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3" r:id="rId1"/>
  </p:sldMasterIdLst>
  <p:notesMasterIdLst>
    <p:notesMasterId r:id="rId133"/>
  </p:notesMasterIdLst>
  <p:handoutMasterIdLst>
    <p:handoutMasterId r:id="rId134"/>
  </p:handoutMasterIdLst>
  <p:sldIdLst>
    <p:sldId id="507" r:id="rId2"/>
    <p:sldId id="362" r:id="rId3"/>
    <p:sldId id="363" r:id="rId4"/>
    <p:sldId id="364" r:id="rId5"/>
    <p:sldId id="366" r:id="rId6"/>
    <p:sldId id="369" r:id="rId7"/>
    <p:sldId id="368" r:id="rId8"/>
    <p:sldId id="370" r:id="rId9"/>
    <p:sldId id="371" r:id="rId10"/>
    <p:sldId id="372" r:id="rId11"/>
    <p:sldId id="373" r:id="rId12"/>
    <p:sldId id="374" r:id="rId13"/>
    <p:sldId id="375" r:id="rId14"/>
    <p:sldId id="376" r:id="rId15"/>
    <p:sldId id="377" r:id="rId16"/>
    <p:sldId id="378" r:id="rId17"/>
    <p:sldId id="379" r:id="rId18"/>
    <p:sldId id="380" r:id="rId19"/>
    <p:sldId id="381" r:id="rId20"/>
    <p:sldId id="382" r:id="rId21"/>
    <p:sldId id="383" r:id="rId22"/>
    <p:sldId id="384" r:id="rId23"/>
    <p:sldId id="385" r:id="rId24"/>
    <p:sldId id="386" r:id="rId25"/>
    <p:sldId id="387" r:id="rId26"/>
    <p:sldId id="388" r:id="rId27"/>
    <p:sldId id="389" r:id="rId28"/>
    <p:sldId id="390" r:id="rId29"/>
    <p:sldId id="391" r:id="rId30"/>
    <p:sldId id="392" r:id="rId31"/>
    <p:sldId id="393" r:id="rId32"/>
    <p:sldId id="394" r:id="rId33"/>
    <p:sldId id="395" r:id="rId34"/>
    <p:sldId id="396" r:id="rId35"/>
    <p:sldId id="397" r:id="rId36"/>
    <p:sldId id="399" r:id="rId37"/>
    <p:sldId id="400" r:id="rId38"/>
    <p:sldId id="401" r:id="rId39"/>
    <p:sldId id="402" r:id="rId40"/>
    <p:sldId id="403" r:id="rId41"/>
    <p:sldId id="404" r:id="rId42"/>
    <p:sldId id="405" r:id="rId43"/>
    <p:sldId id="406" r:id="rId44"/>
    <p:sldId id="407" r:id="rId45"/>
    <p:sldId id="408" r:id="rId46"/>
    <p:sldId id="409" r:id="rId47"/>
    <p:sldId id="410" r:id="rId48"/>
    <p:sldId id="411" r:id="rId49"/>
    <p:sldId id="412" r:id="rId50"/>
    <p:sldId id="413" r:id="rId51"/>
    <p:sldId id="414" r:id="rId52"/>
    <p:sldId id="415" r:id="rId53"/>
    <p:sldId id="416" r:id="rId54"/>
    <p:sldId id="417" r:id="rId55"/>
    <p:sldId id="418" r:id="rId56"/>
    <p:sldId id="419" r:id="rId57"/>
    <p:sldId id="420" r:id="rId58"/>
    <p:sldId id="494" r:id="rId59"/>
    <p:sldId id="428" r:id="rId60"/>
    <p:sldId id="429" r:id="rId61"/>
    <p:sldId id="430" r:id="rId62"/>
    <p:sldId id="431" r:id="rId63"/>
    <p:sldId id="432" r:id="rId64"/>
    <p:sldId id="433" r:id="rId65"/>
    <p:sldId id="434" r:id="rId66"/>
    <p:sldId id="435" r:id="rId67"/>
    <p:sldId id="436" r:id="rId68"/>
    <p:sldId id="437" r:id="rId69"/>
    <p:sldId id="438" r:id="rId70"/>
    <p:sldId id="439" r:id="rId71"/>
    <p:sldId id="440" r:id="rId72"/>
    <p:sldId id="483" r:id="rId73"/>
    <p:sldId id="441" r:id="rId74"/>
    <p:sldId id="442" r:id="rId75"/>
    <p:sldId id="443" r:id="rId76"/>
    <p:sldId id="444" r:id="rId77"/>
    <p:sldId id="446" r:id="rId78"/>
    <p:sldId id="448" r:id="rId79"/>
    <p:sldId id="449" r:id="rId80"/>
    <p:sldId id="450" r:id="rId81"/>
    <p:sldId id="451" r:id="rId82"/>
    <p:sldId id="481" r:id="rId83"/>
    <p:sldId id="452" r:id="rId84"/>
    <p:sldId id="453" r:id="rId85"/>
    <p:sldId id="454" r:id="rId86"/>
    <p:sldId id="455" r:id="rId87"/>
    <p:sldId id="456" r:id="rId88"/>
    <p:sldId id="496" r:id="rId89"/>
    <p:sldId id="499" r:id="rId90"/>
    <p:sldId id="486" r:id="rId91"/>
    <p:sldId id="487" r:id="rId92"/>
    <p:sldId id="489" r:id="rId93"/>
    <p:sldId id="497" r:id="rId94"/>
    <p:sldId id="482" r:id="rId95"/>
    <p:sldId id="458" r:id="rId96"/>
    <p:sldId id="459" r:id="rId97"/>
    <p:sldId id="500" r:id="rId98"/>
    <p:sldId id="460" r:id="rId99"/>
    <p:sldId id="461" r:id="rId100"/>
    <p:sldId id="501" r:id="rId101"/>
    <p:sldId id="462" r:id="rId102"/>
    <p:sldId id="504" r:id="rId103"/>
    <p:sldId id="463" r:id="rId104"/>
    <p:sldId id="505" r:id="rId105"/>
    <p:sldId id="464" r:id="rId106"/>
    <p:sldId id="506" r:id="rId107"/>
    <p:sldId id="465" r:id="rId108"/>
    <p:sldId id="466" r:id="rId109"/>
    <p:sldId id="467" r:id="rId110"/>
    <p:sldId id="468" r:id="rId111"/>
    <p:sldId id="469" r:id="rId112"/>
    <p:sldId id="470" r:id="rId113"/>
    <p:sldId id="471" r:id="rId114"/>
    <p:sldId id="473" r:id="rId115"/>
    <p:sldId id="480" r:id="rId116"/>
    <p:sldId id="475" r:id="rId117"/>
    <p:sldId id="476" r:id="rId118"/>
    <p:sldId id="477" r:id="rId119"/>
    <p:sldId id="490" r:id="rId120"/>
    <p:sldId id="491" r:id="rId121"/>
    <p:sldId id="492" r:id="rId122"/>
    <p:sldId id="493" r:id="rId123"/>
    <p:sldId id="503" r:id="rId124"/>
    <p:sldId id="361" r:id="rId125"/>
    <p:sldId id="425" r:id="rId126"/>
    <p:sldId id="328" r:id="rId127"/>
    <p:sldId id="360" r:id="rId128"/>
    <p:sldId id="421" r:id="rId129"/>
    <p:sldId id="422" r:id="rId130"/>
    <p:sldId id="498" r:id="rId131"/>
    <p:sldId id="289" r:id="rId132"/>
  </p:sldIdLst>
  <p:sldSz cx="12192000" cy="6858000"/>
  <p:notesSz cx="7010400" cy="9296400"/>
  <p:custDataLst>
    <p:tags r:id="rId1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5455" autoAdjust="0"/>
  </p:normalViewPr>
  <p:slideViewPr>
    <p:cSldViewPr snapToGrid="0" snapToObjects="1">
      <p:cViewPr varScale="1">
        <p:scale>
          <a:sx n="63" d="100"/>
          <a:sy n="63" d="100"/>
        </p:scale>
        <p:origin x="688" y="5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handoutMaster" Target="handoutMasters/handoutMaster1.xml"/><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ags" Target="tags/tag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73166A3-DE71-4D5F-A818-E9B7B3C91CEA}" type="datetimeFigureOut">
              <a:rPr lang="en-US" smtClean="0"/>
              <a:t>10/2/2025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0159AE9-AB70-4B37-BDAA-04A9CC58F713}" type="slidenum">
              <a:rPr lang="en-US" smtClean="0"/>
              <a:t>‹#›</a:t>
            </a:fld>
            <a:endParaRPr lang="en-US"/>
          </a:p>
        </p:txBody>
      </p:sp>
    </p:spTree>
    <p:extLst>
      <p:ext uri="{BB962C8B-B14F-4D97-AF65-F5344CB8AC3E}">
        <p14:creationId xmlns:p14="http://schemas.microsoft.com/office/powerpoint/2010/main" val="3858266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3A0EAD0-3C77-459E-9B94-694ADCBF8E78}" type="datetimeFigureOut">
              <a:rPr lang="en-US" smtClean="0"/>
              <a:t>10/2/2025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E914C85-989E-4553-B045-E616991742F6}" type="slidenum">
              <a:rPr lang="en-US" smtClean="0"/>
              <a:t>‹#›</a:t>
            </a:fld>
            <a:endParaRPr lang="en-US"/>
          </a:p>
        </p:txBody>
      </p:sp>
    </p:spTree>
    <p:extLst>
      <p:ext uri="{BB962C8B-B14F-4D97-AF65-F5344CB8AC3E}">
        <p14:creationId xmlns:p14="http://schemas.microsoft.com/office/powerpoint/2010/main" val="166862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52965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37185845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A4838-701A-7DFD-04D2-034B1857D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B3BC9-BFC2-36BC-1E9A-8FF5F1AE8E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8DE1C-3D99-AFDB-2B64-BDA7933666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298B78-DCF3-9C27-3BB9-3CBC967AABE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1842657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417472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F073B-E634-9B51-C90C-AED760716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1EC7F-0610-FB1D-1A3C-5D6D98292F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8FAFC-DE2C-2FC7-8163-2ABE4A4015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152FF5-07BA-8820-67F1-2A081105D0D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00019702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65682319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E19B7-177B-7B72-9752-CB46C2625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54F8C8-1DB2-B34E-ADF9-E393EE50C0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DBA9E-6291-78DB-B3E0-D7AA691AEE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2C11F7-3A71-2BAB-0D2E-AF7388B8FA1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3286894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8678637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27BD5-C4D9-CD47-6614-58787092F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84F7A-F48A-7010-2352-55E84E9DF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6BA35-EDED-204E-EB4B-B836CFF4FF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26BB2-D84C-3C1D-6853-41A8DDC0068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8879397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18040938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0545224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07733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4673376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29186646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5728450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41880059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29026838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23146572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59211737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4507413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88044095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538026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131975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62345636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8632435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3557353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25523075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4419526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041297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8663673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22266704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89494407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26209709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03050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29143819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60617398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914C85-989E-4553-B045-E616991742F6}" type="slidenum">
              <a:rPr lang="en-US" smtClean="0"/>
              <a:t>131</a:t>
            </a:fld>
            <a:endParaRPr lang="en-US"/>
          </a:p>
        </p:txBody>
      </p:sp>
    </p:spTree>
    <p:extLst>
      <p:ext uri="{BB962C8B-B14F-4D97-AF65-F5344CB8AC3E}">
        <p14:creationId xmlns:p14="http://schemas.microsoft.com/office/powerpoint/2010/main" val="122739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49767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669376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751358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059856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731810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00226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70548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59118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928772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02493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735204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765548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811036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846565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702315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565091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602931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05883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939404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518786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92758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740859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692276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7626799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457678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790804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0291134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4459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3612641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4978806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753621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0451955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2848681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9404979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306413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2735876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350867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7222360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553526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6853750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6841933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970769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5168364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970621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1658474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7990611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4665706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742644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0274643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988797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659054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8440869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355522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8543302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955007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953416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517759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159998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313615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8038156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86478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694287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832794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1097044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811522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0360881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66741027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997389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0677969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3395727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8095439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523809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4460192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1715777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60498675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6669707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11440615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9525253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09563938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3930074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0351381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42217837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01792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6935554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3350254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5074482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29194600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69036574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968275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40923165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1441952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F6775-6E81-9FF7-006F-BD595C2FE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EFE11-8F12-FFC1-4A50-D9D3BCC85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4E00E-04BB-2B5B-946A-12B40560B4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219B3E-5FD7-40D7-DB42-3E8DEEE5EF7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265546682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0041133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914C85-989E-4553-B045-E616991742F6}" type="slidenum">
              <a:rPr kumimoji="0" lang="en-US"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1601931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60A46DCD-250D-FF8E-EE9A-A726A72AFA3B}"/>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8" name="Picture 7">
            <a:extLst>
              <a:ext uri="{FF2B5EF4-FFF2-40B4-BE49-F238E27FC236}">
                <a16:creationId xmlns:a16="http://schemas.microsoft.com/office/drawing/2014/main" id="{98E18A08-C398-BA68-476A-459E1874617A}"/>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9" name="Picture 8">
            <a:extLst>
              <a:ext uri="{FF2B5EF4-FFF2-40B4-BE49-F238E27FC236}">
                <a16:creationId xmlns:a16="http://schemas.microsoft.com/office/drawing/2014/main" id="{3B91B4B5-B69E-190D-EB95-63D80896A1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0" name="Title 1">
            <a:extLst>
              <a:ext uri="{FF2B5EF4-FFF2-40B4-BE49-F238E27FC236}">
                <a16:creationId xmlns:a16="http://schemas.microsoft.com/office/drawing/2014/main" id="{04A3351C-14AF-DFD0-9ACA-38460BD2F221}"/>
              </a:ext>
            </a:extLst>
          </p:cNvPr>
          <p:cNvSpPr txBox="1"/>
          <p:nvPr userDrawn="1"/>
        </p:nvSpPr>
        <p:spPr>
          <a:xfrm>
            <a:off x="2252895" y="29660"/>
            <a:ext cx="5413003" cy="112164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Tree>
    <p:extLst>
      <p:ext uri="{BB962C8B-B14F-4D97-AF65-F5344CB8AC3E}">
        <p14:creationId xmlns:p14="http://schemas.microsoft.com/office/powerpoint/2010/main" val="666200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55BA646E-16E9-DB7D-D56B-2008F77109E7}"/>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8" name="Picture 7">
            <a:extLst>
              <a:ext uri="{FF2B5EF4-FFF2-40B4-BE49-F238E27FC236}">
                <a16:creationId xmlns:a16="http://schemas.microsoft.com/office/drawing/2014/main" id="{9215F043-E55A-8FDD-D1CF-610AB297CE51}"/>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9" name="Picture 8">
            <a:extLst>
              <a:ext uri="{FF2B5EF4-FFF2-40B4-BE49-F238E27FC236}">
                <a16:creationId xmlns:a16="http://schemas.microsoft.com/office/drawing/2014/main" id="{CEC3CD6A-3E92-FC90-BBF0-3CF292FDBF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0" name="Title 1">
            <a:extLst>
              <a:ext uri="{FF2B5EF4-FFF2-40B4-BE49-F238E27FC236}">
                <a16:creationId xmlns:a16="http://schemas.microsoft.com/office/drawing/2014/main" id="{D78092A9-84BE-F8EA-D032-F35C2760D8B1}"/>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r>
              <a:rPr lang="en-US" sz="4400" b="1">
                <a:solidFill>
                  <a:srgbClr val="003366"/>
                </a:solidFill>
              </a:rPr>
              <a:t>MARKETING &amp; PUBLIC RELATIONS VERTICAL</a:t>
            </a:r>
            <a:endParaRPr lang="en-IN"/>
          </a:p>
        </p:txBody>
      </p:sp>
    </p:spTree>
    <p:extLst>
      <p:ext uri="{BB962C8B-B14F-4D97-AF65-F5344CB8AC3E}">
        <p14:creationId xmlns:p14="http://schemas.microsoft.com/office/powerpoint/2010/main" val="3077035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CEDE97EF-A712-7C6B-CCF3-9D3825672E01}"/>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8" name="Picture 7">
            <a:extLst>
              <a:ext uri="{FF2B5EF4-FFF2-40B4-BE49-F238E27FC236}">
                <a16:creationId xmlns:a16="http://schemas.microsoft.com/office/drawing/2014/main" id="{4DD81606-02CA-4CCE-D7DA-A76F639663A5}"/>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9" name="Picture 8">
            <a:extLst>
              <a:ext uri="{FF2B5EF4-FFF2-40B4-BE49-F238E27FC236}">
                <a16:creationId xmlns:a16="http://schemas.microsoft.com/office/drawing/2014/main" id="{87E1F56D-F166-A2A4-4DD4-763DAB7EDF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0" name="Title 1">
            <a:extLst>
              <a:ext uri="{FF2B5EF4-FFF2-40B4-BE49-F238E27FC236}">
                <a16:creationId xmlns:a16="http://schemas.microsoft.com/office/drawing/2014/main" id="{7A741E86-601E-FEE0-28E1-C9DE385AC498}"/>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r>
              <a:rPr lang="en-US" sz="4400" b="1">
                <a:solidFill>
                  <a:srgbClr val="003366"/>
                </a:solidFill>
              </a:rPr>
              <a:t>MARKETING &amp; PUBLIC RELATIONS VERTICAL</a:t>
            </a:r>
            <a:endParaRPr lang="en-IN"/>
          </a:p>
        </p:txBody>
      </p:sp>
    </p:spTree>
    <p:extLst>
      <p:ext uri="{BB962C8B-B14F-4D97-AF65-F5344CB8AC3E}">
        <p14:creationId xmlns:p14="http://schemas.microsoft.com/office/powerpoint/2010/main" val="1550859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8" name="Title 1"/>
          <p:cNvSpPr>
            <a:spLocks noGrp="1"/>
          </p:cNvSpPr>
          <p:nvPr>
            <p:ph type="title" hasCustomPrompt="1"/>
          </p:nvPr>
        </p:nvSpPr>
        <p:spPr>
          <a:xfrm>
            <a:off x="2415395" y="-28282"/>
            <a:ext cx="5303841" cy="1325563"/>
          </a:xfrm>
        </p:spPr>
        <p:txBody>
          <a:bodyPr>
            <a:noAutofit/>
          </a:bodyPr>
          <a:lstStyle>
            <a:lvl1pPr algn="ctr">
              <a:defRPr sz="1400">
                <a:solidFill>
                  <a:srgbClr val="00A0E2"/>
                </a:solidFill>
                <a:latin typeface="Agency FB" panose="020B0503020202020204" pitchFamily="34" charset="0"/>
              </a:defRPr>
            </a:lvl1pPr>
          </a:lstStyle>
          <a:p>
            <a:r>
              <a:rPr lang="en-US" sz="4400" b="1">
                <a:solidFill>
                  <a:srgbClr val="003366"/>
                </a:solidFill>
              </a:rPr>
              <a:t>MARKETING &amp; PUBLIC RELATIONS VERTICAL</a:t>
            </a:r>
            <a:endParaRPr lang="en-IN"/>
          </a:p>
        </p:txBody>
      </p:sp>
    </p:spTree>
    <p:extLst>
      <p:ext uri="{BB962C8B-B14F-4D97-AF65-F5344CB8AC3E}">
        <p14:creationId xmlns:p14="http://schemas.microsoft.com/office/powerpoint/2010/main" val="749338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8" name="Title 1"/>
          <p:cNvSpPr>
            <a:spLocks noGrp="1"/>
          </p:cNvSpPr>
          <p:nvPr>
            <p:ph type="title"/>
          </p:nvPr>
        </p:nvSpPr>
        <p:spPr>
          <a:xfrm>
            <a:off x="2415395" y="-28282"/>
            <a:ext cx="5303841" cy="1325563"/>
          </a:xfrm>
        </p:spPr>
        <p:txBody>
          <a:bodyPr>
            <a:noAutofit/>
          </a:bodyPr>
          <a:lstStyle>
            <a:lvl1pPr algn="ctr">
              <a:defRPr sz="1400">
                <a:solidFill>
                  <a:srgbClr val="00A0E2"/>
                </a:solidFill>
                <a:latin typeface="Agency FB" panose="020B0503020202020204" pitchFamily="34" charset="0"/>
              </a:defRPr>
            </a:lvl1pPr>
          </a:lstStyle>
          <a:p>
            <a:endParaRPr lang="en-IN" dirty="0"/>
          </a:p>
        </p:txBody>
      </p:sp>
    </p:spTree>
    <p:extLst>
      <p:ext uri="{BB962C8B-B14F-4D97-AF65-F5344CB8AC3E}">
        <p14:creationId xmlns:p14="http://schemas.microsoft.com/office/powerpoint/2010/main" val="3123026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8E319025-DFBF-A12D-9426-70F0D6B7C0A9}"/>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8" name="Picture 7">
            <a:extLst>
              <a:ext uri="{FF2B5EF4-FFF2-40B4-BE49-F238E27FC236}">
                <a16:creationId xmlns:a16="http://schemas.microsoft.com/office/drawing/2014/main" id="{C8BF4618-33FF-4231-9715-31176D45DAF6}"/>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9" name="Picture 8">
            <a:extLst>
              <a:ext uri="{FF2B5EF4-FFF2-40B4-BE49-F238E27FC236}">
                <a16:creationId xmlns:a16="http://schemas.microsoft.com/office/drawing/2014/main" id="{56FF548A-DDE0-E6F8-08D3-A0D7D5C04C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Tree>
    <p:extLst>
      <p:ext uri="{BB962C8B-B14F-4D97-AF65-F5344CB8AC3E}">
        <p14:creationId xmlns:p14="http://schemas.microsoft.com/office/powerpoint/2010/main" val="280112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32A83E3F-F0FB-6442-86F7-96E93033CCD8}"/>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8" name="Picture 7">
            <a:extLst>
              <a:ext uri="{FF2B5EF4-FFF2-40B4-BE49-F238E27FC236}">
                <a16:creationId xmlns:a16="http://schemas.microsoft.com/office/drawing/2014/main" id="{33B2813D-1A2F-BD29-8644-158B54E18771}"/>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9" name="Picture 8">
            <a:extLst>
              <a:ext uri="{FF2B5EF4-FFF2-40B4-BE49-F238E27FC236}">
                <a16:creationId xmlns:a16="http://schemas.microsoft.com/office/drawing/2014/main" id="{02212834-C240-AD73-9D30-91E1642581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52865"/>
            <a:ext cx="12192000" cy="513760"/>
          </a:xfrm>
          <a:prstGeom prst="rect">
            <a:avLst/>
          </a:prstGeom>
        </p:spPr>
      </p:pic>
      <p:sp>
        <p:nvSpPr>
          <p:cNvPr id="10" name="Title 1">
            <a:extLst>
              <a:ext uri="{FF2B5EF4-FFF2-40B4-BE49-F238E27FC236}">
                <a16:creationId xmlns:a16="http://schemas.microsoft.com/office/drawing/2014/main" id="{6C14E5BA-31FA-109A-7DC1-7DD48FCC2BEF}"/>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Tree>
    <p:extLst>
      <p:ext uri="{BB962C8B-B14F-4D97-AF65-F5344CB8AC3E}">
        <p14:creationId xmlns:p14="http://schemas.microsoft.com/office/powerpoint/2010/main" val="2106263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pic>
        <p:nvPicPr>
          <p:cNvPr id="8" name="Picture 7">
            <a:extLst>
              <a:ext uri="{FF2B5EF4-FFF2-40B4-BE49-F238E27FC236}">
                <a16:creationId xmlns:a16="http://schemas.microsoft.com/office/drawing/2014/main" id="{E1C43FEF-71E7-CEC2-1094-2AF5046E7A61}"/>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9" name="Picture 8">
            <a:extLst>
              <a:ext uri="{FF2B5EF4-FFF2-40B4-BE49-F238E27FC236}">
                <a16:creationId xmlns:a16="http://schemas.microsoft.com/office/drawing/2014/main" id="{8AEFA7FF-B011-C6B0-D46F-03E78D6E5640}"/>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10" name="Picture 9">
            <a:extLst>
              <a:ext uri="{FF2B5EF4-FFF2-40B4-BE49-F238E27FC236}">
                <a16:creationId xmlns:a16="http://schemas.microsoft.com/office/drawing/2014/main" id="{461D0C25-8579-F568-D260-84B3B2A50E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1" name="Title 1">
            <a:extLst>
              <a:ext uri="{FF2B5EF4-FFF2-40B4-BE49-F238E27FC236}">
                <a16:creationId xmlns:a16="http://schemas.microsoft.com/office/drawing/2014/main" id="{ED43D340-F0E6-B628-34D6-74FDFC9BC3A2}"/>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Tree>
    <p:extLst>
      <p:ext uri="{BB962C8B-B14F-4D97-AF65-F5344CB8AC3E}">
        <p14:creationId xmlns:p14="http://schemas.microsoft.com/office/powerpoint/2010/main" val="440362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pic>
        <p:nvPicPr>
          <p:cNvPr id="10" name="Picture 9">
            <a:extLst>
              <a:ext uri="{FF2B5EF4-FFF2-40B4-BE49-F238E27FC236}">
                <a16:creationId xmlns:a16="http://schemas.microsoft.com/office/drawing/2014/main" id="{A80D151E-8013-6A35-6A01-EE320CB449DC}"/>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11" name="Picture 10">
            <a:extLst>
              <a:ext uri="{FF2B5EF4-FFF2-40B4-BE49-F238E27FC236}">
                <a16:creationId xmlns:a16="http://schemas.microsoft.com/office/drawing/2014/main" id="{1FC3122B-26DA-ED56-118F-E06C73DB72B0}"/>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12" name="Picture 11">
            <a:extLst>
              <a:ext uri="{FF2B5EF4-FFF2-40B4-BE49-F238E27FC236}">
                <a16:creationId xmlns:a16="http://schemas.microsoft.com/office/drawing/2014/main" id="{2AEE3FB2-ABDA-47AC-0C23-1A216D3157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3" name="Title 1">
            <a:extLst>
              <a:ext uri="{FF2B5EF4-FFF2-40B4-BE49-F238E27FC236}">
                <a16:creationId xmlns:a16="http://schemas.microsoft.com/office/drawing/2014/main" id="{9C435B02-E9CD-94BE-7773-8192E7232608}"/>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Tree>
    <p:extLst>
      <p:ext uri="{BB962C8B-B14F-4D97-AF65-F5344CB8AC3E}">
        <p14:creationId xmlns:p14="http://schemas.microsoft.com/office/powerpoint/2010/main" val="75211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pic>
        <p:nvPicPr>
          <p:cNvPr id="6" name="Picture 5">
            <a:extLst>
              <a:ext uri="{FF2B5EF4-FFF2-40B4-BE49-F238E27FC236}">
                <a16:creationId xmlns:a16="http://schemas.microsoft.com/office/drawing/2014/main" id="{788D59CA-A7B4-8AF8-1E5C-90DDB1D5878D}"/>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7" name="Picture 6">
            <a:extLst>
              <a:ext uri="{FF2B5EF4-FFF2-40B4-BE49-F238E27FC236}">
                <a16:creationId xmlns:a16="http://schemas.microsoft.com/office/drawing/2014/main" id="{B9866359-9378-C57D-185C-8AF4D46F30BD}"/>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8" name="Picture 7">
            <a:extLst>
              <a:ext uri="{FF2B5EF4-FFF2-40B4-BE49-F238E27FC236}">
                <a16:creationId xmlns:a16="http://schemas.microsoft.com/office/drawing/2014/main" id="{20EAA3B0-E3FE-D753-65FB-C4EEADEFCB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9" name="Title 1">
            <a:extLst>
              <a:ext uri="{FF2B5EF4-FFF2-40B4-BE49-F238E27FC236}">
                <a16:creationId xmlns:a16="http://schemas.microsoft.com/office/drawing/2014/main" id="{A8E1F1C7-9637-1DA7-5342-6D3B2F379D5D}"/>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Tree>
    <p:extLst>
      <p:ext uri="{BB962C8B-B14F-4D97-AF65-F5344CB8AC3E}">
        <p14:creationId xmlns:p14="http://schemas.microsoft.com/office/powerpoint/2010/main" val="101640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pic>
        <p:nvPicPr>
          <p:cNvPr id="5" name="Picture 4">
            <a:extLst>
              <a:ext uri="{FF2B5EF4-FFF2-40B4-BE49-F238E27FC236}">
                <a16:creationId xmlns:a16="http://schemas.microsoft.com/office/drawing/2014/main" id="{0A708363-B54E-C59E-A6CC-3A1E195750CA}"/>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sp>
        <p:nvSpPr>
          <p:cNvPr id="6" name="Title 1">
            <a:extLst>
              <a:ext uri="{FF2B5EF4-FFF2-40B4-BE49-F238E27FC236}">
                <a16:creationId xmlns:a16="http://schemas.microsoft.com/office/drawing/2014/main" id="{EC2E8F5D-9331-D38B-A9D6-3A3994854B5C}"/>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r>
              <a:rPr lang="en-US" sz="4400" b="1">
                <a:solidFill>
                  <a:srgbClr val="003366"/>
                </a:solidFill>
              </a:rPr>
              <a:t>MARKETING &amp; PUBLIC RELATIONS VERTICAL</a:t>
            </a:r>
            <a:endParaRPr lang="en-IN"/>
          </a:p>
        </p:txBody>
      </p:sp>
      <p:pic>
        <p:nvPicPr>
          <p:cNvPr id="7" name="Picture 6">
            <a:extLst>
              <a:ext uri="{FF2B5EF4-FFF2-40B4-BE49-F238E27FC236}">
                <a16:creationId xmlns:a16="http://schemas.microsoft.com/office/drawing/2014/main" id="{F7CCBA62-6DDF-75DE-33F2-DA51920F7026}"/>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8" name="Picture 7">
            <a:extLst>
              <a:ext uri="{FF2B5EF4-FFF2-40B4-BE49-F238E27FC236}">
                <a16:creationId xmlns:a16="http://schemas.microsoft.com/office/drawing/2014/main" id="{2249C44C-FF0C-A77D-5750-6E2492B71D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Tree>
    <p:extLst>
      <p:ext uri="{BB962C8B-B14F-4D97-AF65-F5344CB8AC3E}">
        <p14:creationId xmlns:p14="http://schemas.microsoft.com/office/powerpoint/2010/main" val="578506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pic>
        <p:nvPicPr>
          <p:cNvPr id="8" name="Picture 7">
            <a:extLst>
              <a:ext uri="{FF2B5EF4-FFF2-40B4-BE49-F238E27FC236}">
                <a16:creationId xmlns:a16="http://schemas.microsoft.com/office/drawing/2014/main" id="{F7DA0EFA-9AC0-0EA4-13BC-376DE76D5EAC}"/>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9" name="Picture 8">
            <a:extLst>
              <a:ext uri="{FF2B5EF4-FFF2-40B4-BE49-F238E27FC236}">
                <a16:creationId xmlns:a16="http://schemas.microsoft.com/office/drawing/2014/main" id="{5820878E-23FB-6F02-459C-678B00A7B76B}"/>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10" name="Picture 9">
            <a:extLst>
              <a:ext uri="{FF2B5EF4-FFF2-40B4-BE49-F238E27FC236}">
                <a16:creationId xmlns:a16="http://schemas.microsoft.com/office/drawing/2014/main" id="{47B4A74B-F0A6-F85D-1394-F211E940F2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1" name="Title 1">
            <a:extLst>
              <a:ext uri="{FF2B5EF4-FFF2-40B4-BE49-F238E27FC236}">
                <a16:creationId xmlns:a16="http://schemas.microsoft.com/office/drawing/2014/main" id="{27EFF274-2128-0C8C-8DAD-21F575A89F45}"/>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r>
              <a:rPr lang="en-US" sz="4400" b="1">
                <a:solidFill>
                  <a:srgbClr val="003366"/>
                </a:solidFill>
              </a:rPr>
              <a:t>MARKETING &amp; PUBLIC RELATIONS VERTICAL</a:t>
            </a:r>
            <a:endParaRPr lang="en-IN"/>
          </a:p>
        </p:txBody>
      </p:sp>
    </p:spTree>
    <p:extLst>
      <p:ext uri="{BB962C8B-B14F-4D97-AF65-F5344CB8AC3E}">
        <p14:creationId xmlns:p14="http://schemas.microsoft.com/office/powerpoint/2010/main" val="146522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pic>
        <p:nvPicPr>
          <p:cNvPr id="8" name="Picture 7">
            <a:extLst>
              <a:ext uri="{FF2B5EF4-FFF2-40B4-BE49-F238E27FC236}">
                <a16:creationId xmlns:a16="http://schemas.microsoft.com/office/drawing/2014/main" id="{E61EA8A2-35CC-EDD8-83FD-74442BB15A6C}"/>
              </a:ext>
            </a:extLst>
          </p:cNvPr>
          <p:cNvPicPr>
            <a:picLocks noChangeAspect="1"/>
          </p:cNvPicPr>
          <p:nvPr userDrawn="1"/>
        </p:nvPicPr>
        <p:blipFill>
          <a:blip r:embed="rId2">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9" name="Picture 8">
            <a:extLst>
              <a:ext uri="{FF2B5EF4-FFF2-40B4-BE49-F238E27FC236}">
                <a16:creationId xmlns:a16="http://schemas.microsoft.com/office/drawing/2014/main" id="{CCA2AC45-5622-2F6D-20DC-C1E3D198637A}"/>
              </a:ext>
            </a:extLst>
          </p:cNvPr>
          <p:cNvPicPr>
            <a:picLocks noChangeAspect="1"/>
          </p:cNvPicPr>
          <p:nvPr userDrawn="1"/>
        </p:nvPicPr>
        <p:blipFill>
          <a:blip r:embed="rId2">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pic>
        <p:nvPicPr>
          <p:cNvPr id="10" name="Picture 9">
            <a:extLst>
              <a:ext uri="{FF2B5EF4-FFF2-40B4-BE49-F238E27FC236}">
                <a16:creationId xmlns:a16="http://schemas.microsoft.com/office/drawing/2014/main" id="{CD7EC5E9-0684-1C63-9209-0DD943FFDE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sp>
        <p:nvSpPr>
          <p:cNvPr id="11" name="Title 1">
            <a:extLst>
              <a:ext uri="{FF2B5EF4-FFF2-40B4-BE49-F238E27FC236}">
                <a16:creationId xmlns:a16="http://schemas.microsoft.com/office/drawing/2014/main" id="{94720AED-33A3-5CE0-8E12-9F113A0021E5}"/>
              </a:ext>
            </a:extLst>
          </p:cNvPr>
          <p:cNvSpPr txBox="1"/>
          <p:nvPr userDrawn="1"/>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r>
              <a:rPr lang="en-US" sz="4400" b="1">
                <a:solidFill>
                  <a:srgbClr val="003366"/>
                </a:solidFill>
              </a:rPr>
              <a:t>MARKETING &amp; PUBLIC RELATIONS VERTICAL</a:t>
            </a:r>
            <a:endParaRPr lang="en-IN"/>
          </a:p>
        </p:txBody>
      </p:sp>
    </p:spTree>
    <p:extLst>
      <p:ext uri="{BB962C8B-B14F-4D97-AF65-F5344CB8AC3E}">
        <p14:creationId xmlns:p14="http://schemas.microsoft.com/office/powerpoint/2010/main" val="2367333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076372901"/>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3891" r:id="rId12"/>
    <p:sldLayoutId id="214748392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4679" y="1945840"/>
            <a:ext cx="12461358" cy="4464779"/>
          </a:xfrm>
        </p:spPr>
        <p:txBody>
          <a:bodyPr>
            <a:noAutofit/>
          </a:bodyPr>
          <a:lstStyle/>
          <a:p>
            <a:br>
              <a:rPr lang="en-US" sz="4000" b="1" dirty="0">
                <a:solidFill>
                  <a:srgbClr val="3366FF"/>
                </a:solidFill>
              </a:rPr>
            </a:br>
            <a:br>
              <a:rPr lang="en-US" sz="4000" b="1" dirty="0">
                <a:solidFill>
                  <a:srgbClr val="3366FF"/>
                </a:solidFill>
              </a:rPr>
            </a:br>
            <a:br>
              <a:rPr lang="en-US" sz="4000" b="1" dirty="0">
                <a:solidFill>
                  <a:srgbClr val="3366FF"/>
                </a:solidFill>
              </a:rPr>
            </a:br>
            <a:endParaRPr lang="en-IN" sz="4000" b="1" dirty="0">
              <a:latin typeface="Bahnschrift Condensed" panose="020B0502040204020203"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4239"/>
            <a:ext cx="12192000" cy="51376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rcRect r="66000"/>
          <a:stretch>
            <a:fillRect/>
          </a:stretch>
        </p:blipFill>
        <p:spPr>
          <a:xfrm>
            <a:off x="0" y="714"/>
            <a:ext cx="2415396" cy="13320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l="34000"/>
          <a:stretch>
            <a:fillRect/>
          </a:stretch>
        </p:blipFill>
        <p:spPr>
          <a:xfrm>
            <a:off x="7503396" y="9340"/>
            <a:ext cx="4688604" cy="1332000"/>
          </a:xfrm>
          <a:prstGeom prst="rect">
            <a:avLst/>
          </a:prstGeom>
        </p:spPr>
      </p:pic>
      <p:sp>
        <p:nvSpPr>
          <p:cNvPr id="11" name="New shape"/>
          <p:cNvSpPr/>
          <p:nvPr/>
        </p:nvSpPr>
        <p:spPr>
          <a:xfrm>
            <a:off x="5604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DAA520">
                    <a:alpha val="70196"/>
                  </a:srgbClr>
                </a:solidFill>
                <a:effectLst/>
                <a:uLnTx/>
                <a:uFillTx/>
                <a:latin typeface="Arial"/>
                <a:ea typeface="Arial"/>
                <a:cs typeface="Arial"/>
              </a:rPr>
              <a:t>Confidential</a:t>
            </a:r>
          </a:p>
        </p:txBody>
      </p:sp>
      <p:sp>
        <p:nvSpPr>
          <p:cNvPr id="3" name="radarfort"/>
          <p:cNvSpPr txBox="1"/>
          <p:nvPr/>
        </p:nvSpPr>
        <p:spPr>
          <a:xfrm>
            <a:off x="254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pic>
        <p:nvPicPr>
          <p:cNvPr id="1028" name="Picture 4" descr="Quiz clipart Images - Free Download on Freepik">
            <a:extLst>
              <a:ext uri="{FF2B5EF4-FFF2-40B4-BE49-F238E27FC236}">
                <a16:creationId xmlns:a16="http://schemas.microsoft.com/office/drawing/2014/main" id="{1229324C-9722-20AE-F532-1AAEB08AEB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6715" y="1546399"/>
            <a:ext cx="4436073" cy="2853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732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For eligibility criteria, the maximum age limit for BC agent is ……. years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21 to 60 years</a:t>
            </a:r>
          </a:p>
          <a:p>
            <a:pPr marL="342900" lvl="0" indent="-342900">
              <a:lnSpc>
                <a:spcPct val="115000"/>
              </a:lnSpc>
              <a:spcBef>
                <a:spcPts val="0"/>
              </a:spcBef>
              <a:buFont typeface="+mj-lt"/>
              <a:buAutoNum type="alphaLcParenR"/>
              <a:defRPr/>
            </a:pPr>
            <a:r>
              <a:rPr lang="en-US" sz="1600" dirty="0"/>
              <a:t>21 to 65 years</a:t>
            </a:r>
          </a:p>
          <a:p>
            <a:pPr marL="342900" lvl="0" indent="-342900">
              <a:lnSpc>
                <a:spcPct val="115000"/>
              </a:lnSpc>
              <a:spcBef>
                <a:spcPts val="0"/>
              </a:spcBef>
              <a:buFont typeface="+mj-lt"/>
              <a:buAutoNum type="alphaLcParenR"/>
              <a:defRPr/>
            </a:pPr>
            <a:r>
              <a:rPr lang="en-US" sz="1600" dirty="0"/>
              <a:t>18 to 70 years</a:t>
            </a:r>
          </a:p>
          <a:p>
            <a:pPr marL="342900" lvl="0" indent="-342900">
              <a:lnSpc>
                <a:spcPct val="115000"/>
              </a:lnSpc>
              <a:spcBef>
                <a:spcPts val="0"/>
              </a:spcBef>
              <a:buFont typeface="+mj-lt"/>
              <a:buAutoNum type="alphaLcParenR"/>
              <a:defRPr/>
            </a:pPr>
            <a:r>
              <a:rPr lang="en-US" sz="1600" dirty="0"/>
              <a:t>18 to 65 years</a:t>
            </a:r>
          </a:p>
          <a:p>
            <a:pPr marL="342900" lvl="0" indent="-342900">
              <a:lnSpc>
                <a:spcPct val="115000"/>
              </a:lnSpc>
              <a:spcBef>
                <a:spcPts val="0"/>
              </a:spcBef>
              <a:buFont typeface="+mj-lt"/>
              <a:buAutoNum type="alphaLcParenR"/>
              <a:defRPr/>
            </a:pPr>
            <a:r>
              <a:rPr lang="en-US" sz="1600" dirty="0"/>
              <a:t>18 to 60 years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0772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21C64-06A9-DA90-9EA3-0CAE84EF65C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50E2A84-9C5C-CCD6-ACED-CE2A0F73887E}"/>
              </a:ext>
            </a:extLst>
          </p:cNvPr>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SOLUTION</a:t>
            </a:r>
            <a:endParaRPr lang="en-US" sz="2100" b="1" u="sng" dirty="0">
              <a:solidFill>
                <a:srgbClr val="002060"/>
              </a:solidFill>
              <a:latin typeface="Bookman Old Style" panose="02050604050505020204" pitchFamily="18" charset="0"/>
            </a:endParaRPr>
          </a:p>
        </p:txBody>
      </p:sp>
      <p:sp>
        <p:nvSpPr>
          <p:cNvPr id="3" name="Content Placeholder 2">
            <a:extLst>
              <a:ext uri="{FF2B5EF4-FFF2-40B4-BE49-F238E27FC236}">
                <a16:creationId xmlns:a16="http://schemas.microsoft.com/office/drawing/2014/main" id="{6DDE13AF-B647-4C36-7C63-DA27A7300197}"/>
              </a:ext>
            </a:extLst>
          </p:cNvPr>
          <p:cNvSpPr>
            <a:spLocks noGrp="1"/>
          </p:cNvSpPr>
          <p:nvPr>
            <p:ph idx="1"/>
          </p:nvPr>
        </p:nvSpPr>
        <p:spPr>
          <a:xfrm>
            <a:off x="901717" y="2364596"/>
            <a:ext cx="9840286" cy="376188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5. STOCK 20 LACS, CREDITORS 10 LACS ;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DEBTORS  5 LACS, BANK OCC 10 LACS; PROVISIONS 2 LACS, </a:t>
            </a:r>
          </a:p>
          <a:p>
            <a:pPr algn="just">
              <a:buFont typeface="Wingdings" panose="05000000000000000000" pitchFamily="2" charset="2"/>
              <a:buChar char="Ø"/>
            </a:pPr>
            <a:r>
              <a:rPr lang="en-IN" sz="1600" b="1" dirty="0">
                <a:solidFill>
                  <a:srgbClr val="3366FF"/>
                </a:solidFill>
                <a:latin typeface="Calibri" panose="020F0502020204030204" pitchFamily="34" charset="0"/>
                <a:ea typeface="Calibri" panose="020F0502020204030204" pitchFamily="34" charset="0"/>
                <a:cs typeface="Times New Roman" panose="02020603050405020304" pitchFamily="18" charset="0"/>
              </a:rPr>
              <a:t>CALCULATE NWC </a:t>
            </a:r>
            <a:endParaRPr lang="en-US" sz="1600" dirty="0">
              <a:solidFill>
                <a:srgbClr val="3366FF"/>
              </a:solidFill>
            </a:endParaRPr>
          </a:p>
          <a:p>
            <a:pPr algn="just">
              <a:buFont typeface="Wingdings" panose="05000000000000000000" pitchFamily="2" charset="2"/>
              <a:buChar char="Ø"/>
            </a:pPr>
            <a:endParaRPr lang="en-US" sz="1600" dirty="0"/>
          </a:p>
          <a:p>
            <a:pPr marL="342900" lvl="0" indent="-342900">
              <a:lnSpc>
                <a:spcPct val="115000"/>
              </a:lnSpc>
              <a:spcBef>
                <a:spcPts val="0"/>
              </a:spcBef>
              <a:spcAft>
                <a:spcPts val="1000"/>
              </a:spcAft>
              <a:buFont typeface="+mj-lt"/>
              <a:buAutoNum type="alphaLcPeriod"/>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CL                                       CA</a:t>
            </a:r>
          </a:p>
          <a:p>
            <a:pPr marL="0" lvl="0" indent="0">
              <a:lnSpc>
                <a:spcPct val="115000"/>
              </a:lnSpc>
              <a:spcBef>
                <a:spcPts val="0"/>
              </a:spcBef>
              <a:spcAft>
                <a:spcPts val="1000"/>
              </a:spcAft>
              <a:buNone/>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OCC              10                STOCK 20 </a:t>
            </a:r>
          </a:p>
          <a:p>
            <a:pPr marL="0" lvl="0" indent="0">
              <a:lnSpc>
                <a:spcPct val="115000"/>
              </a:lnSpc>
              <a:spcBef>
                <a:spcPts val="0"/>
              </a:spcBef>
              <a:spcAft>
                <a:spcPts val="1000"/>
              </a:spcAft>
              <a:buNone/>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CREDITORS 10                 DEBTORS 5</a:t>
            </a:r>
          </a:p>
          <a:p>
            <a:pPr marL="0" lvl="0" indent="0">
              <a:lnSpc>
                <a:spcPct val="115000"/>
              </a:lnSpc>
              <a:spcBef>
                <a:spcPts val="0"/>
              </a:spcBef>
              <a:spcAft>
                <a:spcPts val="1000"/>
              </a:spcAft>
              <a:buNone/>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PROVISONS 2</a:t>
            </a:r>
          </a:p>
          <a:p>
            <a:pPr marL="0" lvl="0" indent="0">
              <a:lnSpc>
                <a:spcPct val="115000"/>
              </a:lnSpc>
              <a:spcBef>
                <a:spcPts val="0"/>
              </a:spcBef>
              <a:spcAft>
                <a:spcPts val="1000"/>
              </a:spcAft>
              <a:buNone/>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TOTAL                22                                25</a:t>
            </a:r>
          </a:p>
          <a:p>
            <a:pPr marL="0" lvl="0" indent="0">
              <a:lnSpc>
                <a:spcPct val="115000"/>
              </a:lnSpc>
              <a:spcBef>
                <a:spcPts val="0"/>
              </a:spcBef>
              <a:spcAft>
                <a:spcPts val="1000"/>
              </a:spcAft>
              <a:buNone/>
              <a:defRPr/>
            </a:pPr>
            <a:r>
              <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FORMULA CA-CL                  </a:t>
            </a:r>
            <a:r>
              <a:rPr lang="en-IN"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25-22=3 LACS</a:t>
            </a:r>
          </a:p>
          <a:p>
            <a:pPr marL="0" lvl="0" indent="0">
              <a:lnSpc>
                <a:spcPct val="115000"/>
              </a:lnSpc>
              <a:spcBef>
                <a:spcPts val="0"/>
              </a:spcBef>
              <a:spcAft>
                <a:spcPts val="1000"/>
              </a:spcAft>
              <a:buNone/>
              <a:defRPr/>
            </a:pPr>
            <a:endPar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E32C3BD8-FECB-A848-B03C-86C41430D600}"/>
              </a:ext>
            </a:extLst>
          </p:cNvPr>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69" name="radarfort">
            <a:extLst>
              <a:ext uri="{FF2B5EF4-FFF2-40B4-BE49-F238E27FC236}">
                <a16:creationId xmlns:a16="http://schemas.microsoft.com/office/drawing/2014/main" id="{C8C363A6-652F-5334-CD19-E63F15220633}"/>
              </a:ext>
            </a:extLst>
          </p:cNvPr>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26958776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buClr>
                <a:srgbClr val="000000"/>
              </a:buClr>
              <a:buNone/>
              <a:defRPr/>
            </a:pPr>
            <a:r>
              <a:rPr lang="en-IN" sz="1600" dirty="0">
                <a:solidFill>
                  <a:schemeClr val="accent6">
                    <a:lumMod val="50000"/>
                  </a:schemeClr>
                </a:solidFill>
              </a:rPr>
              <a:t>6. PROJECTED TURNOVER : 600 LACS,  NWC : RS 35 LACS,  SUNDRY CREDITORS : 20 LACS</a:t>
            </a:r>
          </a:p>
          <a:p>
            <a:pPr>
              <a:buClr>
                <a:srgbClr val="000000"/>
              </a:buClr>
              <a:buNone/>
              <a:defRPr/>
            </a:pPr>
            <a:r>
              <a:rPr lang="en-IN" sz="1600" dirty="0">
                <a:solidFill>
                  <a:schemeClr val="accent6">
                    <a:lumMod val="50000"/>
                  </a:schemeClr>
                </a:solidFill>
              </a:rPr>
              <a:t>CALCULATE PERMISSABLE BANK FINANCE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150 Lacs </a:t>
            </a:r>
            <a:r>
              <a:rPr lang="en-US" sz="1600" dirty="0"/>
              <a:t> </a:t>
            </a:r>
          </a:p>
          <a:p>
            <a:pPr marL="342900" indent="-342900">
              <a:lnSpc>
                <a:spcPct val="115000"/>
              </a:lnSpc>
              <a:spcBef>
                <a:spcPts val="0"/>
              </a:spcBef>
              <a:buFont typeface="+mj-lt"/>
              <a:buAutoNum type="alphaLcParenR"/>
              <a:defRPr/>
            </a:pPr>
            <a:r>
              <a:rPr lang="en-IN" sz="1600" dirty="0"/>
              <a:t>125 Lacs - </a:t>
            </a:r>
          </a:p>
          <a:p>
            <a:pPr marL="342900" lvl="0" indent="-342900">
              <a:lnSpc>
                <a:spcPct val="115000"/>
              </a:lnSpc>
              <a:spcBef>
                <a:spcPts val="0"/>
              </a:spcBef>
              <a:buFont typeface="+mj-lt"/>
              <a:buAutoNum type="alphaLcParenR"/>
              <a:defRPr/>
            </a:pPr>
            <a:r>
              <a:rPr lang="en-IN" sz="1600" dirty="0"/>
              <a:t>100 Lacs-</a:t>
            </a:r>
          </a:p>
          <a:p>
            <a:pPr marL="342900" lvl="0" indent="-342900">
              <a:lnSpc>
                <a:spcPct val="115000"/>
              </a:lnSpc>
              <a:spcBef>
                <a:spcPts val="0"/>
              </a:spcBef>
              <a:buFont typeface="+mj-lt"/>
              <a:buAutoNum type="alphaLcParenR"/>
              <a:defRPr/>
            </a:pPr>
            <a:r>
              <a:rPr lang="en-IN" sz="1600" dirty="0"/>
              <a:t>115 Lacs</a:t>
            </a:r>
          </a:p>
          <a:p>
            <a:pPr marL="342900" indent="-342900">
              <a:lnSpc>
                <a:spcPct val="115000"/>
              </a:lnSpc>
              <a:spcBef>
                <a:spcPts val="0"/>
              </a:spcBef>
              <a:buFont typeface="+mj-lt"/>
              <a:buAutoNum type="alphaLcParenR"/>
              <a:defRPr/>
            </a:pPr>
            <a:r>
              <a:rPr lang="en-US" sz="1600" dirty="0"/>
              <a:t>120 Lacs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1401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6D0A2-91C5-B559-D363-007BE614E99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AD74F27-29C8-FACC-E8F5-09ABE10FA440}"/>
              </a:ext>
            </a:extLst>
          </p:cNvPr>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r>
              <a:rPr lang="en-US" sz="2100" b="1" u="sng" dirty="0">
                <a:solidFill>
                  <a:srgbClr val="002060"/>
                </a:solidFill>
                <a:latin typeface="Bookman Old Style" panose="02050604050505020204" pitchFamily="18" charset="0"/>
              </a:rPr>
              <a:t>solution</a:t>
            </a:r>
          </a:p>
        </p:txBody>
      </p:sp>
      <p:sp>
        <p:nvSpPr>
          <p:cNvPr id="3" name="Content Placeholder 2">
            <a:extLst>
              <a:ext uri="{FF2B5EF4-FFF2-40B4-BE49-F238E27FC236}">
                <a16:creationId xmlns:a16="http://schemas.microsoft.com/office/drawing/2014/main" id="{8E303289-28A6-4B51-3003-266CFE787A46}"/>
              </a:ext>
            </a:extLst>
          </p:cNvPr>
          <p:cNvSpPr>
            <a:spLocks noGrp="1"/>
          </p:cNvSpPr>
          <p:nvPr>
            <p:ph idx="1"/>
          </p:nvPr>
        </p:nvSpPr>
        <p:spPr>
          <a:xfrm>
            <a:off x="901717" y="2364596"/>
            <a:ext cx="9840286" cy="327420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buClr>
                <a:srgbClr val="000000"/>
              </a:buClr>
              <a:buNone/>
              <a:defRPr/>
            </a:pPr>
            <a:r>
              <a:rPr lang="en-IN" sz="1600" dirty="0">
                <a:solidFill>
                  <a:schemeClr val="accent6">
                    <a:lumMod val="50000"/>
                  </a:schemeClr>
                </a:solidFill>
              </a:rPr>
              <a:t>6. PROJECTED TURNOVER : 600 LACS,  NWC : RS 35 LACS,  SUNDRY CREDITORS : 20 LACS</a:t>
            </a:r>
          </a:p>
          <a:p>
            <a:pPr>
              <a:buClr>
                <a:srgbClr val="000000"/>
              </a:buClr>
              <a:buNone/>
              <a:defRPr/>
            </a:pPr>
            <a:r>
              <a:rPr lang="en-IN" sz="1600" dirty="0">
                <a:solidFill>
                  <a:schemeClr val="accent6">
                    <a:lumMod val="50000"/>
                  </a:schemeClr>
                </a:solidFill>
              </a:rPr>
              <a:t>CALCULATE PERMISSABLE BANK FINANCE </a:t>
            </a:r>
            <a:r>
              <a:rPr lang="en-US" sz="1600" dirty="0"/>
              <a:t>? </a:t>
            </a:r>
          </a:p>
          <a:p>
            <a:pPr algn="just">
              <a:buFont typeface="Wingdings" panose="05000000000000000000" pitchFamily="2" charset="2"/>
              <a:buChar char="Ø"/>
            </a:pPr>
            <a:endParaRPr lang="en-US" sz="1600" dirty="0"/>
          </a:p>
          <a:p>
            <a:pPr algn="just">
              <a:buFont typeface="Wingdings" panose="05000000000000000000" pitchFamily="2" charset="2"/>
              <a:buChar char="Ø"/>
            </a:pPr>
            <a:r>
              <a:rPr lang="en-US" sz="1600" dirty="0"/>
              <a:t>SOLUTION : </a:t>
            </a:r>
            <a:r>
              <a:rPr lang="en-IN" sz="1600" dirty="0">
                <a:solidFill>
                  <a:schemeClr val="accent6">
                    <a:lumMod val="50000"/>
                  </a:schemeClr>
                </a:solidFill>
              </a:rPr>
              <a:t>PROJECTED TURNOVER : </a:t>
            </a:r>
            <a:r>
              <a:rPr lang="en-IN" sz="1600" b="1" dirty="0">
                <a:solidFill>
                  <a:schemeClr val="accent6">
                    <a:lumMod val="50000"/>
                  </a:schemeClr>
                </a:solidFill>
              </a:rPr>
              <a:t>600 LACS</a:t>
            </a:r>
          </a:p>
          <a:p>
            <a:pPr algn="just">
              <a:buFont typeface="Wingdings" panose="05000000000000000000" pitchFamily="2" charset="2"/>
              <a:buChar char="Ø"/>
            </a:pPr>
            <a:r>
              <a:rPr lang="en-IN" sz="1600" b="1" dirty="0">
                <a:solidFill>
                  <a:schemeClr val="accent6">
                    <a:lumMod val="50000"/>
                  </a:schemeClr>
                </a:solidFill>
              </a:rPr>
              <a:t>                      25% OF PROJ T/O             150 LACS</a:t>
            </a:r>
          </a:p>
          <a:p>
            <a:pPr algn="just">
              <a:buFont typeface="Wingdings" panose="05000000000000000000" pitchFamily="2" charset="2"/>
              <a:buChar char="Ø"/>
            </a:pPr>
            <a:r>
              <a:rPr lang="en-IN" sz="1600" b="1" dirty="0">
                <a:solidFill>
                  <a:schemeClr val="accent6">
                    <a:lumMod val="50000"/>
                  </a:schemeClr>
                </a:solidFill>
              </a:rPr>
              <a:t>  MARGIN (WHICH EVER IS HIGHER)</a:t>
            </a:r>
          </a:p>
          <a:p>
            <a:pPr algn="just">
              <a:buFont typeface="Wingdings" panose="05000000000000000000" pitchFamily="2" charset="2"/>
              <a:buChar char="Ø"/>
            </a:pPr>
            <a:r>
              <a:rPr lang="en-IN" sz="1600" b="1" dirty="0">
                <a:solidFill>
                  <a:schemeClr val="accent6">
                    <a:lumMod val="50000"/>
                  </a:schemeClr>
                </a:solidFill>
              </a:rPr>
              <a:t>5% OF PROJ SALES : 30</a:t>
            </a:r>
          </a:p>
          <a:p>
            <a:pPr algn="just">
              <a:buFont typeface="Wingdings" panose="05000000000000000000" pitchFamily="2" charset="2"/>
              <a:buChar char="Ø"/>
            </a:pPr>
            <a:r>
              <a:rPr lang="en-IN" sz="1600" b="1" dirty="0">
                <a:solidFill>
                  <a:schemeClr val="accent6">
                    <a:lumMod val="50000"/>
                  </a:schemeClr>
                </a:solidFill>
              </a:rPr>
              <a:t>NWS                            35                          35 LACS</a:t>
            </a:r>
          </a:p>
          <a:p>
            <a:pPr algn="just">
              <a:buFont typeface="Wingdings" panose="05000000000000000000" pitchFamily="2" charset="2"/>
              <a:buChar char="Ø"/>
            </a:pPr>
            <a:r>
              <a:rPr lang="en-IN" sz="1600" b="1" dirty="0">
                <a:solidFill>
                  <a:srgbClr val="FF0000"/>
                </a:solidFill>
              </a:rPr>
              <a:t>                                               MPBF         115 LACS</a:t>
            </a:r>
            <a:endParaRPr lang="en-US" sz="1600" b="1" dirty="0">
              <a:solidFill>
                <a:srgbClr val="FF0000"/>
              </a:solidFill>
            </a:endParaRPr>
          </a:p>
        </p:txBody>
      </p:sp>
      <p:sp>
        <p:nvSpPr>
          <p:cNvPr id="8" name="Title 1">
            <a:extLst>
              <a:ext uri="{FF2B5EF4-FFF2-40B4-BE49-F238E27FC236}">
                <a16:creationId xmlns:a16="http://schemas.microsoft.com/office/drawing/2014/main" id="{AE1F1BCF-E122-6580-AD4D-D367AD2ECC0D}"/>
              </a:ext>
            </a:extLst>
          </p:cNvPr>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a:extLst>
              <a:ext uri="{FF2B5EF4-FFF2-40B4-BE49-F238E27FC236}">
                <a16:creationId xmlns:a16="http://schemas.microsoft.com/office/drawing/2014/main" id="{F4F18EE6-9476-747C-A903-339563678717}"/>
              </a:ext>
            </a:extLst>
          </p:cNvPr>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a:extLst>
              <a:ext uri="{FF2B5EF4-FFF2-40B4-BE49-F238E27FC236}">
                <a16:creationId xmlns:a16="http://schemas.microsoft.com/office/drawing/2014/main" id="{CF088C45-2584-AC53-FE31-5A45F28EC9B6}"/>
              </a:ext>
            </a:extLst>
          </p:cNvPr>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123188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buClr>
                <a:srgbClr val="000000"/>
              </a:buClr>
              <a:buFont typeface="Times New Roman" pitchFamily="18" charset="0"/>
              <a:buChar char="•"/>
              <a:defRPr/>
            </a:pPr>
            <a:r>
              <a:rPr lang="en-IN" sz="1600" dirty="0"/>
              <a:t>7. A FIRM IS HAVING </a:t>
            </a:r>
            <a:r>
              <a:rPr lang="en-IN" sz="1600" b="1" dirty="0">
                <a:solidFill>
                  <a:srgbClr val="3366FF"/>
                </a:solidFill>
              </a:rPr>
              <a:t>NPAT</a:t>
            </a:r>
            <a:r>
              <a:rPr lang="en-IN" sz="1600" dirty="0">
                <a:solidFill>
                  <a:schemeClr val="accent6">
                    <a:lumMod val="50000"/>
                  </a:schemeClr>
                </a:solidFill>
              </a:rPr>
              <a:t> 200, </a:t>
            </a:r>
            <a:r>
              <a:rPr lang="en-IN" sz="1600" b="1" dirty="0">
                <a:solidFill>
                  <a:srgbClr val="3366FF"/>
                </a:solidFill>
              </a:rPr>
              <a:t>TAX</a:t>
            </a:r>
            <a:r>
              <a:rPr lang="en-IN" sz="1600" dirty="0">
                <a:solidFill>
                  <a:schemeClr val="accent6">
                    <a:lumMod val="50000"/>
                  </a:schemeClr>
                </a:solidFill>
              </a:rPr>
              <a:t> 50, </a:t>
            </a:r>
            <a:r>
              <a:rPr lang="en-IN" sz="1600" b="1" dirty="0">
                <a:solidFill>
                  <a:srgbClr val="3366FF"/>
                </a:solidFill>
              </a:rPr>
              <a:t>DEPRECIATION</a:t>
            </a:r>
            <a:r>
              <a:rPr lang="en-IN" sz="1600" dirty="0">
                <a:solidFill>
                  <a:schemeClr val="accent6">
                    <a:lumMod val="50000"/>
                  </a:schemeClr>
                </a:solidFill>
              </a:rPr>
              <a:t> 100, </a:t>
            </a:r>
            <a:r>
              <a:rPr lang="en-IN" sz="1600" dirty="0">
                <a:solidFill>
                  <a:srgbClr val="3366FF"/>
                </a:solidFill>
              </a:rPr>
              <a:t>INTEREST ON TL </a:t>
            </a:r>
            <a:r>
              <a:rPr lang="en-IN" sz="1600" dirty="0">
                <a:solidFill>
                  <a:schemeClr val="accent6">
                    <a:lumMod val="50000"/>
                  </a:schemeClr>
                </a:solidFill>
              </a:rPr>
              <a:t>50, </a:t>
            </a:r>
            <a:r>
              <a:rPr lang="en-IN" sz="1600" dirty="0">
                <a:solidFill>
                  <a:srgbClr val="3366FF"/>
                </a:solidFill>
              </a:rPr>
              <a:t>ANNUAL INSTALLMENT </a:t>
            </a:r>
            <a:r>
              <a:rPr lang="en-IN" sz="1600" dirty="0">
                <a:solidFill>
                  <a:schemeClr val="accent6">
                    <a:lumMod val="50000"/>
                  </a:schemeClr>
                </a:solidFill>
              </a:rPr>
              <a:t>120</a:t>
            </a:r>
          </a:p>
          <a:p>
            <a:pPr>
              <a:buClr>
                <a:srgbClr val="000000"/>
              </a:buClr>
              <a:buFont typeface="Times New Roman" pitchFamily="18" charset="0"/>
              <a:buChar char="•"/>
              <a:defRPr/>
            </a:pPr>
            <a:r>
              <a:rPr lang="en-IN" sz="1600" dirty="0">
                <a:solidFill>
                  <a:srgbClr val="FF0000"/>
                </a:solidFill>
              </a:rPr>
              <a:t>CALCULAT DSCR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1.76</a:t>
            </a:r>
            <a:r>
              <a:rPr lang="en-US" sz="1600" dirty="0"/>
              <a:t> </a:t>
            </a:r>
          </a:p>
          <a:p>
            <a:pPr marL="342900" indent="-342900">
              <a:lnSpc>
                <a:spcPct val="115000"/>
              </a:lnSpc>
              <a:spcBef>
                <a:spcPts val="0"/>
              </a:spcBef>
              <a:buFont typeface="+mj-lt"/>
              <a:buAutoNum type="alphaLcParenR"/>
              <a:defRPr/>
            </a:pPr>
            <a:r>
              <a:rPr lang="en-IN" sz="1600" dirty="0"/>
              <a:t>2.35 </a:t>
            </a:r>
          </a:p>
          <a:p>
            <a:pPr marL="342900" lvl="0" indent="-342900">
              <a:lnSpc>
                <a:spcPct val="115000"/>
              </a:lnSpc>
              <a:spcBef>
                <a:spcPts val="0"/>
              </a:spcBef>
              <a:buFont typeface="+mj-lt"/>
              <a:buAutoNum type="alphaLcParenR"/>
              <a:defRPr/>
            </a:pPr>
            <a:r>
              <a:rPr lang="en-IN" sz="1600" dirty="0"/>
              <a:t>2.06</a:t>
            </a:r>
          </a:p>
          <a:p>
            <a:pPr marL="342900" lvl="0" indent="-342900">
              <a:lnSpc>
                <a:spcPct val="115000"/>
              </a:lnSpc>
              <a:spcBef>
                <a:spcPts val="0"/>
              </a:spcBef>
              <a:buFont typeface="+mj-lt"/>
              <a:buAutoNum type="alphaLcParenR"/>
              <a:defRPr/>
            </a:pPr>
            <a:r>
              <a:rPr lang="en-IN" sz="1600" dirty="0"/>
              <a:t>1.60</a:t>
            </a:r>
          </a:p>
          <a:p>
            <a:pPr marL="342900" indent="-342900">
              <a:lnSpc>
                <a:spcPct val="115000"/>
              </a:lnSpc>
              <a:spcBef>
                <a:spcPts val="0"/>
              </a:spcBef>
              <a:buFont typeface="+mj-lt"/>
              <a:buAutoNum type="alphaLcParenR"/>
              <a:defRPr/>
            </a:pPr>
            <a:r>
              <a:rPr lang="en-US" sz="1600" dirty="0"/>
              <a:t>2.00</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46093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DEAE3-2DD0-B18E-4C45-9F399D44432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8542DFE-E43F-498D-0842-01AE666ADD24}"/>
              </a:ext>
            </a:extLst>
          </p:cNvPr>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solution</a:t>
            </a:r>
            <a:endParaRPr lang="en-US" sz="2100" b="1" u="sng" dirty="0">
              <a:solidFill>
                <a:srgbClr val="002060"/>
              </a:solidFill>
              <a:latin typeface="Bookman Old Style" panose="02050604050505020204" pitchFamily="18" charset="0"/>
            </a:endParaRPr>
          </a:p>
        </p:txBody>
      </p:sp>
      <p:sp>
        <p:nvSpPr>
          <p:cNvPr id="3" name="Content Placeholder 2">
            <a:extLst>
              <a:ext uri="{FF2B5EF4-FFF2-40B4-BE49-F238E27FC236}">
                <a16:creationId xmlns:a16="http://schemas.microsoft.com/office/drawing/2014/main" id="{6ED80E7D-1F6E-B595-4229-31CB7BA70E7A}"/>
              </a:ext>
            </a:extLst>
          </p:cNvPr>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buClr>
                <a:srgbClr val="000000"/>
              </a:buClr>
              <a:buFont typeface="Times New Roman" pitchFamily="18" charset="0"/>
              <a:buChar char="•"/>
              <a:defRPr/>
            </a:pPr>
            <a:r>
              <a:rPr lang="en-IN" sz="1600" dirty="0"/>
              <a:t>7. A FIRM IS HAVING </a:t>
            </a:r>
            <a:r>
              <a:rPr lang="en-IN" sz="1600" b="1" dirty="0">
                <a:solidFill>
                  <a:srgbClr val="3366FF"/>
                </a:solidFill>
              </a:rPr>
              <a:t>NPAT</a:t>
            </a:r>
            <a:r>
              <a:rPr lang="en-IN" sz="1600" dirty="0">
                <a:solidFill>
                  <a:schemeClr val="accent6">
                    <a:lumMod val="50000"/>
                  </a:schemeClr>
                </a:solidFill>
              </a:rPr>
              <a:t> 200, </a:t>
            </a:r>
            <a:r>
              <a:rPr lang="en-IN" sz="1600" b="1" dirty="0">
                <a:solidFill>
                  <a:srgbClr val="3366FF"/>
                </a:solidFill>
              </a:rPr>
              <a:t>TAX</a:t>
            </a:r>
            <a:r>
              <a:rPr lang="en-IN" sz="1600" dirty="0">
                <a:solidFill>
                  <a:schemeClr val="accent6">
                    <a:lumMod val="50000"/>
                  </a:schemeClr>
                </a:solidFill>
              </a:rPr>
              <a:t> 50, </a:t>
            </a:r>
            <a:r>
              <a:rPr lang="en-IN" sz="1600" b="1" dirty="0">
                <a:solidFill>
                  <a:srgbClr val="3366FF"/>
                </a:solidFill>
              </a:rPr>
              <a:t>DEPRECIATION</a:t>
            </a:r>
            <a:r>
              <a:rPr lang="en-IN" sz="1600" dirty="0">
                <a:solidFill>
                  <a:schemeClr val="accent6">
                    <a:lumMod val="50000"/>
                  </a:schemeClr>
                </a:solidFill>
              </a:rPr>
              <a:t> 100, </a:t>
            </a:r>
            <a:r>
              <a:rPr lang="en-IN" sz="1600" dirty="0">
                <a:solidFill>
                  <a:srgbClr val="3366FF"/>
                </a:solidFill>
              </a:rPr>
              <a:t>INTEREST ON TL </a:t>
            </a:r>
            <a:r>
              <a:rPr lang="en-IN" sz="1600" dirty="0">
                <a:solidFill>
                  <a:schemeClr val="accent6">
                    <a:lumMod val="50000"/>
                  </a:schemeClr>
                </a:solidFill>
              </a:rPr>
              <a:t>50, </a:t>
            </a:r>
            <a:r>
              <a:rPr lang="en-IN" sz="1600" dirty="0">
                <a:solidFill>
                  <a:srgbClr val="3366FF"/>
                </a:solidFill>
              </a:rPr>
              <a:t>ANNUAL INSTALLMENT </a:t>
            </a:r>
            <a:r>
              <a:rPr lang="en-IN" sz="1600" dirty="0">
                <a:solidFill>
                  <a:schemeClr val="accent6">
                    <a:lumMod val="50000"/>
                  </a:schemeClr>
                </a:solidFill>
              </a:rPr>
              <a:t>120</a:t>
            </a:r>
          </a:p>
          <a:p>
            <a:pPr>
              <a:buClr>
                <a:srgbClr val="000000"/>
              </a:buClr>
              <a:buFont typeface="Times New Roman" pitchFamily="18" charset="0"/>
              <a:buChar char="•"/>
              <a:defRPr/>
            </a:pPr>
            <a:r>
              <a:rPr lang="en-IN" sz="1600" dirty="0">
                <a:solidFill>
                  <a:srgbClr val="FF0000"/>
                </a:solidFill>
              </a:rPr>
              <a:t>CALCULAT DSCR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SOLUTION :    NPAT+ DEP + INT ON TL/ INT ON TL + ANNUAL INSTALLMENT</a:t>
            </a:r>
          </a:p>
          <a:p>
            <a:pPr marL="342900" indent="-342900">
              <a:lnSpc>
                <a:spcPct val="115000"/>
              </a:lnSpc>
              <a:spcBef>
                <a:spcPts val="0"/>
              </a:spcBef>
              <a:buFont typeface="+mj-lt"/>
              <a:buAutoNum type="alphaLcParenR"/>
              <a:defRPr/>
            </a:pPr>
            <a:r>
              <a:rPr lang="en-US" sz="1600" dirty="0"/>
              <a:t>                            200+ 100+ 50               / 50 + 120</a:t>
            </a:r>
          </a:p>
          <a:p>
            <a:pPr marL="342900" indent="-342900">
              <a:lnSpc>
                <a:spcPct val="115000"/>
              </a:lnSpc>
              <a:spcBef>
                <a:spcPts val="0"/>
              </a:spcBef>
              <a:buFont typeface="+mj-lt"/>
              <a:buAutoNum type="alphaLcParenR"/>
              <a:defRPr/>
            </a:pPr>
            <a:r>
              <a:rPr lang="en-US" sz="1600" dirty="0"/>
              <a:t>                                   </a:t>
            </a:r>
            <a:r>
              <a:rPr lang="en-US" sz="1600" dirty="0">
                <a:solidFill>
                  <a:srgbClr val="FF0000"/>
                </a:solidFill>
              </a:rPr>
              <a:t>350/170 = 2.06</a:t>
            </a:r>
            <a:r>
              <a:rPr lang="en-US" sz="1600" dirty="0"/>
              <a:t>                                    </a:t>
            </a:r>
          </a:p>
        </p:txBody>
      </p:sp>
      <p:sp>
        <p:nvSpPr>
          <p:cNvPr id="8" name="Title 1">
            <a:extLst>
              <a:ext uri="{FF2B5EF4-FFF2-40B4-BE49-F238E27FC236}">
                <a16:creationId xmlns:a16="http://schemas.microsoft.com/office/drawing/2014/main" id="{1BC3EA72-17CB-16EB-922B-2DE0920BF3C5}"/>
              </a:ext>
            </a:extLst>
          </p:cNvPr>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a:extLst>
              <a:ext uri="{FF2B5EF4-FFF2-40B4-BE49-F238E27FC236}">
                <a16:creationId xmlns:a16="http://schemas.microsoft.com/office/drawing/2014/main" id="{EBB93225-8458-8467-663E-AB3319E95EF2}"/>
              </a:ext>
            </a:extLst>
          </p:cNvPr>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a:extLst>
              <a:ext uri="{FF2B5EF4-FFF2-40B4-BE49-F238E27FC236}">
                <a16:creationId xmlns:a16="http://schemas.microsoft.com/office/drawing/2014/main" id="{C9B846C3-5D63-58A0-D79F-33BFDED18BE9}"/>
              </a:ext>
            </a:extLst>
          </p:cNvPr>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218138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228783"/>
            <a:ext cx="9840286" cy="3429967"/>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8. Stock statement consists of </a:t>
            </a:r>
          </a:p>
          <a:p>
            <a:pPr algn="just">
              <a:buFont typeface="Wingdings" panose="05000000000000000000" pitchFamily="2" charset="2"/>
              <a:buChar char="Ø"/>
            </a:pPr>
            <a:r>
              <a:rPr lang="en-IN" sz="1600" dirty="0"/>
              <a:t>STOCK 40 Lacs, </a:t>
            </a:r>
          </a:p>
          <a:p>
            <a:pPr algn="just">
              <a:buFont typeface="Wingdings" panose="05000000000000000000" pitchFamily="2" charset="2"/>
              <a:buChar char="Ø"/>
            </a:pPr>
            <a:r>
              <a:rPr lang="en-IN" sz="1600" dirty="0"/>
              <a:t>Book debts 20 Lacs and  </a:t>
            </a:r>
          </a:p>
          <a:p>
            <a:pPr algn="just">
              <a:buFont typeface="Wingdings" panose="05000000000000000000" pitchFamily="2" charset="2"/>
              <a:buChar char="Ø"/>
            </a:pPr>
            <a:r>
              <a:rPr lang="en-IN" sz="1600" dirty="0"/>
              <a:t>Creditors 10 Lacs. </a:t>
            </a:r>
          </a:p>
          <a:p>
            <a:pPr algn="just">
              <a:buFont typeface="Wingdings" panose="05000000000000000000" pitchFamily="2" charset="2"/>
              <a:buChar char="Ø"/>
            </a:pPr>
            <a:r>
              <a:rPr lang="en-IN" sz="1600" dirty="0"/>
              <a:t>By considering margin of </a:t>
            </a:r>
            <a:r>
              <a:rPr lang="en-IN" sz="1600" b="1" dirty="0">
                <a:solidFill>
                  <a:srgbClr val="3366FF"/>
                </a:solidFill>
              </a:rPr>
              <a:t>25 % on stocks </a:t>
            </a:r>
            <a:r>
              <a:rPr lang="en-IN" sz="1600" dirty="0"/>
              <a:t>and </a:t>
            </a:r>
            <a:r>
              <a:rPr lang="en-IN" sz="1600" b="1" dirty="0">
                <a:solidFill>
                  <a:srgbClr val="3366FF"/>
                </a:solidFill>
              </a:rPr>
              <a:t>30 % on debtors </a:t>
            </a:r>
            <a:r>
              <a:rPr lang="en-IN" sz="1600" b="1" dirty="0"/>
              <a:t>calculate DP of this account.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37 Lacs</a:t>
            </a:r>
            <a:r>
              <a:rPr lang="en-US" sz="1600" dirty="0"/>
              <a:t> </a:t>
            </a:r>
          </a:p>
          <a:p>
            <a:pPr marL="342900" indent="-342900">
              <a:lnSpc>
                <a:spcPct val="115000"/>
              </a:lnSpc>
              <a:spcBef>
                <a:spcPts val="0"/>
              </a:spcBef>
              <a:buFont typeface="+mj-lt"/>
              <a:buAutoNum type="alphaLcParenR"/>
              <a:defRPr/>
            </a:pPr>
            <a:r>
              <a:rPr lang="en-IN" sz="1600" dirty="0"/>
              <a:t>52 Lacs </a:t>
            </a:r>
          </a:p>
          <a:p>
            <a:pPr marL="342900" lvl="0" indent="-342900">
              <a:lnSpc>
                <a:spcPct val="115000"/>
              </a:lnSpc>
              <a:spcBef>
                <a:spcPts val="0"/>
              </a:spcBef>
              <a:buFont typeface="+mj-lt"/>
              <a:buAutoNum type="alphaLcParenR"/>
              <a:defRPr/>
            </a:pPr>
            <a:r>
              <a:rPr lang="en-US" sz="1600" dirty="0"/>
              <a:t>34 Lacs</a:t>
            </a:r>
            <a:endParaRPr lang="en-IN" sz="1600" dirty="0"/>
          </a:p>
          <a:p>
            <a:pPr marL="342900" lvl="0" indent="-342900">
              <a:lnSpc>
                <a:spcPct val="115000"/>
              </a:lnSpc>
              <a:spcBef>
                <a:spcPts val="0"/>
              </a:spcBef>
              <a:buFont typeface="+mj-lt"/>
              <a:buAutoNum type="alphaLcParenR"/>
              <a:defRPr/>
            </a:pPr>
            <a:r>
              <a:rPr lang="en-US" sz="1600" dirty="0"/>
              <a:t>36.5 Lacs</a:t>
            </a:r>
            <a:endParaRPr lang="en-IN" sz="1600" dirty="0"/>
          </a:p>
          <a:p>
            <a:pPr marL="342900" indent="-342900">
              <a:lnSpc>
                <a:spcPct val="115000"/>
              </a:lnSpc>
              <a:spcBef>
                <a:spcPts val="0"/>
              </a:spcBef>
              <a:buFont typeface="+mj-lt"/>
              <a:buAutoNum type="alphaLcParenR"/>
              <a:defRPr/>
            </a:pPr>
            <a:r>
              <a:rPr lang="en-US" sz="1600" dirty="0"/>
              <a:t>37.5 Lacs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11038314" y="5658750"/>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96632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BBB48-D74F-CE6C-F3AA-E878BBD965E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FC611E2-C065-D2F0-9921-FCB20B66A09B}"/>
              </a:ext>
            </a:extLst>
          </p:cNvPr>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solution </a:t>
            </a:r>
            <a:endParaRPr lang="en-US" sz="2100" b="1" u="sng" dirty="0">
              <a:solidFill>
                <a:srgbClr val="002060"/>
              </a:solidFill>
              <a:latin typeface="Bookman Old Style" panose="02050604050505020204" pitchFamily="18" charset="0"/>
            </a:endParaRPr>
          </a:p>
        </p:txBody>
      </p:sp>
      <p:sp>
        <p:nvSpPr>
          <p:cNvPr id="3" name="Content Placeholder 2">
            <a:extLst>
              <a:ext uri="{FF2B5EF4-FFF2-40B4-BE49-F238E27FC236}">
                <a16:creationId xmlns:a16="http://schemas.microsoft.com/office/drawing/2014/main" id="{43F0E603-772F-A63B-8EAD-7951C328B2EF}"/>
              </a:ext>
            </a:extLst>
          </p:cNvPr>
          <p:cNvSpPr>
            <a:spLocks noGrp="1"/>
          </p:cNvSpPr>
          <p:nvPr>
            <p:ph idx="1"/>
          </p:nvPr>
        </p:nvSpPr>
        <p:spPr>
          <a:xfrm>
            <a:off x="901717" y="2228783"/>
            <a:ext cx="9840286" cy="3429967"/>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8. Stock statement consists of </a:t>
            </a:r>
          </a:p>
          <a:p>
            <a:pPr algn="just">
              <a:buFont typeface="Wingdings" panose="05000000000000000000" pitchFamily="2" charset="2"/>
              <a:buChar char="Ø"/>
            </a:pPr>
            <a:r>
              <a:rPr lang="en-IN" sz="1600" dirty="0"/>
              <a:t>STOCK 40 Lacs,  Book debts 20 Lacs and  Creditors 10 Lacs. </a:t>
            </a:r>
          </a:p>
          <a:p>
            <a:pPr algn="just">
              <a:buFont typeface="Wingdings" panose="05000000000000000000" pitchFamily="2" charset="2"/>
              <a:buChar char="Ø"/>
            </a:pPr>
            <a:r>
              <a:rPr lang="en-IN" sz="1600" dirty="0"/>
              <a:t>By considering margin of </a:t>
            </a:r>
            <a:r>
              <a:rPr lang="en-IN" sz="1600" b="1" dirty="0">
                <a:solidFill>
                  <a:srgbClr val="3366FF"/>
                </a:solidFill>
              </a:rPr>
              <a:t>25 % on stocks </a:t>
            </a:r>
            <a:r>
              <a:rPr lang="en-IN" sz="1600" dirty="0"/>
              <a:t>and </a:t>
            </a:r>
            <a:r>
              <a:rPr lang="en-IN" sz="1600" b="1" dirty="0">
                <a:solidFill>
                  <a:srgbClr val="3366FF"/>
                </a:solidFill>
              </a:rPr>
              <a:t>30 % on debtors </a:t>
            </a:r>
            <a:r>
              <a:rPr lang="en-IN" sz="1600" b="1" dirty="0"/>
              <a:t>calculate DP of this account. </a:t>
            </a:r>
          </a:p>
          <a:p>
            <a:pPr marL="0" indent="0">
              <a:lnSpc>
                <a:spcPct val="115000"/>
              </a:lnSpc>
              <a:spcBef>
                <a:spcPts val="0"/>
              </a:spcBef>
              <a:buNone/>
              <a:defRPr/>
            </a:pPr>
            <a:endParaRPr lang="en-US" sz="1600" dirty="0"/>
          </a:p>
          <a:p>
            <a:pPr marL="0" indent="0">
              <a:lnSpc>
                <a:spcPct val="115000"/>
              </a:lnSpc>
              <a:spcBef>
                <a:spcPts val="0"/>
              </a:spcBef>
              <a:buNone/>
              <a:defRPr/>
            </a:pPr>
            <a:r>
              <a:rPr lang="en-US" sz="1600" dirty="0"/>
              <a:t>              </a:t>
            </a:r>
          </a:p>
        </p:txBody>
      </p:sp>
      <p:sp>
        <p:nvSpPr>
          <p:cNvPr id="8" name="Title 1">
            <a:extLst>
              <a:ext uri="{FF2B5EF4-FFF2-40B4-BE49-F238E27FC236}">
                <a16:creationId xmlns:a16="http://schemas.microsoft.com/office/drawing/2014/main" id="{247667FA-15AD-3867-EDD3-7047CB4FED47}"/>
              </a:ext>
            </a:extLst>
          </p:cNvPr>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a:extLst>
              <a:ext uri="{FF2B5EF4-FFF2-40B4-BE49-F238E27FC236}">
                <a16:creationId xmlns:a16="http://schemas.microsoft.com/office/drawing/2014/main" id="{C083CC86-256A-4BD2-B1F6-00618BFAE781}"/>
              </a:ext>
            </a:extLst>
          </p:cNvPr>
          <p:cNvSpPr txBox="1"/>
          <p:nvPr/>
        </p:nvSpPr>
        <p:spPr>
          <a:xfrm>
            <a:off x="11038314" y="5658750"/>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a:extLst>
              <a:ext uri="{FF2B5EF4-FFF2-40B4-BE49-F238E27FC236}">
                <a16:creationId xmlns:a16="http://schemas.microsoft.com/office/drawing/2014/main" id="{051A783A-0DB7-7A7F-0E23-045AD63E573E}"/>
              </a:ext>
            </a:extLst>
          </p:cNvPr>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graphicFrame>
        <p:nvGraphicFramePr>
          <p:cNvPr id="2" name="Table 1">
            <a:extLst>
              <a:ext uri="{FF2B5EF4-FFF2-40B4-BE49-F238E27FC236}">
                <a16:creationId xmlns:a16="http://schemas.microsoft.com/office/drawing/2014/main" id="{D2FA1037-F125-0FA8-88EA-966A9005FFD7}"/>
              </a:ext>
            </a:extLst>
          </p:cNvPr>
          <p:cNvGraphicFramePr>
            <a:graphicFrameLocks noGrp="1"/>
          </p:cNvGraphicFramePr>
          <p:nvPr>
            <p:extLst>
              <p:ext uri="{D42A27DB-BD31-4B8C-83A1-F6EECF244321}">
                <p14:modId xmlns:p14="http://schemas.microsoft.com/office/powerpoint/2010/main" val="1001226792"/>
              </p:ext>
            </p:extLst>
          </p:nvPr>
        </p:nvGraphicFramePr>
        <p:xfrm>
          <a:off x="1218826" y="3271512"/>
          <a:ext cx="9502304" cy="2123448"/>
        </p:xfrm>
        <a:graphic>
          <a:graphicData uri="http://schemas.openxmlformats.org/drawingml/2006/table">
            <a:tbl>
              <a:tblPr firstRow="1" bandRow="1">
                <a:tableStyleId>{5C22544A-7EE6-4342-B048-85BDC9FD1C3A}</a:tableStyleId>
              </a:tblPr>
              <a:tblGrid>
                <a:gridCol w="3167435">
                  <a:extLst>
                    <a:ext uri="{9D8B030D-6E8A-4147-A177-3AD203B41FA5}">
                      <a16:colId xmlns:a16="http://schemas.microsoft.com/office/drawing/2014/main" val="1622411824"/>
                    </a:ext>
                  </a:extLst>
                </a:gridCol>
                <a:gridCol w="4256695">
                  <a:extLst>
                    <a:ext uri="{9D8B030D-6E8A-4147-A177-3AD203B41FA5}">
                      <a16:colId xmlns:a16="http://schemas.microsoft.com/office/drawing/2014/main" val="3760492022"/>
                    </a:ext>
                  </a:extLst>
                </a:gridCol>
                <a:gridCol w="2078174">
                  <a:extLst>
                    <a:ext uri="{9D8B030D-6E8A-4147-A177-3AD203B41FA5}">
                      <a16:colId xmlns:a16="http://schemas.microsoft.com/office/drawing/2014/main" val="2646557597"/>
                    </a:ext>
                  </a:extLst>
                </a:gridCol>
              </a:tblGrid>
              <a:tr h="309872">
                <a:tc>
                  <a:txBody>
                    <a:bodyPr/>
                    <a:lstStyle/>
                    <a:p>
                      <a:r>
                        <a:rPr lang="en-IN" dirty="0"/>
                        <a:t>STOCK                             40 LACS</a:t>
                      </a:r>
                    </a:p>
                  </a:txBody>
                  <a:tcPr/>
                </a:tc>
                <a:tc>
                  <a:txBody>
                    <a:bodyPr/>
                    <a:lstStyle/>
                    <a:p>
                      <a:r>
                        <a:rPr lang="en-IN" dirty="0"/>
                        <a:t>BOOK DEBTS                20 LACS</a:t>
                      </a:r>
                    </a:p>
                  </a:txBody>
                  <a:tcPr/>
                </a:tc>
                <a:tc>
                  <a:txBody>
                    <a:bodyPr/>
                    <a:lstStyle/>
                    <a:p>
                      <a:endParaRPr lang="en-IN" dirty="0"/>
                    </a:p>
                  </a:txBody>
                  <a:tcPr/>
                </a:tc>
                <a:extLst>
                  <a:ext uri="{0D108BD9-81ED-4DB2-BD59-A6C34878D82A}">
                    <a16:rowId xmlns:a16="http://schemas.microsoft.com/office/drawing/2014/main" val="2380931209"/>
                  </a:ext>
                </a:extLst>
              </a:tr>
              <a:tr h="645168">
                <a:tc>
                  <a:txBody>
                    <a:bodyPr/>
                    <a:lstStyle/>
                    <a:p>
                      <a:r>
                        <a:rPr lang="en-IN" dirty="0">
                          <a:solidFill>
                            <a:srgbClr val="FF0000"/>
                          </a:solidFill>
                        </a:rPr>
                        <a:t>MINUS</a:t>
                      </a:r>
                      <a:r>
                        <a:rPr lang="en-IN" dirty="0"/>
                        <a:t> CREDITORS        10 LACS</a:t>
                      </a:r>
                    </a:p>
                  </a:txBody>
                  <a:tcPr/>
                </a:tc>
                <a:tc>
                  <a:txBody>
                    <a:bodyPr/>
                    <a:lstStyle/>
                    <a:p>
                      <a:r>
                        <a:rPr lang="en-IN" dirty="0"/>
                        <a:t>MARGIN 30%               06 </a:t>
                      </a:r>
                      <a:r>
                        <a:rPr lang="en-IN" dirty="0" err="1"/>
                        <a:t>lACS</a:t>
                      </a:r>
                      <a:endParaRPr lang="en-IN" dirty="0"/>
                    </a:p>
                  </a:txBody>
                  <a:tcPr/>
                </a:tc>
                <a:tc>
                  <a:txBody>
                    <a:bodyPr/>
                    <a:lstStyle/>
                    <a:p>
                      <a:endParaRPr lang="en-IN" dirty="0"/>
                    </a:p>
                  </a:txBody>
                  <a:tcPr/>
                </a:tc>
                <a:extLst>
                  <a:ext uri="{0D108BD9-81ED-4DB2-BD59-A6C34878D82A}">
                    <a16:rowId xmlns:a16="http://schemas.microsoft.com/office/drawing/2014/main" val="1208353264"/>
                  </a:ext>
                </a:extLst>
              </a:tr>
              <a:tr h="370840">
                <a:tc>
                  <a:txBody>
                    <a:bodyPr/>
                    <a:lstStyle/>
                    <a:p>
                      <a:r>
                        <a:rPr lang="en-IN" dirty="0"/>
                        <a:t>BALANCE                         30 LACS</a:t>
                      </a: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4178979859"/>
                  </a:ext>
                </a:extLst>
              </a:tr>
              <a:tr h="370840">
                <a:tc>
                  <a:txBody>
                    <a:bodyPr/>
                    <a:lstStyle/>
                    <a:p>
                      <a:r>
                        <a:rPr lang="en-IN" dirty="0"/>
                        <a:t>MARGIN 25%                  7.5 LACS</a:t>
                      </a:r>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475502103"/>
                  </a:ext>
                </a:extLst>
              </a:tr>
              <a:tr h="370840">
                <a:tc>
                  <a:txBody>
                    <a:bodyPr/>
                    <a:lstStyle/>
                    <a:p>
                      <a:r>
                        <a:rPr lang="en-IN" dirty="0"/>
                        <a:t>     DP AVAIALBLE           22.50</a:t>
                      </a:r>
                    </a:p>
                  </a:txBody>
                  <a:tcPr/>
                </a:tc>
                <a:tc>
                  <a:txBody>
                    <a:bodyPr/>
                    <a:lstStyle/>
                    <a:p>
                      <a:r>
                        <a:rPr lang="en-IN" dirty="0"/>
                        <a:t>DP AVAIALABKE          14 LACS</a:t>
                      </a:r>
                    </a:p>
                  </a:txBody>
                  <a:tcPr/>
                </a:tc>
                <a:tc>
                  <a:txBody>
                    <a:bodyPr/>
                    <a:lstStyle/>
                    <a:p>
                      <a:r>
                        <a:rPr lang="en-IN" b="1" dirty="0">
                          <a:solidFill>
                            <a:srgbClr val="FF0000"/>
                          </a:solidFill>
                        </a:rPr>
                        <a:t>TOTAL DP 36.5</a:t>
                      </a:r>
                    </a:p>
                  </a:txBody>
                  <a:tcPr/>
                </a:tc>
                <a:extLst>
                  <a:ext uri="{0D108BD9-81ED-4DB2-BD59-A6C34878D82A}">
                    <a16:rowId xmlns:a16="http://schemas.microsoft.com/office/drawing/2014/main" val="1419714491"/>
                  </a:ext>
                </a:extLst>
              </a:tr>
            </a:tbl>
          </a:graphicData>
        </a:graphic>
      </p:graphicFrame>
    </p:spTree>
    <p:extLst>
      <p:ext uri="{BB962C8B-B14F-4D97-AF65-F5344CB8AC3E}">
        <p14:creationId xmlns:p14="http://schemas.microsoft.com/office/powerpoint/2010/main" val="348857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b="1" dirty="0"/>
              <a:t>9. Finance charges on cash withdrawal using credit cards : what are the finance charges on secured credit cards……and unsecured credit cards …..per month</a:t>
            </a:r>
            <a:r>
              <a:rPr lang="en-IN" sz="1600" dirty="0"/>
              <a:t> </a:t>
            </a:r>
            <a:r>
              <a:rPr lang="en-US" sz="1600" dirty="0"/>
              <a:t>? (144/25)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2 % and 2.5</a:t>
            </a:r>
            <a:r>
              <a:rPr lang="en-US" sz="1600" dirty="0"/>
              <a:t> </a:t>
            </a:r>
            <a:r>
              <a:rPr lang="en-IN" sz="1600" dirty="0"/>
              <a:t> % </a:t>
            </a:r>
          </a:p>
          <a:p>
            <a:pPr marL="342900" indent="-342900">
              <a:lnSpc>
                <a:spcPct val="115000"/>
              </a:lnSpc>
              <a:spcBef>
                <a:spcPts val="0"/>
              </a:spcBef>
              <a:buFont typeface="+mj-lt"/>
              <a:buAutoNum type="alphaLcParenR"/>
              <a:defRPr/>
            </a:pPr>
            <a:r>
              <a:rPr lang="en-IN" sz="1600" dirty="0"/>
              <a:t>2 % and 2</a:t>
            </a:r>
            <a:r>
              <a:rPr lang="en-US" sz="1600" dirty="0"/>
              <a:t> </a:t>
            </a:r>
            <a:r>
              <a:rPr lang="en-IN" sz="1600" dirty="0"/>
              <a:t> % </a:t>
            </a:r>
          </a:p>
          <a:p>
            <a:pPr marL="342900" indent="-342900">
              <a:lnSpc>
                <a:spcPct val="115000"/>
              </a:lnSpc>
              <a:spcBef>
                <a:spcPts val="0"/>
              </a:spcBef>
              <a:buFont typeface="+mj-lt"/>
              <a:buAutoNum type="alphaLcParenR"/>
              <a:defRPr/>
            </a:pPr>
            <a:r>
              <a:rPr lang="en-IN" sz="1600" dirty="0"/>
              <a:t>2 % and 3</a:t>
            </a:r>
            <a:r>
              <a:rPr lang="en-US" sz="1600" dirty="0"/>
              <a:t> </a:t>
            </a:r>
            <a:r>
              <a:rPr lang="en-IN" sz="1600" dirty="0"/>
              <a:t> % </a:t>
            </a:r>
          </a:p>
          <a:p>
            <a:pPr marL="342900" indent="-342900">
              <a:lnSpc>
                <a:spcPct val="115000"/>
              </a:lnSpc>
              <a:spcBef>
                <a:spcPts val="0"/>
              </a:spcBef>
              <a:buFont typeface="+mj-lt"/>
              <a:buAutoNum type="alphaLcParenR"/>
              <a:defRPr/>
            </a:pPr>
            <a:r>
              <a:rPr lang="en-IN" sz="1600" dirty="0"/>
              <a:t>2.5% and 3.5</a:t>
            </a:r>
            <a:r>
              <a:rPr lang="en-US" sz="1600" dirty="0"/>
              <a:t> </a:t>
            </a:r>
            <a:r>
              <a:rPr lang="en-IN" sz="1600" dirty="0"/>
              <a:t> % </a:t>
            </a:r>
          </a:p>
          <a:p>
            <a:pPr marL="342900" indent="-342900">
              <a:lnSpc>
                <a:spcPct val="115000"/>
              </a:lnSpc>
              <a:spcBef>
                <a:spcPts val="0"/>
              </a:spcBef>
              <a:buFont typeface="+mj-lt"/>
              <a:buAutoNum type="alphaLcParenR"/>
              <a:defRPr/>
            </a:pPr>
            <a:r>
              <a:rPr lang="en-IN" sz="1600" dirty="0"/>
              <a:t>1.5 % and 2.5</a:t>
            </a:r>
            <a:r>
              <a:rPr lang="en-US" sz="1600" dirty="0"/>
              <a:t> </a:t>
            </a:r>
            <a:r>
              <a:rPr lang="en-IN" sz="1600" dirty="0"/>
              <a:t> %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0"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54700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latin typeface="Calibri" panose="020F0502020204030204" pitchFamily="34" charset="0"/>
                <a:ea typeface="Calibri" panose="020F0502020204030204" pitchFamily="34" charset="0"/>
                <a:cs typeface="Mangal"/>
              </a:rPr>
              <a:t>10. Staff shall ensure that the original invoices of purchase are submitted to the concerned Sanction Authority </a:t>
            </a:r>
            <a:r>
              <a:rPr lang="en-IN" sz="1600" b="1" dirty="0">
                <a:solidFill>
                  <a:srgbClr val="3333FF"/>
                </a:solidFill>
                <a:latin typeface="Calibri" panose="020F0502020204030204" pitchFamily="34" charset="0"/>
                <a:ea typeface="Calibri" panose="020F0502020204030204" pitchFamily="34" charset="0"/>
                <a:cs typeface="Mangal"/>
              </a:rPr>
              <a:t>within ………….. days of sanction </a:t>
            </a:r>
            <a:r>
              <a:rPr lang="en-US" sz="1600" dirty="0"/>
              <a:t>? (146/25)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1</a:t>
            </a:r>
          </a:p>
          <a:p>
            <a:pPr marL="342900" indent="-342900">
              <a:lnSpc>
                <a:spcPct val="115000"/>
              </a:lnSpc>
              <a:spcBef>
                <a:spcPts val="0"/>
              </a:spcBef>
              <a:buFont typeface="+mj-lt"/>
              <a:buAutoNum type="alphaLcParenR"/>
              <a:defRPr/>
            </a:pPr>
            <a:r>
              <a:rPr lang="en-IN" sz="1600" dirty="0"/>
              <a:t>2</a:t>
            </a:r>
          </a:p>
          <a:p>
            <a:pPr marL="342900" indent="-342900">
              <a:lnSpc>
                <a:spcPct val="115000"/>
              </a:lnSpc>
              <a:spcBef>
                <a:spcPts val="0"/>
              </a:spcBef>
              <a:buFont typeface="+mj-lt"/>
              <a:buAutoNum type="alphaLcParenR"/>
              <a:defRPr/>
            </a:pPr>
            <a:r>
              <a:rPr lang="en-IN" sz="1600" dirty="0"/>
              <a:t>3</a:t>
            </a:r>
          </a:p>
          <a:p>
            <a:pPr marL="342900" indent="-342900">
              <a:lnSpc>
                <a:spcPct val="115000"/>
              </a:lnSpc>
              <a:spcBef>
                <a:spcPts val="0"/>
              </a:spcBef>
              <a:buFont typeface="+mj-lt"/>
              <a:buAutoNum type="alphaLcParenR"/>
              <a:defRPr/>
            </a:pPr>
            <a:r>
              <a:rPr lang="en-IN" sz="1600" dirty="0"/>
              <a:t>4</a:t>
            </a:r>
          </a:p>
          <a:p>
            <a:pPr marL="342900" indent="-342900">
              <a:lnSpc>
                <a:spcPct val="115000"/>
              </a:lnSpc>
              <a:spcBef>
                <a:spcPts val="0"/>
              </a:spcBef>
              <a:buFont typeface="+mj-lt"/>
              <a:buAutoNum type="alphaLcParenR"/>
              <a:defRPr/>
            </a:pPr>
            <a:r>
              <a:rPr lang="en-IN" sz="1600" dirty="0"/>
              <a:t>5</a:t>
            </a:r>
          </a:p>
          <a:p>
            <a:pPr marL="0" indent="0">
              <a:lnSpc>
                <a:spcPct val="115000"/>
              </a:lnSpc>
              <a:spcBef>
                <a:spcPts val="0"/>
              </a:spcBef>
              <a:buNone/>
              <a:defRPr/>
            </a:pPr>
            <a:endParaRPr lang="en-US"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41224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latin typeface="Calibri" panose="020F0502020204030204" pitchFamily="34" charset="0"/>
                <a:ea typeface="Calibri" panose="020F0502020204030204" pitchFamily="34" charset="0"/>
                <a:cs typeface="Mangal"/>
              </a:rPr>
              <a:t>11. Branches shall seek prior </a:t>
            </a:r>
            <a:r>
              <a:rPr lang="en-IN" sz="1600" dirty="0">
                <a:solidFill>
                  <a:srgbClr val="3333FF"/>
                </a:solidFill>
                <a:latin typeface="Calibri" panose="020F0502020204030204" pitchFamily="34" charset="0"/>
                <a:ea typeface="Calibri" panose="020F0502020204030204" pitchFamily="34" charset="0"/>
                <a:cs typeface="Mangal"/>
              </a:rPr>
              <a:t>clearance from forex dealing room, Integrated Treasury Wing, Mumbai </a:t>
            </a:r>
            <a:r>
              <a:rPr lang="en-IN" sz="1600" dirty="0">
                <a:latin typeface="Calibri" panose="020F0502020204030204" pitchFamily="34" charset="0"/>
                <a:ea typeface="Calibri" panose="020F0502020204030204" pitchFamily="34" charset="0"/>
                <a:cs typeface="Mangal"/>
              </a:rPr>
              <a:t>through email before </a:t>
            </a:r>
            <a:r>
              <a:rPr lang="en-IN" sz="1600" b="1" dirty="0">
                <a:latin typeface="Calibri" panose="020F0502020204030204" pitchFamily="34" charset="0"/>
                <a:ea typeface="Calibri" panose="020F0502020204030204" pitchFamily="34" charset="0"/>
                <a:cs typeface="Mangal"/>
              </a:rPr>
              <a:t>accepting/ renewing</a:t>
            </a:r>
            <a:r>
              <a:rPr lang="en-IN" sz="1600" dirty="0">
                <a:latin typeface="Calibri" panose="020F0502020204030204" pitchFamily="34" charset="0"/>
                <a:ea typeface="Calibri" panose="020F0502020204030204" pitchFamily="34" charset="0"/>
                <a:cs typeface="Mangal"/>
              </a:rPr>
              <a:t> any </a:t>
            </a:r>
            <a:r>
              <a:rPr lang="en-IN" sz="1600" b="1" dirty="0">
                <a:latin typeface="Calibri" panose="020F0502020204030204" pitchFamily="34" charset="0"/>
                <a:ea typeface="Calibri" panose="020F0502020204030204" pitchFamily="34" charset="0"/>
                <a:cs typeface="Mangal"/>
              </a:rPr>
              <a:t>FCNR(B)/RFC deposit</a:t>
            </a:r>
            <a:r>
              <a:rPr lang="en-IN" sz="1600" dirty="0">
                <a:latin typeface="Calibri" panose="020F0502020204030204" pitchFamily="34" charset="0"/>
                <a:ea typeface="Calibri" panose="020F0502020204030204" pitchFamily="34" charset="0"/>
                <a:cs typeface="Mangal"/>
              </a:rPr>
              <a:t> of ……………..</a:t>
            </a:r>
            <a:r>
              <a:rPr lang="en-IN" sz="1600" b="1" dirty="0">
                <a:solidFill>
                  <a:srgbClr val="3333FF"/>
                </a:solidFill>
                <a:latin typeface="Calibri" panose="020F0502020204030204" pitchFamily="34" charset="0"/>
                <a:ea typeface="Calibri" panose="020F0502020204030204" pitchFamily="34" charset="0"/>
                <a:cs typeface="Mangal"/>
              </a:rPr>
              <a:t>&amp; above </a:t>
            </a:r>
            <a:r>
              <a:rPr lang="en-US" sz="1600" dirty="0"/>
              <a:t>? (157/25)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b="1" dirty="0">
                <a:solidFill>
                  <a:srgbClr val="3333FF"/>
                </a:solidFill>
                <a:latin typeface="Calibri" panose="020F0502020204030204" pitchFamily="34" charset="0"/>
                <a:ea typeface="Calibri" panose="020F0502020204030204" pitchFamily="34" charset="0"/>
                <a:cs typeface="Mangal"/>
              </a:rPr>
              <a:t>USD 1 million </a:t>
            </a:r>
          </a:p>
          <a:p>
            <a:pPr marL="342900" indent="-342900">
              <a:lnSpc>
                <a:spcPct val="115000"/>
              </a:lnSpc>
              <a:spcBef>
                <a:spcPts val="0"/>
              </a:spcBef>
              <a:buFont typeface="+mj-lt"/>
              <a:buAutoNum type="alphaLcParenR"/>
              <a:defRPr/>
            </a:pPr>
            <a:r>
              <a:rPr lang="en-IN" sz="1600" b="1" dirty="0">
                <a:solidFill>
                  <a:srgbClr val="3333FF"/>
                </a:solidFill>
                <a:latin typeface="Calibri" panose="020F0502020204030204" pitchFamily="34" charset="0"/>
                <a:ea typeface="Calibri" panose="020F0502020204030204" pitchFamily="34" charset="0"/>
                <a:cs typeface="Mangal"/>
              </a:rPr>
              <a:t>USD 2 million </a:t>
            </a:r>
          </a:p>
          <a:p>
            <a:pPr marL="342900" indent="-342900">
              <a:lnSpc>
                <a:spcPct val="115000"/>
              </a:lnSpc>
              <a:spcBef>
                <a:spcPts val="0"/>
              </a:spcBef>
              <a:buFont typeface="+mj-lt"/>
              <a:buAutoNum type="alphaLcParenR"/>
              <a:defRPr/>
            </a:pPr>
            <a:r>
              <a:rPr lang="en-IN" sz="1600" b="1" dirty="0">
                <a:solidFill>
                  <a:srgbClr val="3333FF"/>
                </a:solidFill>
                <a:latin typeface="Calibri" panose="020F0502020204030204" pitchFamily="34" charset="0"/>
                <a:ea typeface="Calibri" panose="020F0502020204030204" pitchFamily="34" charset="0"/>
                <a:cs typeface="Mangal"/>
              </a:rPr>
              <a:t>USD 10 million </a:t>
            </a:r>
          </a:p>
          <a:p>
            <a:pPr marL="342900" indent="-342900">
              <a:lnSpc>
                <a:spcPct val="115000"/>
              </a:lnSpc>
              <a:spcBef>
                <a:spcPts val="0"/>
              </a:spcBef>
              <a:buFont typeface="+mj-lt"/>
              <a:buAutoNum type="alphaLcParenR"/>
              <a:defRPr/>
            </a:pPr>
            <a:r>
              <a:rPr lang="en-IN" sz="1600" b="1" dirty="0">
                <a:solidFill>
                  <a:srgbClr val="3333FF"/>
                </a:solidFill>
                <a:latin typeface="Calibri" panose="020F0502020204030204" pitchFamily="34" charset="0"/>
                <a:ea typeface="Calibri" panose="020F0502020204030204" pitchFamily="34" charset="0"/>
                <a:cs typeface="Mangal"/>
              </a:rPr>
              <a:t>USD 15 million </a:t>
            </a:r>
          </a:p>
          <a:p>
            <a:pPr marL="342900" indent="-342900">
              <a:lnSpc>
                <a:spcPct val="115000"/>
              </a:lnSpc>
              <a:spcBef>
                <a:spcPts val="0"/>
              </a:spcBef>
              <a:buFont typeface="+mj-lt"/>
              <a:buAutoNum type="alphaLcParenR"/>
              <a:defRPr/>
            </a:pPr>
            <a:r>
              <a:rPr lang="en-IN" sz="1600" b="1" dirty="0">
                <a:solidFill>
                  <a:srgbClr val="3333FF"/>
                </a:solidFill>
                <a:latin typeface="Calibri" panose="020F0502020204030204" pitchFamily="34" charset="0"/>
                <a:ea typeface="Calibri" panose="020F0502020204030204" pitchFamily="34" charset="0"/>
                <a:cs typeface="Mangal"/>
              </a:rPr>
              <a:t>USD 2 million </a:t>
            </a:r>
            <a:endParaRPr lang="en-US"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87255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(28/25)</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b="1" dirty="0"/>
              <a:t>ASM is applicable to all the entities</a:t>
            </a:r>
            <a:r>
              <a:rPr lang="en-US" sz="1600" dirty="0"/>
              <a:t> including NBFCs with aggregate Bank exposure under </a:t>
            </a:r>
            <a:r>
              <a:rPr lang="en-US" sz="1600" b="1" dirty="0">
                <a:solidFill>
                  <a:schemeClr val="accent2"/>
                </a:solidFill>
              </a:rPr>
              <a:t>FB and NFB facilities (sanctions/renewal) </a:t>
            </a:r>
            <a:r>
              <a:rPr lang="en-US" sz="1600" dirty="0"/>
              <a:t>of </a:t>
            </a:r>
            <a:r>
              <a:rPr lang="en-US" sz="1600" b="1" dirty="0" err="1">
                <a:solidFill>
                  <a:schemeClr val="accent2"/>
                </a:solidFill>
              </a:rPr>
              <a:t>Rs</a:t>
            </a:r>
            <a:r>
              <a:rPr lang="en-US" sz="1600" b="1" dirty="0">
                <a:solidFill>
                  <a:schemeClr val="accent2"/>
                </a:solidFill>
              </a:rPr>
              <a:t>….. </a:t>
            </a:r>
            <a:r>
              <a:rPr lang="en-US" sz="1600" dirty="0"/>
              <a:t>Crore and above under </a:t>
            </a:r>
            <a:r>
              <a:rPr lang="en-US" sz="1600" b="1" dirty="0"/>
              <a:t>Consortium /Multiple Banking/Sole Banking</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100 CRORES </a:t>
            </a:r>
          </a:p>
          <a:p>
            <a:pPr marL="342900" lvl="0" indent="-342900">
              <a:lnSpc>
                <a:spcPct val="115000"/>
              </a:lnSpc>
              <a:spcBef>
                <a:spcPts val="0"/>
              </a:spcBef>
              <a:buFont typeface="+mj-lt"/>
              <a:buAutoNum type="alphaLcParenR"/>
              <a:defRPr/>
            </a:pPr>
            <a:r>
              <a:rPr lang="en-US" sz="1600" dirty="0"/>
              <a:t>200 CRORES</a:t>
            </a:r>
          </a:p>
          <a:p>
            <a:pPr marL="342900" lvl="0" indent="-342900">
              <a:lnSpc>
                <a:spcPct val="115000"/>
              </a:lnSpc>
              <a:spcBef>
                <a:spcPts val="0"/>
              </a:spcBef>
              <a:buFont typeface="+mj-lt"/>
              <a:buAutoNum type="alphaLcParenR"/>
              <a:defRPr/>
            </a:pPr>
            <a:r>
              <a:rPr lang="en-US" sz="1600" dirty="0"/>
              <a:t>300 CRORES</a:t>
            </a:r>
          </a:p>
          <a:p>
            <a:pPr marL="342900" lvl="0" indent="-342900">
              <a:lnSpc>
                <a:spcPct val="115000"/>
              </a:lnSpc>
              <a:spcBef>
                <a:spcPts val="0"/>
              </a:spcBef>
              <a:buFont typeface="+mj-lt"/>
              <a:buAutoNum type="alphaLcParenR"/>
              <a:defRPr/>
            </a:pPr>
            <a:r>
              <a:rPr lang="en-US" sz="1600" dirty="0"/>
              <a:t>250 CRORES</a:t>
            </a:r>
          </a:p>
          <a:p>
            <a:pPr marL="342900" lvl="0" indent="-342900">
              <a:lnSpc>
                <a:spcPct val="115000"/>
              </a:lnSpc>
              <a:spcBef>
                <a:spcPts val="0"/>
              </a:spcBef>
              <a:buFont typeface="+mj-lt"/>
              <a:buAutoNum type="alphaLcParenR"/>
              <a:defRPr/>
            </a:pPr>
            <a:r>
              <a:rPr lang="en-US" sz="1600" dirty="0"/>
              <a:t>150 CRORES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86663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r>
              <a:rPr lang="en-IN" sz="1600" b="1" dirty="0"/>
              <a:t>12. Credit Facilities sanctioned by MSME </a:t>
            </a:r>
            <a:r>
              <a:rPr lang="en-IN" sz="1600" b="1" dirty="0" err="1"/>
              <a:t>Sulabhs</a:t>
            </a:r>
            <a:r>
              <a:rPr lang="en-IN" sz="1600" b="1" dirty="0"/>
              <a:t> are mandatorily to be reviewed before disbursement. Before disbursement review needs to be conducted in respect of various credit facilities i.e. RWE, MTE &amp; fresh proposals including takeover etc. sanctioned by MSME </a:t>
            </a:r>
            <a:r>
              <a:rPr lang="en-IN" sz="1600" b="1" dirty="0" err="1"/>
              <a:t>Sulabhs</a:t>
            </a:r>
            <a:r>
              <a:rPr lang="en-IN" sz="1600" b="1" dirty="0"/>
              <a:t>.</a:t>
            </a:r>
            <a:endParaRPr lang="en-IN" sz="1600" dirty="0"/>
          </a:p>
          <a:p>
            <a:r>
              <a:rPr lang="en-IN" sz="1600" b="1" dirty="0" err="1">
                <a:solidFill>
                  <a:srgbClr val="3366FF"/>
                </a:solidFill>
              </a:rPr>
              <a:t>Upto</a:t>
            </a:r>
            <a:r>
              <a:rPr lang="en-IN" sz="1600" b="1" dirty="0">
                <a:solidFill>
                  <a:srgbClr val="3366FF"/>
                </a:solidFill>
              </a:rPr>
              <a:t> Rs.1 Cr </a:t>
            </a:r>
            <a:r>
              <a:rPr lang="en-IN" sz="1600" b="1" dirty="0"/>
              <a:t>to be review within …….working days and </a:t>
            </a:r>
            <a:r>
              <a:rPr lang="en-IN" sz="1600" b="1" dirty="0">
                <a:solidFill>
                  <a:srgbClr val="3366FF"/>
                </a:solidFill>
              </a:rPr>
              <a:t>Above Rs.1 Crore to be</a:t>
            </a:r>
            <a:r>
              <a:rPr lang="en-IN" sz="1600" b="1" dirty="0"/>
              <a:t> Review within …. working days</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2 &amp; 3</a:t>
            </a:r>
            <a:r>
              <a:rPr lang="en-US" sz="1600" dirty="0"/>
              <a:t> </a:t>
            </a:r>
          </a:p>
          <a:p>
            <a:pPr marL="342900" indent="-342900">
              <a:lnSpc>
                <a:spcPct val="115000"/>
              </a:lnSpc>
              <a:spcBef>
                <a:spcPts val="0"/>
              </a:spcBef>
              <a:buFont typeface="+mj-lt"/>
              <a:buAutoNum type="alphaLcParenR"/>
              <a:defRPr/>
            </a:pPr>
            <a:r>
              <a:rPr lang="en-IN" sz="1600" dirty="0"/>
              <a:t>1 &amp; 2- </a:t>
            </a:r>
          </a:p>
          <a:p>
            <a:pPr marL="342900" lvl="0" indent="-342900">
              <a:lnSpc>
                <a:spcPct val="115000"/>
              </a:lnSpc>
              <a:spcBef>
                <a:spcPts val="0"/>
              </a:spcBef>
              <a:buFont typeface="+mj-lt"/>
              <a:buAutoNum type="alphaLcParenR"/>
              <a:defRPr/>
            </a:pPr>
            <a:r>
              <a:rPr lang="en-IN" sz="1600" dirty="0"/>
              <a:t>3 &amp; 4 </a:t>
            </a:r>
          </a:p>
          <a:p>
            <a:pPr marL="342900" lvl="0" indent="-342900">
              <a:lnSpc>
                <a:spcPct val="115000"/>
              </a:lnSpc>
              <a:spcBef>
                <a:spcPts val="0"/>
              </a:spcBef>
              <a:buFont typeface="+mj-lt"/>
              <a:buAutoNum type="alphaLcParenR"/>
              <a:defRPr/>
            </a:pPr>
            <a:r>
              <a:rPr lang="en-IN" sz="1600" dirty="0"/>
              <a:t>2 &amp; 4</a:t>
            </a:r>
          </a:p>
          <a:p>
            <a:pPr marL="342900" indent="-342900">
              <a:lnSpc>
                <a:spcPct val="115000"/>
              </a:lnSpc>
              <a:spcBef>
                <a:spcPts val="0"/>
              </a:spcBef>
              <a:buFont typeface="+mj-lt"/>
              <a:buAutoNum type="alphaLcParenR"/>
              <a:defRPr/>
            </a:pPr>
            <a:r>
              <a:rPr lang="en-US" sz="1600" dirty="0"/>
              <a:t>1 &amp; 3</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1199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latin typeface="Calibri" panose="020F0502020204030204" pitchFamily="34" charset="0"/>
                <a:ea typeface="Calibri" panose="020F0502020204030204" pitchFamily="34" charset="0"/>
                <a:cs typeface="Mangal"/>
              </a:rPr>
              <a:t>13. Redemption price of SGB shall be based on </a:t>
            </a:r>
            <a:r>
              <a:rPr lang="en-IN" sz="1600" b="1" dirty="0">
                <a:latin typeface="Calibri" panose="020F0502020204030204" pitchFamily="34" charset="0"/>
                <a:ea typeface="Calibri" panose="020F0502020204030204" pitchFamily="34" charset="0"/>
                <a:cs typeface="Mangal"/>
              </a:rPr>
              <a:t>the </a:t>
            </a:r>
            <a:r>
              <a:rPr lang="en-IN" sz="1600" b="1" dirty="0">
                <a:solidFill>
                  <a:schemeClr val="tx1"/>
                </a:solidFill>
                <a:latin typeface="Calibri" panose="020F0502020204030204" pitchFamily="34" charset="0"/>
                <a:ea typeface="Calibri" panose="020F0502020204030204" pitchFamily="34" charset="0"/>
                <a:cs typeface="Mangal"/>
              </a:rPr>
              <a:t>simple average of closing gold price of 999 purity of previous ………</a:t>
            </a:r>
            <a:r>
              <a:rPr lang="en-IN" sz="1600" b="1" dirty="0">
                <a:latin typeface="Calibri" panose="020F0502020204030204" pitchFamily="34" charset="0"/>
                <a:ea typeface="Calibri" panose="020F0502020204030204" pitchFamily="34" charset="0"/>
                <a:cs typeface="Mangal"/>
              </a:rPr>
              <a:t>from the date of redemption</a:t>
            </a:r>
            <a:r>
              <a:rPr lang="en-IN" sz="1600" dirty="0">
                <a:latin typeface="Calibri" panose="020F0502020204030204" pitchFamily="34" charset="0"/>
                <a:ea typeface="Calibri" panose="020F0502020204030204" pitchFamily="34" charset="0"/>
                <a:cs typeface="Mangal"/>
              </a:rPr>
              <a:t>, as published by the India Bullion and Jewellers Association Ltd (IBJA)</a:t>
            </a:r>
            <a:r>
              <a:rPr lang="en-US" sz="1600" dirty="0"/>
              <a:t>? </a:t>
            </a:r>
          </a:p>
          <a:p>
            <a:pPr algn="just">
              <a:buFont typeface="Wingdings" panose="05000000000000000000" pitchFamily="2" charset="2"/>
              <a:buChar char="Ø"/>
            </a:pPr>
            <a:endParaRPr lang="en-US" sz="1600" dirty="0">
              <a:solidFill>
                <a:schemeClr val="tx1"/>
              </a:solidFill>
            </a:endParaRPr>
          </a:p>
          <a:p>
            <a:pPr marL="342900" indent="-342900">
              <a:lnSpc>
                <a:spcPct val="115000"/>
              </a:lnSpc>
              <a:spcBef>
                <a:spcPts val="0"/>
              </a:spcBef>
              <a:buFont typeface="+mj-lt"/>
              <a:buAutoNum type="alphaLcParenR"/>
              <a:defRPr/>
            </a:pPr>
            <a:r>
              <a:rPr lang="en-IN" sz="1600" b="1" dirty="0">
                <a:solidFill>
                  <a:schemeClr val="tx1"/>
                </a:solidFill>
                <a:latin typeface="Calibri" panose="020F0502020204030204" pitchFamily="34" charset="0"/>
                <a:ea typeface="Calibri" panose="020F0502020204030204" pitchFamily="34" charset="0"/>
                <a:cs typeface="Mangal"/>
              </a:rPr>
              <a:t>5 business days </a:t>
            </a:r>
            <a:r>
              <a:rPr lang="en-IN" sz="1600" dirty="0">
                <a:solidFill>
                  <a:schemeClr val="tx1"/>
                </a:solidFill>
              </a:rPr>
              <a:t>- </a:t>
            </a:r>
          </a:p>
          <a:p>
            <a:pPr marL="342900" indent="-342900">
              <a:lnSpc>
                <a:spcPct val="115000"/>
              </a:lnSpc>
              <a:spcBef>
                <a:spcPts val="0"/>
              </a:spcBef>
              <a:buFont typeface="+mj-lt"/>
              <a:buAutoNum type="alphaLcParenR"/>
              <a:defRPr/>
            </a:pPr>
            <a:r>
              <a:rPr lang="en-IN" sz="1600" b="1" dirty="0">
                <a:solidFill>
                  <a:schemeClr val="tx1"/>
                </a:solidFill>
                <a:latin typeface="Calibri" panose="020F0502020204030204" pitchFamily="34" charset="0"/>
                <a:ea typeface="Calibri" panose="020F0502020204030204" pitchFamily="34" charset="0"/>
                <a:cs typeface="Mangal"/>
              </a:rPr>
              <a:t>4 business days </a:t>
            </a:r>
            <a:r>
              <a:rPr lang="en-IN" sz="1600" dirty="0">
                <a:solidFill>
                  <a:schemeClr val="tx1"/>
                </a:solidFill>
              </a:rPr>
              <a:t>- </a:t>
            </a:r>
          </a:p>
          <a:p>
            <a:pPr marL="342900" indent="-342900">
              <a:lnSpc>
                <a:spcPct val="115000"/>
              </a:lnSpc>
              <a:spcBef>
                <a:spcPts val="0"/>
              </a:spcBef>
              <a:buFont typeface="+mj-lt"/>
              <a:buAutoNum type="alphaLcParenR"/>
              <a:defRPr/>
            </a:pPr>
            <a:r>
              <a:rPr lang="en-IN" sz="1600" b="1" dirty="0">
                <a:solidFill>
                  <a:schemeClr val="tx1"/>
                </a:solidFill>
                <a:latin typeface="Calibri" panose="020F0502020204030204" pitchFamily="34" charset="0"/>
                <a:ea typeface="Calibri" panose="020F0502020204030204" pitchFamily="34" charset="0"/>
                <a:cs typeface="Mangal"/>
              </a:rPr>
              <a:t>3 business days </a:t>
            </a:r>
            <a:r>
              <a:rPr lang="en-IN" sz="1600" dirty="0">
                <a:solidFill>
                  <a:schemeClr val="tx1"/>
                </a:solidFill>
              </a:rPr>
              <a:t>- </a:t>
            </a:r>
          </a:p>
          <a:p>
            <a:pPr marL="342900" indent="-342900">
              <a:lnSpc>
                <a:spcPct val="115000"/>
              </a:lnSpc>
              <a:spcBef>
                <a:spcPts val="0"/>
              </a:spcBef>
              <a:buFont typeface="+mj-lt"/>
              <a:buAutoNum type="alphaLcParenR"/>
              <a:defRPr/>
            </a:pPr>
            <a:r>
              <a:rPr lang="en-IN" sz="1600" b="1" dirty="0">
                <a:solidFill>
                  <a:schemeClr val="tx1"/>
                </a:solidFill>
                <a:latin typeface="Calibri" panose="020F0502020204030204" pitchFamily="34" charset="0"/>
                <a:ea typeface="Calibri" panose="020F0502020204030204" pitchFamily="34" charset="0"/>
                <a:cs typeface="Mangal"/>
              </a:rPr>
              <a:t>2 business days </a:t>
            </a:r>
            <a:r>
              <a:rPr lang="en-IN" sz="1600" dirty="0">
                <a:solidFill>
                  <a:schemeClr val="tx1"/>
                </a:solidFill>
              </a:rPr>
              <a:t>- </a:t>
            </a:r>
          </a:p>
          <a:p>
            <a:pPr marL="342900" indent="-342900">
              <a:lnSpc>
                <a:spcPct val="115000"/>
              </a:lnSpc>
              <a:spcBef>
                <a:spcPts val="0"/>
              </a:spcBef>
              <a:buFont typeface="+mj-lt"/>
              <a:buAutoNum type="alphaLcParenR"/>
              <a:defRPr/>
            </a:pPr>
            <a:r>
              <a:rPr lang="en-IN" sz="1600" b="1" dirty="0">
                <a:solidFill>
                  <a:schemeClr val="tx1"/>
                </a:solidFill>
                <a:latin typeface="Calibri" panose="020F0502020204030204" pitchFamily="34" charset="0"/>
                <a:ea typeface="Calibri" panose="020F0502020204030204" pitchFamily="34" charset="0"/>
                <a:cs typeface="Mangal"/>
              </a:rPr>
              <a:t>10 business days </a:t>
            </a:r>
            <a:r>
              <a:rPr lang="en-IN" sz="1600" dirty="0">
                <a:solidFill>
                  <a:schemeClr val="tx1"/>
                </a:solidFill>
              </a:rPr>
              <a:t>-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53003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b="1" dirty="0">
                <a:solidFill>
                  <a:srgbClr val="3333FF"/>
                </a:solidFill>
                <a:latin typeface="Calibri" panose="020F0502020204030204" pitchFamily="34" charset="0"/>
                <a:ea typeface="Calibri" panose="020F0502020204030204" pitchFamily="34" charset="0"/>
                <a:cs typeface="Mangal"/>
              </a:rPr>
              <a:t>14. </a:t>
            </a:r>
            <a:r>
              <a:rPr lang="en-IN" sz="1600" b="1" dirty="0" err="1">
                <a:solidFill>
                  <a:srgbClr val="3333FF"/>
                </a:solidFill>
                <a:latin typeface="Calibri" panose="020F0502020204030204" pitchFamily="34" charset="0"/>
                <a:ea typeface="Calibri" panose="020F0502020204030204" pitchFamily="34" charset="0"/>
                <a:cs typeface="Mangal"/>
              </a:rPr>
              <a:t>Rupay</a:t>
            </a:r>
            <a:r>
              <a:rPr lang="en-IN" sz="1600" b="1" dirty="0">
                <a:solidFill>
                  <a:srgbClr val="3333FF"/>
                </a:solidFill>
                <a:latin typeface="Calibri" panose="020F0502020204030204" pitchFamily="34" charset="0"/>
                <a:ea typeface="Calibri" panose="020F0502020204030204" pitchFamily="34" charset="0"/>
                <a:cs typeface="Mangal"/>
              </a:rPr>
              <a:t> Lounge access </a:t>
            </a:r>
            <a:r>
              <a:rPr lang="en-IN" sz="1600" b="1" dirty="0">
                <a:latin typeface="Calibri" panose="020F0502020204030204" pitchFamily="34" charset="0"/>
                <a:ea typeface="Calibri" panose="020F0502020204030204" pitchFamily="34" charset="0"/>
                <a:cs typeface="Mangal"/>
              </a:rPr>
              <a:t>program for Platinum and SELECT variant Debit cards </a:t>
            </a:r>
            <a:r>
              <a:rPr lang="en-US" sz="1600" dirty="0"/>
              <a:t>? (166/25)</a:t>
            </a:r>
          </a:p>
          <a:p>
            <a:pPr>
              <a:lnSpc>
                <a:spcPct val="107000"/>
              </a:lnSpc>
              <a:spcAft>
                <a:spcPts val="800"/>
              </a:spcAft>
            </a:pPr>
            <a:r>
              <a:rPr lang="en-IN" sz="1600" b="1" dirty="0">
                <a:solidFill>
                  <a:srgbClr val="3333FF"/>
                </a:solidFill>
                <a:latin typeface="Calibri" panose="020F0502020204030204" pitchFamily="34" charset="0"/>
                <a:ea typeface="Calibri" panose="020F0502020204030204" pitchFamily="34" charset="0"/>
                <a:cs typeface="Mangal"/>
              </a:rPr>
              <a:t>PLATINUM VARIANT</a:t>
            </a:r>
            <a:r>
              <a:rPr lang="en-IN" sz="1600" dirty="0">
                <a:solidFill>
                  <a:srgbClr val="3333FF"/>
                </a:solidFill>
                <a:latin typeface="Calibri" panose="020F0502020204030204" pitchFamily="34" charset="0"/>
                <a:ea typeface="Calibri" panose="020F0502020204030204" pitchFamily="34" charset="0"/>
                <a:cs typeface="Mangal"/>
              </a:rPr>
              <a:t> : </a:t>
            </a:r>
            <a:r>
              <a:rPr lang="en-IN" sz="1600" b="1" dirty="0">
                <a:latin typeface="Calibri" panose="020F0502020204030204" pitchFamily="34" charset="0"/>
                <a:ea typeface="Calibri" panose="020F0502020204030204" pitchFamily="34" charset="0"/>
                <a:cs typeface="Mangal"/>
              </a:rPr>
              <a:t> Domestic Airport lounge</a:t>
            </a:r>
            <a:r>
              <a:rPr lang="en-IN" sz="1600" dirty="0">
                <a:latin typeface="Calibri" panose="020F0502020204030204" pitchFamily="34" charset="0"/>
                <a:ea typeface="Calibri" panose="020F0502020204030204" pitchFamily="34" charset="0"/>
                <a:cs typeface="Mangal"/>
              </a:rPr>
              <a:t> : ……….. &amp; </a:t>
            </a:r>
            <a:r>
              <a:rPr lang="en-IN" sz="1600" b="1" dirty="0">
                <a:latin typeface="Calibri" panose="020F0502020204030204" pitchFamily="34" charset="0"/>
                <a:ea typeface="Calibri" panose="020F0502020204030204" pitchFamily="34" charset="0"/>
                <a:cs typeface="Mangal"/>
              </a:rPr>
              <a:t>International Airport Lounge :…………………..</a:t>
            </a:r>
            <a:endParaRPr lang="en-IN" sz="1600" dirty="0">
              <a:latin typeface="Calibri" panose="020F0502020204030204" pitchFamily="34" charset="0"/>
              <a:ea typeface="Calibri" panose="020F0502020204030204" pitchFamily="34" charset="0"/>
              <a:cs typeface="Mangal"/>
            </a:endParaRPr>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One access </a:t>
            </a:r>
            <a:r>
              <a:rPr lang="en-IN" sz="1600" b="1" dirty="0">
                <a:solidFill>
                  <a:srgbClr val="FF0000"/>
                </a:solidFill>
                <a:latin typeface="Calibri" panose="020F0502020204030204" pitchFamily="34" charset="0"/>
                <a:ea typeface="Calibri" panose="020F0502020204030204" pitchFamily="34" charset="0"/>
                <a:cs typeface="Mangal"/>
              </a:rPr>
              <a:t>per year &amp; </a:t>
            </a:r>
            <a:r>
              <a:rPr lang="en-IN" sz="1600" dirty="0">
                <a:latin typeface="Calibri" panose="020F0502020204030204" pitchFamily="34" charset="0"/>
                <a:ea typeface="Calibri" panose="020F0502020204030204" pitchFamily="34" charset="0"/>
                <a:cs typeface="Mangal"/>
              </a:rPr>
              <a:t>One access </a:t>
            </a:r>
            <a:r>
              <a:rPr lang="en-IN" sz="1600" b="1" dirty="0">
                <a:solidFill>
                  <a:srgbClr val="FF0000"/>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One access </a:t>
            </a:r>
            <a:r>
              <a:rPr lang="en-IN" sz="1600" b="1" dirty="0">
                <a:solidFill>
                  <a:srgbClr val="FF0000"/>
                </a:solidFill>
                <a:latin typeface="Calibri" panose="020F0502020204030204" pitchFamily="34" charset="0"/>
                <a:ea typeface="Calibri" panose="020F0502020204030204" pitchFamily="34" charset="0"/>
                <a:cs typeface="Mangal"/>
              </a:rPr>
              <a:t>per Quarter &amp; </a:t>
            </a:r>
            <a:r>
              <a:rPr lang="en-IN" sz="1600" dirty="0">
                <a:latin typeface="Calibri" panose="020F0502020204030204" pitchFamily="34" charset="0"/>
                <a:ea typeface="Calibri" panose="020F0502020204030204" pitchFamily="34" charset="0"/>
                <a:cs typeface="Mangal"/>
              </a:rPr>
              <a:t>One access </a:t>
            </a:r>
            <a:r>
              <a:rPr lang="en-IN" sz="1600" b="1" dirty="0">
                <a:solidFill>
                  <a:srgbClr val="FF0000"/>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Two access </a:t>
            </a:r>
            <a:r>
              <a:rPr lang="en-IN" sz="1600" b="1" dirty="0">
                <a:solidFill>
                  <a:srgbClr val="FF0000"/>
                </a:solidFill>
                <a:latin typeface="Calibri" panose="020F0502020204030204" pitchFamily="34" charset="0"/>
                <a:ea typeface="Calibri" panose="020F0502020204030204" pitchFamily="34" charset="0"/>
                <a:cs typeface="Mangal"/>
              </a:rPr>
              <a:t>per Quarter  &amp; Two </a:t>
            </a:r>
            <a:r>
              <a:rPr lang="en-IN" sz="1600" dirty="0">
                <a:latin typeface="Calibri" panose="020F0502020204030204" pitchFamily="34" charset="0"/>
                <a:ea typeface="Calibri" panose="020F0502020204030204" pitchFamily="34" charset="0"/>
                <a:cs typeface="Mangal"/>
              </a:rPr>
              <a:t>access </a:t>
            </a:r>
            <a:r>
              <a:rPr lang="en-IN" sz="1600" b="1" dirty="0">
                <a:solidFill>
                  <a:srgbClr val="FF0000"/>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Two access </a:t>
            </a:r>
            <a:r>
              <a:rPr lang="en-IN" sz="1600" b="1" dirty="0">
                <a:solidFill>
                  <a:srgbClr val="FF0000"/>
                </a:solidFill>
                <a:latin typeface="Calibri" panose="020F0502020204030204" pitchFamily="34" charset="0"/>
                <a:ea typeface="Calibri" panose="020F0502020204030204" pitchFamily="34" charset="0"/>
                <a:cs typeface="Mangal"/>
              </a:rPr>
              <a:t>per year &amp; O</a:t>
            </a:r>
            <a:r>
              <a:rPr lang="en-IN" sz="1600" dirty="0">
                <a:latin typeface="Calibri" panose="020F0502020204030204" pitchFamily="34" charset="0"/>
                <a:ea typeface="Calibri" panose="020F0502020204030204" pitchFamily="34" charset="0"/>
                <a:cs typeface="Mangal"/>
              </a:rPr>
              <a:t>ne access </a:t>
            </a:r>
            <a:r>
              <a:rPr lang="en-IN" sz="1600" b="1" dirty="0">
                <a:solidFill>
                  <a:srgbClr val="FF0000"/>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one access </a:t>
            </a:r>
            <a:r>
              <a:rPr lang="en-IN" sz="1600" b="1" dirty="0">
                <a:solidFill>
                  <a:srgbClr val="FF0000"/>
                </a:solidFill>
                <a:latin typeface="Calibri" panose="020F0502020204030204" pitchFamily="34" charset="0"/>
                <a:ea typeface="Calibri" panose="020F0502020204030204" pitchFamily="34" charset="0"/>
                <a:cs typeface="Mangal"/>
              </a:rPr>
              <a:t>per year &amp; Two</a:t>
            </a:r>
            <a:r>
              <a:rPr lang="en-IN" sz="1600" dirty="0">
                <a:latin typeface="Calibri" panose="020F0502020204030204" pitchFamily="34" charset="0"/>
                <a:ea typeface="Calibri" panose="020F0502020204030204" pitchFamily="34" charset="0"/>
                <a:cs typeface="Mangal"/>
              </a:rPr>
              <a:t> access </a:t>
            </a:r>
            <a:r>
              <a:rPr lang="en-IN" sz="1600" b="1" dirty="0">
                <a:solidFill>
                  <a:srgbClr val="FF0000"/>
                </a:solidFill>
                <a:latin typeface="Calibri" panose="020F0502020204030204" pitchFamily="34" charset="0"/>
                <a:ea typeface="Calibri" panose="020F0502020204030204" pitchFamily="34" charset="0"/>
                <a:cs typeface="Mangal"/>
              </a:rPr>
              <a:t>per year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7077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b="1" dirty="0">
                <a:solidFill>
                  <a:srgbClr val="3333FF"/>
                </a:solidFill>
                <a:latin typeface="Calibri" panose="020F0502020204030204" pitchFamily="34" charset="0"/>
                <a:ea typeface="Calibri" panose="020F0502020204030204" pitchFamily="34" charset="0"/>
                <a:cs typeface="Mangal"/>
              </a:rPr>
              <a:t>15. </a:t>
            </a:r>
            <a:r>
              <a:rPr lang="en-IN" sz="1600" b="1" dirty="0" err="1">
                <a:solidFill>
                  <a:srgbClr val="3333FF"/>
                </a:solidFill>
                <a:latin typeface="Calibri" panose="020F0502020204030204" pitchFamily="34" charset="0"/>
                <a:ea typeface="Calibri" panose="020F0502020204030204" pitchFamily="34" charset="0"/>
                <a:cs typeface="Mangal"/>
              </a:rPr>
              <a:t>Rupay</a:t>
            </a:r>
            <a:r>
              <a:rPr lang="en-IN" sz="1600" b="1" dirty="0">
                <a:solidFill>
                  <a:srgbClr val="3333FF"/>
                </a:solidFill>
                <a:latin typeface="Calibri" panose="020F0502020204030204" pitchFamily="34" charset="0"/>
                <a:ea typeface="Calibri" panose="020F0502020204030204" pitchFamily="34" charset="0"/>
                <a:cs typeface="Mangal"/>
              </a:rPr>
              <a:t> Lounge access </a:t>
            </a:r>
            <a:r>
              <a:rPr lang="en-IN" sz="1600" b="1" dirty="0">
                <a:latin typeface="Calibri" panose="020F0502020204030204" pitchFamily="34" charset="0"/>
                <a:ea typeface="Calibri" panose="020F0502020204030204" pitchFamily="34" charset="0"/>
                <a:cs typeface="Mangal"/>
              </a:rPr>
              <a:t>program for Platinum and SELECT variant Debit cards </a:t>
            </a:r>
            <a:r>
              <a:rPr lang="en-US" sz="1600" dirty="0"/>
              <a:t>? (166/25)</a:t>
            </a:r>
          </a:p>
          <a:p>
            <a:pPr>
              <a:lnSpc>
                <a:spcPct val="107000"/>
              </a:lnSpc>
              <a:spcAft>
                <a:spcPts val="800"/>
              </a:spcAft>
            </a:pPr>
            <a:r>
              <a:rPr lang="en-IN" sz="1600" b="1" dirty="0">
                <a:solidFill>
                  <a:srgbClr val="3333FF"/>
                </a:solidFill>
                <a:latin typeface="Calibri" panose="020F0502020204030204" pitchFamily="34" charset="0"/>
                <a:ea typeface="Calibri" panose="020F0502020204030204" pitchFamily="34" charset="0"/>
                <a:cs typeface="Mangal"/>
              </a:rPr>
              <a:t>Select VARIANT</a:t>
            </a:r>
            <a:r>
              <a:rPr lang="en-IN" sz="1600" dirty="0">
                <a:solidFill>
                  <a:srgbClr val="3333FF"/>
                </a:solidFill>
                <a:latin typeface="Calibri" panose="020F0502020204030204" pitchFamily="34" charset="0"/>
                <a:ea typeface="Calibri" panose="020F0502020204030204" pitchFamily="34" charset="0"/>
                <a:cs typeface="Mangal"/>
              </a:rPr>
              <a:t> : </a:t>
            </a:r>
            <a:r>
              <a:rPr lang="en-IN" sz="1600" b="1" dirty="0">
                <a:latin typeface="Calibri" panose="020F0502020204030204" pitchFamily="34" charset="0"/>
                <a:ea typeface="Calibri" panose="020F0502020204030204" pitchFamily="34" charset="0"/>
                <a:cs typeface="Mangal"/>
              </a:rPr>
              <a:t> Domestic Airport lounge</a:t>
            </a:r>
            <a:r>
              <a:rPr lang="en-IN" sz="1600" dirty="0">
                <a:latin typeface="Calibri" panose="020F0502020204030204" pitchFamily="34" charset="0"/>
                <a:ea typeface="Calibri" panose="020F0502020204030204" pitchFamily="34" charset="0"/>
                <a:cs typeface="Mangal"/>
              </a:rPr>
              <a:t> : ……….. &amp; </a:t>
            </a:r>
            <a:r>
              <a:rPr lang="en-IN" sz="1600" b="1" dirty="0">
                <a:latin typeface="Calibri" panose="020F0502020204030204" pitchFamily="34" charset="0"/>
                <a:ea typeface="Calibri" panose="020F0502020204030204" pitchFamily="34" charset="0"/>
                <a:cs typeface="Mangal"/>
              </a:rPr>
              <a:t>International Airport Lounge :…………………..</a:t>
            </a:r>
            <a:endParaRPr lang="en-IN" sz="1600" dirty="0">
              <a:latin typeface="Calibri" panose="020F0502020204030204" pitchFamily="34" charset="0"/>
              <a:ea typeface="Calibri" panose="020F0502020204030204" pitchFamily="34" charset="0"/>
              <a:cs typeface="Mangal"/>
            </a:endParaRPr>
          </a:p>
          <a:p>
            <a:pPr marL="342900" indent="-342900">
              <a:lnSpc>
                <a:spcPct val="115000"/>
              </a:lnSpc>
              <a:spcBef>
                <a:spcPts val="0"/>
              </a:spcBef>
              <a:buFont typeface="+mj-lt"/>
              <a:buAutoNum type="alphaLcParenR"/>
              <a:defRPr/>
            </a:pPr>
            <a:r>
              <a:rPr lang="en-IN" sz="1600" dirty="0">
                <a:solidFill>
                  <a:schemeClr val="tx1"/>
                </a:solidFill>
                <a:latin typeface="Calibri" panose="020F0502020204030204" pitchFamily="34" charset="0"/>
                <a:ea typeface="Calibri" panose="020F0502020204030204" pitchFamily="34" charset="0"/>
                <a:cs typeface="Mangal"/>
              </a:rPr>
              <a:t>One access </a:t>
            </a:r>
            <a:r>
              <a:rPr lang="en-IN" sz="1600" b="1" dirty="0">
                <a:solidFill>
                  <a:schemeClr val="tx1"/>
                </a:solidFill>
                <a:latin typeface="Calibri" panose="020F0502020204030204" pitchFamily="34" charset="0"/>
                <a:ea typeface="Calibri" panose="020F0502020204030204" pitchFamily="34" charset="0"/>
                <a:cs typeface="Mangal"/>
              </a:rPr>
              <a:t>per year &amp; </a:t>
            </a:r>
            <a:r>
              <a:rPr lang="en-IN" sz="1600" dirty="0">
                <a:solidFill>
                  <a:schemeClr val="tx1"/>
                </a:solidFill>
                <a:latin typeface="Calibri" panose="020F0502020204030204" pitchFamily="34" charset="0"/>
                <a:ea typeface="Calibri" panose="020F0502020204030204" pitchFamily="34" charset="0"/>
                <a:cs typeface="Mangal"/>
              </a:rPr>
              <a:t>One access </a:t>
            </a:r>
            <a:r>
              <a:rPr lang="en-IN" sz="1600" b="1" dirty="0">
                <a:solidFill>
                  <a:schemeClr val="tx1"/>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solidFill>
                  <a:schemeClr val="tx1"/>
                </a:solidFill>
                <a:latin typeface="Calibri" panose="020F0502020204030204" pitchFamily="34" charset="0"/>
                <a:ea typeface="Calibri" panose="020F0502020204030204" pitchFamily="34" charset="0"/>
                <a:cs typeface="Mangal"/>
              </a:rPr>
              <a:t>One access </a:t>
            </a:r>
            <a:r>
              <a:rPr lang="en-IN" sz="1600" b="1" dirty="0">
                <a:solidFill>
                  <a:schemeClr val="tx1"/>
                </a:solidFill>
                <a:latin typeface="Calibri" panose="020F0502020204030204" pitchFamily="34" charset="0"/>
                <a:ea typeface="Calibri" panose="020F0502020204030204" pitchFamily="34" charset="0"/>
                <a:cs typeface="Mangal"/>
              </a:rPr>
              <a:t>per Quarter &amp; Two</a:t>
            </a:r>
            <a:r>
              <a:rPr lang="en-IN" sz="1600" dirty="0">
                <a:solidFill>
                  <a:schemeClr val="tx1"/>
                </a:solidFill>
                <a:latin typeface="Calibri" panose="020F0502020204030204" pitchFamily="34" charset="0"/>
                <a:ea typeface="Calibri" panose="020F0502020204030204" pitchFamily="34" charset="0"/>
                <a:cs typeface="Mangal"/>
              </a:rPr>
              <a:t> access </a:t>
            </a:r>
            <a:r>
              <a:rPr lang="en-IN" sz="1600" b="1" dirty="0">
                <a:solidFill>
                  <a:schemeClr val="tx1"/>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solidFill>
                  <a:schemeClr val="tx1"/>
                </a:solidFill>
                <a:latin typeface="Calibri" panose="020F0502020204030204" pitchFamily="34" charset="0"/>
                <a:ea typeface="Calibri" panose="020F0502020204030204" pitchFamily="34" charset="0"/>
                <a:cs typeface="Mangal"/>
              </a:rPr>
              <a:t>Two access </a:t>
            </a:r>
            <a:r>
              <a:rPr lang="en-IN" sz="1600" b="1" dirty="0">
                <a:solidFill>
                  <a:schemeClr val="tx1"/>
                </a:solidFill>
                <a:latin typeface="Calibri" panose="020F0502020204030204" pitchFamily="34" charset="0"/>
                <a:ea typeface="Calibri" panose="020F0502020204030204" pitchFamily="34" charset="0"/>
                <a:cs typeface="Mangal"/>
              </a:rPr>
              <a:t>per year &amp; Two </a:t>
            </a:r>
            <a:r>
              <a:rPr lang="en-IN" sz="1600" dirty="0">
                <a:solidFill>
                  <a:schemeClr val="tx1"/>
                </a:solidFill>
                <a:latin typeface="Calibri" panose="020F0502020204030204" pitchFamily="34" charset="0"/>
                <a:ea typeface="Calibri" panose="020F0502020204030204" pitchFamily="34" charset="0"/>
                <a:cs typeface="Mangal"/>
              </a:rPr>
              <a:t>access </a:t>
            </a:r>
            <a:r>
              <a:rPr lang="en-IN" sz="1600" b="1" dirty="0">
                <a:solidFill>
                  <a:schemeClr val="tx1"/>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solidFill>
                  <a:schemeClr val="tx1"/>
                </a:solidFill>
                <a:latin typeface="Calibri" panose="020F0502020204030204" pitchFamily="34" charset="0"/>
                <a:ea typeface="Calibri" panose="020F0502020204030204" pitchFamily="34" charset="0"/>
                <a:cs typeface="Mangal"/>
              </a:rPr>
              <a:t>One access </a:t>
            </a:r>
            <a:r>
              <a:rPr lang="en-IN" sz="1600" b="1" dirty="0">
                <a:solidFill>
                  <a:schemeClr val="tx1"/>
                </a:solidFill>
                <a:latin typeface="Calibri" panose="020F0502020204030204" pitchFamily="34" charset="0"/>
                <a:ea typeface="Calibri" panose="020F0502020204030204" pitchFamily="34" charset="0"/>
                <a:cs typeface="Mangal"/>
              </a:rPr>
              <a:t>per Quarter &amp; One ac</a:t>
            </a:r>
            <a:r>
              <a:rPr lang="en-IN" sz="1600" dirty="0">
                <a:solidFill>
                  <a:schemeClr val="tx1"/>
                </a:solidFill>
                <a:latin typeface="Calibri" panose="020F0502020204030204" pitchFamily="34" charset="0"/>
                <a:ea typeface="Calibri" panose="020F0502020204030204" pitchFamily="34" charset="0"/>
                <a:cs typeface="Mangal"/>
              </a:rPr>
              <a:t>cess </a:t>
            </a:r>
            <a:r>
              <a:rPr lang="en-IN" sz="1600" b="1" dirty="0">
                <a:solidFill>
                  <a:schemeClr val="tx1"/>
                </a:solidFill>
                <a:latin typeface="Calibri" panose="020F0502020204030204" pitchFamily="34" charset="0"/>
                <a:ea typeface="Calibri" panose="020F0502020204030204" pitchFamily="34" charset="0"/>
                <a:cs typeface="Mangal"/>
              </a:rPr>
              <a:t>per year </a:t>
            </a:r>
          </a:p>
          <a:p>
            <a:pPr marL="342900" indent="-342900">
              <a:lnSpc>
                <a:spcPct val="115000"/>
              </a:lnSpc>
              <a:spcBef>
                <a:spcPts val="0"/>
              </a:spcBef>
              <a:buFont typeface="+mj-lt"/>
              <a:buAutoNum type="alphaLcParenR"/>
              <a:defRPr/>
            </a:pPr>
            <a:r>
              <a:rPr lang="en-IN" sz="1600" dirty="0">
                <a:solidFill>
                  <a:schemeClr val="tx1"/>
                </a:solidFill>
                <a:latin typeface="Calibri" panose="020F0502020204030204" pitchFamily="34" charset="0"/>
                <a:ea typeface="Calibri" panose="020F0502020204030204" pitchFamily="34" charset="0"/>
                <a:cs typeface="Mangal"/>
              </a:rPr>
              <a:t>one access </a:t>
            </a:r>
            <a:r>
              <a:rPr lang="en-IN" sz="1600" b="1" dirty="0">
                <a:solidFill>
                  <a:schemeClr val="tx1"/>
                </a:solidFill>
                <a:latin typeface="Calibri" panose="020F0502020204030204" pitchFamily="34" charset="0"/>
                <a:ea typeface="Calibri" panose="020F0502020204030204" pitchFamily="34" charset="0"/>
                <a:cs typeface="Mangal"/>
              </a:rPr>
              <a:t>per year &amp; Two</a:t>
            </a:r>
            <a:r>
              <a:rPr lang="en-IN" sz="1600" dirty="0">
                <a:solidFill>
                  <a:schemeClr val="tx1"/>
                </a:solidFill>
                <a:latin typeface="Calibri" panose="020F0502020204030204" pitchFamily="34" charset="0"/>
                <a:ea typeface="Calibri" panose="020F0502020204030204" pitchFamily="34" charset="0"/>
                <a:cs typeface="Mangal"/>
              </a:rPr>
              <a:t> access </a:t>
            </a:r>
            <a:r>
              <a:rPr lang="en-IN" sz="1600" b="1" dirty="0">
                <a:solidFill>
                  <a:schemeClr val="tx1"/>
                </a:solidFill>
                <a:latin typeface="Calibri" panose="020F0502020204030204" pitchFamily="34" charset="0"/>
                <a:ea typeface="Calibri" panose="020F0502020204030204" pitchFamily="34" charset="0"/>
                <a:cs typeface="Mangal"/>
              </a:rPr>
              <a:t>per year</a:t>
            </a:r>
            <a:r>
              <a:rPr lang="en-US" sz="1600" dirty="0">
                <a:solidFill>
                  <a:schemeClr val="tx1"/>
                </a:solidFill>
              </a:rPr>
              <a:t>? </a:t>
            </a:r>
          </a:p>
          <a:p>
            <a:pPr algn="just">
              <a:buFont typeface="Wingdings" panose="05000000000000000000" pitchFamily="2" charset="2"/>
              <a:buChar char="Ø"/>
            </a:pPr>
            <a:endParaRPr lang="en-US"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67334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16. Powers for valuation by branch officials in </a:t>
            </a:r>
            <a:r>
              <a:rPr lang="en-US" sz="1600" dirty="0" err="1"/>
              <a:t>Agriculrure</a:t>
            </a:r>
            <a:r>
              <a:rPr lang="en-US" sz="1600" dirty="0"/>
              <a:t> lands : a) AEOs/AMRDs and AEO/AMRD </a:t>
            </a:r>
            <a:r>
              <a:rPr lang="en-US" sz="1600" dirty="0" err="1"/>
              <a:t>Promotee</a:t>
            </a:r>
            <a:r>
              <a:rPr lang="en-US" sz="1600" dirty="0"/>
              <a:t> Managers - Agricultural loans </a:t>
            </a:r>
            <a:r>
              <a:rPr lang="en-US" sz="1600" dirty="0" err="1"/>
              <a:t>upto</a:t>
            </a:r>
            <a:r>
              <a:rPr lang="en-US" sz="1600" dirty="0"/>
              <a:t> a limit of </a:t>
            </a:r>
            <a:r>
              <a:rPr lang="en-US" sz="1600" b="1" dirty="0" err="1"/>
              <a:t>Rs</a:t>
            </a:r>
            <a:r>
              <a:rPr lang="en-US" sz="1600" b="1" dirty="0"/>
              <a:t>. ….lakhs</a:t>
            </a:r>
            <a:r>
              <a:rPr lang="en-US" sz="1600" dirty="0"/>
              <a:t>. b) Other Managers-Agricultural loans up to a limit of </a:t>
            </a:r>
            <a:r>
              <a:rPr lang="en-US" sz="1600" b="1" dirty="0" err="1"/>
              <a:t>Rs</a:t>
            </a:r>
            <a:r>
              <a:rPr lang="en-US" sz="1600" b="1" dirty="0"/>
              <a:t>….. Lakhs </a:t>
            </a:r>
            <a:r>
              <a:rPr lang="en-US" sz="1600" dirty="0"/>
              <a:t>? </a:t>
            </a: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a:t>30 Lacs and 40 lacs</a:t>
            </a:r>
          </a:p>
          <a:p>
            <a:pPr marL="342900" lvl="0" indent="-342900">
              <a:lnSpc>
                <a:spcPct val="115000"/>
              </a:lnSpc>
              <a:spcBef>
                <a:spcPts val="0"/>
              </a:spcBef>
              <a:buFont typeface="+mj-lt"/>
              <a:buAutoNum type="alphaLcParenR"/>
              <a:defRPr/>
            </a:pPr>
            <a:r>
              <a:rPr lang="en-US" sz="1600" dirty="0"/>
              <a:t>20 Lacs and 15 lacs</a:t>
            </a:r>
          </a:p>
          <a:p>
            <a:pPr marL="342900" lvl="0" indent="-342900">
              <a:lnSpc>
                <a:spcPct val="115000"/>
              </a:lnSpc>
              <a:spcBef>
                <a:spcPts val="0"/>
              </a:spcBef>
              <a:buFont typeface="+mj-lt"/>
              <a:buAutoNum type="alphaLcParenR"/>
              <a:defRPr/>
            </a:pPr>
            <a:r>
              <a:rPr lang="en-US" sz="1600" dirty="0"/>
              <a:t>30 Lacs and 15 lacs</a:t>
            </a:r>
          </a:p>
          <a:p>
            <a:pPr marL="342900" lvl="0" indent="-342900">
              <a:lnSpc>
                <a:spcPct val="115000"/>
              </a:lnSpc>
              <a:spcBef>
                <a:spcPts val="0"/>
              </a:spcBef>
              <a:buFont typeface="+mj-lt"/>
              <a:buAutoNum type="alphaLcParenR"/>
              <a:defRPr/>
            </a:pPr>
            <a:r>
              <a:rPr lang="en-US" sz="1600" dirty="0"/>
              <a:t>20 Lacs and 10 lacs</a:t>
            </a:r>
          </a:p>
          <a:p>
            <a:pPr marL="342900" lvl="0" indent="-342900">
              <a:lnSpc>
                <a:spcPct val="115000"/>
              </a:lnSpc>
              <a:spcBef>
                <a:spcPts val="0"/>
              </a:spcBef>
              <a:buFont typeface="+mj-lt"/>
              <a:buAutoNum type="alphaLcParenR"/>
              <a:defRPr/>
            </a:pPr>
            <a:r>
              <a:rPr lang="en-US" sz="1600" dirty="0"/>
              <a:t>30 Lacs and 20 lacs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5288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b="1" dirty="0">
                <a:latin typeface="Calibri" panose="020F0502020204030204" pitchFamily="34" charset="0"/>
                <a:ea typeface="Calibri" panose="020F0502020204030204" pitchFamily="34" charset="0"/>
                <a:cs typeface="Mangal"/>
              </a:rPr>
              <a:t>17. BIMA-ASBA:  A</a:t>
            </a:r>
            <a:r>
              <a:rPr lang="en-IN" sz="1600" dirty="0">
                <a:latin typeface="Calibri" panose="020F0502020204030204" pitchFamily="34" charset="0"/>
                <a:ea typeface="Calibri" panose="020F0502020204030204" pitchFamily="34" charset="0"/>
                <a:cs typeface="Mangal"/>
              </a:rPr>
              <a:t> One-time Mandate for blocking the amount towards premium through Unified Payments Interface (UPI mandate) for issuance of Life &amp; health Insurance Premium.                                                                                       Customer shall execute a </a:t>
            </a:r>
            <a:r>
              <a:rPr lang="en-IN" sz="1600" b="1" dirty="0">
                <a:latin typeface="Calibri" panose="020F0502020204030204" pitchFamily="34" charset="0"/>
                <a:ea typeface="Calibri" panose="020F0502020204030204" pitchFamily="34" charset="0"/>
                <a:cs typeface="Mangal"/>
              </a:rPr>
              <a:t>one-time mandate in favour of Insurance Co</a:t>
            </a:r>
            <a:r>
              <a:rPr lang="en-IN" sz="1600" dirty="0">
                <a:latin typeface="Calibri" panose="020F0502020204030204" pitchFamily="34" charset="0"/>
                <a:ea typeface="Calibri" panose="020F0502020204030204" pitchFamily="34" charset="0"/>
                <a:cs typeface="Mangal"/>
              </a:rPr>
              <a:t>. for marking </a:t>
            </a:r>
            <a:r>
              <a:rPr lang="en-IN" sz="1600" b="1" dirty="0">
                <a:latin typeface="Calibri" panose="020F0502020204030204" pitchFamily="34" charset="0"/>
                <a:ea typeface="Calibri" panose="020F0502020204030204" pitchFamily="34" charset="0"/>
                <a:cs typeface="Mangal"/>
              </a:rPr>
              <a:t>lien on funds in CASA A/c towards</a:t>
            </a:r>
            <a:r>
              <a:rPr lang="en-IN" sz="1600" dirty="0">
                <a:latin typeface="Calibri" panose="020F0502020204030204" pitchFamily="34" charset="0"/>
                <a:ea typeface="Calibri" panose="020F0502020204030204" pitchFamily="34" charset="0"/>
                <a:cs typeface="Mangal"/>
              </a:rPr>
              <a:t> premium for Life / Health Insurance.  </a:t>
            </a:r>
            <a:r>
              <a:rPr lang="en-IN" sz="1600" dirty="0">
                <a:latin typeface="Calibri" panose="020F0502020204030204" pitchFamily="34" charset="0"/>
                <a:ea typeface="Calibri" panose="020F0502020204030204" pitchFamily="34" charset="0"/>
                <a:cs typeface="Mangal"/>
                <a:sym typeface="Symbol" panose="05050102010706020507" pitchFamily="18" charset="2"/>
              </a:rPr>
              <a:t></a:t>
            </a:r>
            <a:r>
              <a:rPr lang="en-IN" sz="1600" dirty="0">
                <a:latin typeface="Calibri" panose="020F0502020204030204" pitchFamily="34" charset="0"/>
                <a:ea typeface="Calibri" panose="020F0502020204030204" pitchFamily="34" charset="0"/>
                <a:cs typeface="Mangal"/>
              </a:rPr>
              <a:t> This </a:t>
            </a:r>
            <a:r>
              <a:rPr lang="en-IN" sz="1600" b="1" dirty="0">
                <a:solidFill>
                  <a:srgbClr val="0000FF"/>
                </a:solidFill>
                <a:latin typeface="Calibri" panose="020F0502020204030204" pitchFamily="34" charset="0"/>
                <a:ea typeface="Calibri" panose="020F0502020204030204" pitchFamily="34" charset="0"/>
                <a:cs typeface="Mangal"/>
              </a:rPr>
              <a:t>mandate shall be valid for a period of ……. days or till the date of the underwriting decision,</a:t>
            </a:r>
            <a:r>
              <a:rPr lang="en-IN" sz="1600" dirty="0">
                <a:latin typeface="Calibri" panose="020F0502020204030204" pitchFamily="34" charset="0"/>
                <a:ea typeface="Calibri" panose="020F0502020204030204" pitchFamily="34" charset="0"/>
                <a:cs typeface="Mangal"/>
              </a:rPr>
              <a:t> whichever is earlier</a:t>
            </a:r>
            <a:r>
              <a:rPr lang="en-US" sz="1600" dirty="0"/>
              <a:t>.? (129</a:t>
            </a:r>
            <a:r>
              <a:rPr lang="en-US" sz="1600" dirty="0">
                <a:solidFill>
                  <a:srgbClr val="3366FF"/>
                </a:solidFill>
              </a:rPr>
              <a:t>/25)</a:t>
            </a:r>
          </a:p>
          <a:p>
            <a:pPr marL="342900" indent="-342900">
              <a:lnSpc>
                <a:spcPct val="115000"/>
              </a:lnSpc>
              <a:spcBef>
                <a:spcPts val="0"/>
              </a:spcBef>
              <a:buFont typeface="+mj-lt"/>
              <a:buAutoNum type="alphaLcParenR"/>
              <a:defRPr/>
            </a:pPr>
            <a:r>
              <a:rPr lang="en-US" sz="1600" dirty="0"/>
              <a:t>15</a:t>
            </a:r>
          </a:p>
          <a:p>
            <a:pPr marL="342900" lvl="0" indent="-342900">
              <a:lnSpc>
                <a:spcPct val="115000"/>
              </a:lnSpc>
              <a:spcBef>
                <a:spcPts val="0"/>
              </a:spcBef>
              <a:buFont typeface="+mj-lt"/>
              <a:buAutoNum type="alphaLcParenR"/>
              <a:defRPr/>
            </a:pPr>
            <a:r>
              <a:rPr lang="en-US" sz="1600" dirty="0"/>
              <a:t>10</a:t>
            </a:r>
          </a:p>
          <a:p>
            <a:pPr marL="342900" indent="-342900">
              <a:lnSpc>
                <a:spcPct val="115000"/>
              </a:lnSpc>
              <a:spcBef>
                <a:spcPts val="0"/>
              </a:spcBef>
              <a:buFont typeface="+mj-lt"/>
              <a:buAutoNum type="alphaLcParenR"/>
              <a:defRPr/>
            </a:pPr>
            <a:r>
              <a:rPr lang="en-US" sz="1600" dirty="0"/>
              <a:t>8</a:t>
            </a:r>
          </a:p>
          <a:p>
            <a:pPr marL="342900" indent="-342900">
              <a:lnSpc>
                <a:spcPct val="115000"/>
              </a:lnSpc>
              <a:spcBef>
                <a:spcPts val="0"/>
              </a:spcBef>
              <a:buFont typeface="+mj-lt"/>
              <a:buAutoNum type="alphaLcParenR"/>
              <a:defRPr/>
            </a:pPr>
            <a:r>
              <a:rPr lang="en-US" sz="1600" dirty="0"/>
              <a:t>12</a:t>
            </a:r>
          </a:p>
          <a:p>
            <a:pPr marL="342900" lvl="0" indent="-342900">
              <a:lnSpc>
                <a:spcPct val="115000"/>
              </a:lnSpc>
              <a:spcBef>
                <a:spcPts val="0"/>
              </a:spcBef>
              <a:buFont typeface="+mj-lt"/>
              <a:buAutoNum type="alphaLcParenR"/>
              <a:defRPr/>
            </a:pPr>
            <a:r>
              <a:rPr lang="en-US" sz="1600" dirty="0"/>
              <a:t>14</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0"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97470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dirty="0">
                <a:latin typeface="Calibri" panose="020F0502020204030204" pitchFamily="34" charset="0"/>
                <a:ea typeface="Calibri" panose="020F0502020204030204" pitchFamily="34" charset="0"/>
                <a:cs typeface="Mangal"/>
              </a:rPr>
              <a:t>18. As per extant guidelines, annual stock and receivable audit is mandatory in respect of all </a:t>
            </a:r>
            <a:r>
              <a:rPr lang="en-IN" sz="1600" dirty="0" err="1">
                <a:latin typeface="Calibri" panose="020F0502020204030204" pitchFamily="34" charset="0"/>
                <a:ea typeface="Calibri" panose="020F0502020204030204" pitchFamily="34" charset="0"/>
                <a:cs typeface="Mangal"/>
              </a:rPr>
              <a:t>Borrowal</a:t>
            </a:r>
            <a:r>
              <a:rPr lang="en-IN" sz="1600" dirty="0">
                <a:latin typeface="Calibri" panose="020F0502020204030204" pitchFamily="34" charset="0"/>
                <a:ea typeface="Calibri" panose="020F0502020204030204" pitchFamily="34" charset="0"/>
                <a:cs typeface="Mangal"/>
              </a:rPr>
              <a:t> accounts enjoying Fund Based &amp; Non Fund Based (NFB) working capital limits of </a:t>
            </a:r>
            <a:r>
              <a:rPr lang="en-IN" sz="1600" b="1" dirty="0" err="1">
                <a:solidFill>
                  <a:srgbClr val="FF0000"/>
                </a:solidFill>
                <a:latin typeface="Calibri" panose="020F0502020204030204" pitchFamily="34" charset="0"/>
                <a:ea typeface="Calibri" panose="020F0502020204030204" pitchFamily="34" charset="0"/>
                <a:cs typeface="Mangal"/>
              </a:rPr>
              <a:t>Rs</a:t>
            </a:r>
            <a:r>
              <a:rPr lang="en-IN" sz="1600" b="1" dirty="0">
                <a:solidFill>
                  <a:srgbClr val="FF0000"/>
                </a:solidFill>
                <a:latin typeface="Calibri" panose="020F0502020204030204" pitchFamily="34" charset="0"/>
                <a:ea typeface="Calibri" panose="020F0502020204030204" pitchFamily="34" charset="0"/>
                <a:cs typeface="Mangal"/>
              </a:rPr>
              <a:t>………crore &amp; above for Moderate, High Risk and Unrated accounts</a:t>
            </a:r>
            <a:r>
              <a:rPr lang="en-IN" sz="1600" dirty="0">
                <a:solidFill>
                  <a:srgbClr val="FF0000"/>
                </a:solidFill>
                <a:latin typeface="Calibri" panose="020F0502020204030204" pitchFamily="34" charset="0"/>
                <a:ea typeface="Calibri" panose="020F0502020204030204" pitchFamily="34" charset="0"/>
                <a:cs typeface="Mangal"/>
              </a:rPr>
              <a:t> </a:t>
            </a:r>
            <a:r>
              <a:rPr lang="en-IN" sz="1600" dirty="0">
                <a:latin typeface="Calibri" panose="020F0502020204030204" pitchFamily="34" charset="0"/>
                <a:ea typeface="Calibri" panose="020F0502020204030204" pitchFamily="34" charset="0"/>
                <a:cs typeface="Mangal"/>
              </a:rPr>
              <a:t>and </a:t>
            </a:r>
            <a:r>
              <a:rPr lang="en-IN" sz="1600" b="1" dirty="0" err="1">
                <a:solidFill>
                  <a:srgbClr val="0000FF"/>
                </a:solidFill>
                <a:latin typeface="Calibri" panose="020F0502020204030204" pitchFamily="34" charset="0"/>
                <a:ea typeface="Calibri" panose="020F0502020204030204" pitchFamily="34" charset="0"/>
                <a:cs typeface="Mangal"/>
              </a:rPr>
              <a:t>Rs</a:t>
            </a:r>
            <a:r>
              <a:rPr lang="en-IN" sz="1600" b="1" dirty="0">
                <a:solidFill>
                  <a:srgbClr val="0000FF"/>
                </a:solidFill>
                <a:latin typeface="Calibri" panose="020F0502020204030204" pitchFamily="34" charset="0"/>
                <a:ea typeface="Calibri" panose="020F0502020204030204" pitchFamily="34" charset="0"/>
                <a:cs typeface="Mangal"/>
              </a:rPr>
              <a:t>. ……………..Crore and above for Low Risk and Normal risk accounts</a:t>
            </a:r>
            <a:r>
              <a:rPr lang="en-IN" sz="1600" dirty="0">
                <a:latin typeface="Calibri" panose="020F0502020204030204" pitchFamily="34" charset="0"/>
                <a:ea typeface="Calibri" panose="020F0502020204030204" pitchFamily="34" charset="0"/>
                <a:cs typeface="Mangal"/>
              </a:rPr>
              <a:t> from our Banking channel </a:t>
            </a:r>
            <a:r>
              <a:rPr lang="en-US" sz="1600" dirty="0"/>
              <a:t>? (220/25)</a:t>
            </a:r>
          </a:p>
          <a:p>
            <a:pPr marL="342900" indent="-342900">
              <a:lnSpc>
                <a:spcPct val="115000"/>
              </a:lnSpc>
              <a:spcBef>
                <a:spcPts val="0"/>
              </a:spcBef>
              <a:buFont typeface="+mj-lt"/>
              <a:buAutoNum type="alphaLcParenR"/>
              <a:defRPr/>
            </a:pPr>
            <a:r>
              <a:rPr lang="en-IN" sz="1600" dirty="0" err="1"/>
              <a:t>Rs</a:t>
            </a:r>
            <a:r>
              <a:rPr lang="en-IN" sz="1600" dirty="0"/>
              <a:t> 5 Crore and </a:t>
            </a:r>
            <a:r>
              <a:rPr lang="en-IN" sz="1600" dirty="0" err="1"/>
              <a:t>Rs</a:t>
            </a:r>
            <a:r>
              <a:rPr lang="en-IN" sz="1600" dirty="0"/>
              <a:t> 1 crore</a:t>
            </a:r>
            <a:r>
              <a:rPr lang="en-US" sz="1600" dirty="0"/>
              <a:t> </a:t>
            </a:r>
          </a:p>
          <a:p>
            <a:pPr marL="342900" indent="-342900">
              <a:lnSpc>
                <a:spcPct val="115000"/>
              </a:lnSpc>
              <a:spcBef>
                <a:spcPts val="0"/>
              </a:spcBef>
              <a:buFont typeface="+mj-lt"/>
              <a:buAutoNum type="alphaLcParenR"/>
              <a:defRPr/>
            </a:pPr>
            <a:r>
              <a:rPr lang="en-IN" sz="1600" dirty="0" err="1"/>
              <a:t>Rs</a:t>
            </a:r>
            <a:r>
              <a:rPr lang="en-IN" sz="1600" dirty="0"/>
              <a:t> 2 Crore and </a:t>
            </a:r>
            <a:r>
              <a:rPr lang="en-IN" sz="1600" dirty="0" err="1"/>
              <a:t>Rs</a:t>
            </a:r>
            <a:r>
              <a:rPr lang="en-IN" sz="1600" dirty="0"/>
              <a:t> 5 crore</a:t>
            </a:r>
            <a:r>
              <a:rPr lang="en-US" sz="1600" dirty="0"/>
              <a:t> </a:t>
            </a:r>
          </a:p>
          <a:p>
            <a:pPr marL="342900" indent="-342900">
              <a:lnSpc>
                <a:spcPct val="115000"/>
              </a:lnSpc>
              <a:spcBef>
                <a:spcPts val="0"/>
              </a:spcBef>
              <a:buFont typeface="+mj-lt"/>
              <a:buAutoNum type="alphaLcParenR"/>
              <a:defRPr/>
            </a:pPr>
            <a:r>
              <a:rPr lang="en-IN" sz="1600" dirty="0" err="1"/>
              <a:t>Rs</a:t>
            </a:r>
            <a:r>
              <a:rPr lang="en-IN" sz="1600" dirty="0"/>
              <a:t> 1 Crore and </a:t>
            </a:r>
            <a:r>
              <a:rPr lang="en-IN" sz="1600" dirty="0" err="1"/>
              <a:t>Rs</a:t>
            </a:r>
            <a:r>
              <a:rPr lang="en-IN" sz="1600" dirty="0"/>
              <a:t> 3 crore</a:t>
            </a:r>
            <a:r>
              <a:rPr lang="en-US" sz="1600" dirty="0"/>
              <a:t> </a:t>
            </a:r>
          </a:p>
          <a:p>
            <a:pPr marL="342900" indent="-342900">
              <a:lnSpc>
                <a:spcPct val="115000"/>
              </a:lnSpc>
              <a:spcBef>
                <a:spcPts val="0"/>
              </a:spcBef>
              <a:buFont typeface="+mj-lt"/>
              <a:buAutoNum type="alphaLcParenR"/>
              <a:defRPr/>
            </a:pPr>
            <a:r>
              <a:rPr lang="en-IN" sz="1600" dirty="0" err="1"/>
              <a:t>Rs</a:t>
            </a:r>
            <a:r>
              <a:rPr lang="en-IN" sz="1600" dirty="0"/>
              <a:t> 5 Crore and </a:t>
            </a:r>
            <a:r>
              <a:rPr lang="en-IN" sz="1600" dirty="0" err="1"/>
              <a:t>Rs</a:t>
            </a:r>
            <a:r>
              <a:rPr lang="en-IN" sz="1600" dirty="0"/>
              <a:t> 10 crore</a:t>
            </a:r>
            <a:r>
              <a:rPr lang="en-US" sz="1600" dirty="0"/>
              <a:t> </a:t>
            </a:r>
          </a:p>
          <a:p>
            <a:pPr marL="342900" indent="-342900">
              <a:lnSpc>
                <a:spcPct val="115000"/>
              </a:lnSpc>
              <a:spcBef>
                <a:spcPts val="0"/>
              </a:spcBef>
              <a:buFont typeface="+mj-lt"/>
              <a:buAutoNum type="alphaLcParenR"/>
              <a:defRPr/>
            </a:pPr>
            <a:r>
              <a:rPr lang="en-IN" sz="1600" dirty="0" err="1"/>
              <a:t>Rs</a:t>
            </a:r>
            <a:r>
              <a:rPr lang="en-IN" sz="1600" dirty="0"/>
              <a:t> 1 Crore and </a:t>
            </a:r>
            <a:r>
              <a:rPr lang="en-IN" sz="1600" dirty="0" err="1"/>
              <a:t>Rs</a:t>
            </a:r>
            <a:r>
              <a:rPr lang="en-IN" sz="1600" dirty="0"/>
              <a:t> 5 crore</a:t>
            </a:r>
            <a:r>
              <a:rPr lang="en-US" sz="1600" dirty="0"/>
              <a:t>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58602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19. Renewal with enhancement permitted ……….months prior to the existing tenability shall not be considered as midterm enhancement and respective sanctioning authorities shall permit such facilities for accounts up-to their delegated powers. ? (</a:t>
            </a:r>
            <a:r>
              <a:rPr lang="en-US" sz="1600" dirty="0">
                <a:solidFill>
                  <a:srgbClr val="FF0000"/>
                </a:solidFill>
              </a:rPr>
              <a:t>258/25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1 month</a:t>
            </a:r>
            <a:endParaRPr lang="en-US" sz="1600" dirty="0"/>
          </a:p>
          <a:p>
            <a:pPr marL="342900" indent="-342900">
              <a:lnSpc>
                <a:spcPct val="115000"/>
              </a:lnSpc>
              <a:spcBef>
                <a:spcPts val="0"/>
              </a:spcBef>
              <a:buFont typeface="+mj-lt"/>
              <a:buAutoNum type="alphaLcParenR"/>
              <a:defRPr/>
            </a:pPr>
            <a:r>
              <a:rPr lang="en-IN" sz="1600" dirty="0"/>
              <a:t>2 months </a:t>
            </a:r>
          </a:p>
          <a:p>
            <a:pPr marL="342900" indent="-342900">
              <a:lnSpc>
                <a:spcPct val="115000"/>
              </a:lnSpc>
              <a:spcBef>
                <a:spcPts val="0"/>
              </a:spcBef>
              <a:buFont typeface="+mj-lt"/>
              <a:buAutoNum type="alphaLcParenR"/>
              <a:defRPr/>
            </a:pPr>
            <a:r>
              <a:rPr lang="en-IN" sz="1600" dirty="0"/>
              <a:t>3 months </a:t>
            </a:r>
          </a:p>
          <a:p>
            <a:pPr marL="342900" lvl="0" indent="-342900">
              <a:lnSpc>
                <a:spcPct val="115000"/>
              </a:lnSpc>
              <a:spcBef>
                <a:spcPts val="0"/>
              </a:spcBef>
              <a:buFont typeface="+mj-lt"/>
              <a:buAutoNum type="alphaLcParenR"/>
              <a:defRPr/>
            </a:pPr>
            <a:r>
              <a:rPr lang="en-IN" sz="1600" dirty="0"/>
              <a:t>6 months</a:t>
            </a:r>
          </a:p>
          <a:p>
            <a:pPr marL="342900" indent="-342900">
              <a:lnSpc>
                <a:spcPct val="115000"/>
              </a:lnSpc>
              <a:spcBef>
                <a:spcPts val="0"/>
              </a:spcBef>
              <a:buFont typeface="+mj-lt"/>
              <a:buAutoNum type="alphaLcParenR"/>
              <a:defRPr/>
            </a:pPr>
            <a:r>
              <a:rPr lang="en-US" sz="1600" dirty="0"/>
              <a:t>4 months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3555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solidFill>
                  <a:srgbClr val="FF0000"/>
                </a:solidFill>
              </a:rPr>
              <a:t>20. ECAI rating </a:t>
            </a:r>
            <a:r>
              <a:rPr lang="en-US" sz="1600" dirty="0"/>
              <a:t>shall be obtained from all the Borrowers (excluding exposures which are fully secured by our Banks Deposits) who are enjoying credit exposure (FB + NFB) of above </a:t>
            </a:r>
            <a:r>
              <a:rPr lang="en-US" sz="1600" dirty="0" err="1"/>
              <a:t>Rs</a:t>
            </a:r>
            <a:r>
              <a:rPr lang="en-US" sz="1600" dirty="0"/>
              <a:t>. …….. crores from our Bank  ? (258/25)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50</a:t>
            </a:r>
            <a:r>
              <a:rPr lang="en-US" sz="1600" dirty="0"/>
              <a:t> </a:t>
            </a:r>
          </a:p>
          <a:p>
            <a:pPr marL="342900" indent="-342900">
              <a:lnSpc>
                <a:spcPct val="115000"/>
              </a:lnSpc>
              <a:spcBef>
                <a:spcPts val="0"/>
              </a:spcBef>
              <a:buFont typeface="+mj-lt"/>
              <a:buAutoNum type="alphaLcParenR"/>
              <a:defRPr/>
            </a:pPr>
            <a:r>
              <a:rPr lang="en-US" sz="1600" dirty="0"/>
              <a:t>25</a:t>
            </a:r>
            <a:endParaRPr lang="en-IN" sz="1600" dirty="0"/>
          </a:p>
          <a:p>
            <a:pPr marL="342900" lvl="0" indent="-342900">
              <a:lnSpc>
                <a:spcPct val="115000"/>
              </a:lnSpc>
              <a:spcBef>
                <a:spcPts val="0"/>
              </a:spcBef>
              <a:buFont typeface="+mj-lt"/>
              <a:buAutoNum type="alphaLcParenR"/>
              <a:defRPr/>
            </a:pPr>
            <a:r>
              <a:rPr lang="en-IN" sz="1600" dirty="0"/>
              <a:t>100</a:t>
            </a:r>
          </a:p>
          <a:p>
            <a:pPr marL="342900" lvl="0" indent="-342900">
              <a:lnSpc>
                <a:spcPct val="115000"/>
              </a:lnSpc>
              <a:spcBef>
                <a:spcPts val="0"/>
              </a:spcBef>
              <a:buFont typeface="+mj-lt"/>
              <a:buAutoNum type="alphaLcParenR"/>
              <a:defRPr/>
            </a:pPr>
            <a:r>
              <a:rPr lang="en-US" sz="1600" dirty="0"/>
              <a:t>10</a:t>
            </a:r>
            <a:endParaRPr lang="en-IN" sz="1600" dirty="0"/>
          </a:p>
          <a:p>
            <a:pPr marL="342900" indent="-342900">
              <a:lnSpc>
                <a:spcPct val="115000"/>
              </a:lnSpc>
              <a:spcBef>
                <a:spcPts val="0"/>
              </a:spcBef>
              <a:buFont typeface="+mj-lt"/>
              <a:buAutoNum type="alphaLcParenR"/>
              <a:defRPr/>
            </a:pPr>
            <a:r>
              <a:rPr lang="en-US" sz="1600" dirty="0"/>
              <a:t>75</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7373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solidFill>
                  <a:schemeClr val="tx1"/>
                </a:solidFill>
              </a:rPr>
              <a:t>21. Proposals wherein the limits are above </a:t>
            </a:r>
            <a:r>
              <a:rPr lang="en-US" sz="1600" b="1" dirty="0" err="1">
                <a:solidFill>
                  <a:schemeClr val="tx1"/>
                </a:solidFill>
              </a:rPr>
              <a:t>Rs</a:t>
            </a:r>
            <a:r>
              <a:rPr lang="en-US" sz="1600" b="1" dirty="0">
                <a:solidFill>
                  <a:schemeClr val="tx1"/>
                </a:solidFill>
              </a:rPr>
              <a:t>………….crore, a copy of the passports of the Promoters/ Promoter Directors and Guarantors are to be mandatorily obtained</a:t>
            </a:r>
            <a:r>
              <a:rPr lang="en-US" sz="1600" b="1" dirty="0">
                <a:solidFill>
                  <a:srgbClr val="FF0000"/>
                </a:solidFill>
              </a:rPr>
              <a:t>. </a:t>
            </a:r>
            <a:r>
              <a:rPr lang="en-US" sz="1600" dirty="0"/>
              <a:t>? (258/25)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2</a:t>
            </a:r>
            <a:r>
              <a:rPr lang="en-US" sz="1600" dirty="0"/>
              <a:t> </a:t>
            </a:r>
          </a:p>
          <a:p>
            <a:pPr marL="342900" indent="-342900">
              <a:lnSpc>
                <a:spcPct val="115000"/>
              </a:lnSpc>
              <a:spcBef>
                <a:spcPts val="0"/>
              </a:spcBef>
              <a:buFont typeface="+mj-lt"/>
              <a:buAutoNum type="alphaLcParenR"/>
              <a:defRPr/>
            </a:pPr>
            <a:r>
              <a:rPr lang="en-US" sz="1600" dirty="0"/>
              <a:t>5</a:t>
            </a:r>
            <a:endParaRPr lang="en-IN" sz="1600" dirty="0"/>
          </a:p>
          <a:p>
            <a:pPr marL="342900" lvl="0" indent="-342900">
              <a:lnSpc>
                <a:spcPct val="115000"/>
              </a:lnSpc>
              <a:spcBef>
                <a:spcPts val="0"/>
              </a:spcBef>
              <a:buFont typeface="+mj-lt"/>
              <a:buAutoNum type="alphaLcParenR"/>
              <a:defRPr/>
            </a:pPr>
            <a:r>
              <a:rPr lang="en-IN" sz="1600" dirty="0"/>
              <a:t>10</a:t>
            </a:r>
          </a:p>
          <a:p>
            <a:pPr marL="342900" lvl="0" indent="-342900">
              <a:lnSpc>
                <a:spcPct val="115000"/>
              </a:lnSpc>
              <a:spcBef>
                <a:spcPts val="0"/>
              </a:spcBef>
              <a:buFont typeface="+mj-lt"/>
              <a:buAutoNum type="alphaLcParenR"/>
              <a:defRPr/>
            </a:pPr>
            <a:r>
              <a:rPr lang="en-US" sz="1600" dirty="0"/>
              <a:t>15</a:t>
            </a:r>
            <a:endParaRPr lang="en-IN" sz="1600" dirty="0"/>
          </a:p>
          <a:p>
            <a:pPr marL="342900" indent="-342900">
              <a:lnSpc>
                <a:spcPct val="115000"/>
              </a:lnSpc>
              <a:spcBef>
                <a:spcPts val="0"/>
              </a:spcBef>
              <a:buFont typeface="+mj-lt"/>
              <a:buAutoNum type="alphaLcParenR"/>
              <a:defRPr/>
            </a:pPr>
            <a:r>
              <a:rPr lang="en-US" sz="1600" dirty="0"/>
              <a:t>100</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3048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CREDIT ADMINISTRATION</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b="1" dirty="0">
                <a:solidFill>
                  <a:srgbClr val="FF0000"/>
                </a:solidFill>
                <a:latin typeface="Arial"/>
                <a:ea typeface="Microsoft YaHei"/>
              </a:rPr>
              <a:t>When 2 LSRs </a:t>
            </a:r>
            <a:r>
              <a:rPr lang="en-US" sz="1600" dirty="0">
                <a:solidFill>
                  <a:srgbClr val="000000"/>
                </a:solidFill>
                <a:latin typeface="Arial"/>
                <a:ea typeface="Microsoft YaHei"/>
              </a:rPr>
              <a:t>are to be obtained</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0000"/>
              </a:lnSpc>
              <a:spcBef>
                <a:spcPct val="0"/>
              </a:spcBef>
              <a:spcAft>
                <a:spcPct val="0"/>
              </a:spcAft>
              <a:buFontTx/>
              <a:buAutoNum type="alphaUcParenR"/>
              <a:defRPr/>
            </a:pPr>
            <a:r>
              <a:rPr lang="en-US" sz="1600" b="1" dirty="0">
                <a:solidFill>
                  <a:srgbClr val="000000"/>
                </a:solidFill>
                <a:latin typeface="Arial"/>
                <a:ea typeface="Microsoft YaHei"/>
              </a:rPr>
              <a:t>Where value of property is Rs.2 Cr and above</a:t>
            </a:r>
          </a:p>
          <a:p>
            <a:pPr marL="457200" lvl="0" indent="-457200">
              <a:lnSpc>
                <a:spcPct val="100000"/>
              </a:lnSpc>
              <a:spcBef>
                <a:spcPct val="0"/>
              </a:spcBef>
              <a:spcAft>
                <a:spcPct val="0"/>
              </a:spcAft>
              <a:buFontTx/>
              <a:buAutoNum type="alphaUcParenR"/>
              <a:defRPr/>
            </a:pPr>
            <a:r>
              <a:rPr lang="en-US" sz="1600" b="1" dirty="0">
                <a:solidFill>
                  <a:srgbClr val="000000"/>
                </a:solidFill>
                <a:latin typeface="Arial"/>
                <a:ea typeface="Microsoft YaHei"/>
              </a:rPr>
              <a:t>Where value of property is Rs.3 Cr and above</a:t>
            </a:r>
          </a:p>
          <a:p>
            <a:pPr marL="457200" lvl="0" indent="-457200">
              <a:lnSpc>
                <a:spcPct val="100000"/>
              </a:lnSpc>
              <a:spcBef>
                <a:spcPct val="0"/>
              </a:spcBef>
              <a:spcAft>
                <a:spcPct val="0"/>
              </a:spcAft>
              <a:buFontTx/>
              <a:buAutoNum type="alphaUcParenR"/>
              <a:defRPr/>
            </a:pPr>
            <a:r>
              <a:rPr lang="en-US" sz="1600" b="1" dirty="0">
                <a:solidFill>
                  <a:srgbClr val="000000"/>
                </a:solidFill>
                <a:latin typeface="Arial"/>
                <a:ea typeface="Microsoft YaHei"/>
              </a:rPr>
              <a:t>Where value of property is Rs.4 Cr and above</a:t>
            </a:r>
          </a:p>
          <a:p>
            <a:pPr marL="457200" lvl="0" indent="-457200">
              <a:lnSpc>
                <a:spcPct val="100000"/>
              </a:lnSpc>
              <a:spcBef>
                <a:spcPct val="0"/>
              </a:spcBef>
              <a:spcAft>
                <a:spcPct val="0"/>
              </a:spcAft>
              <a:buFontTx/>
              <a:buAutoNum type="alphaUcParenR"/>
              <a:defRPr/>
            </a:pPr>
            <a:r>
              <a:rPr lang="en-US" sz="1600" b="1" dirty="0">
                <a:solidFill>
                  <a:srgbClr val="000000"/>
                </a:solidFill>
                <a:latin typeface="Arial"/>
                <a:ea typeface="Microsoft YaHei"/>
              </a:rPr>
              <a:t>Where value of property is Rs.10 Cr and above</a:t>
            </a:r>
          </a:p>
          <a:p>
            <a:pPr marL="457200" lvl="0" indent="-457200">
              <a:lnSpc>
                <a:spcPct val="100000"/>
              </a:lnSpc>
              <a:spcBef>
                <a:spcPct val="0"/>
              </a:spcBef>
              <a:spcAft>
                <a:spcPct val="0"/>
              </a:spcAft>
              <a:buFontTx/>
              <a:buAutoNum type="alphaUcParenR"/>
              <a:defRPr/>
            </a:pPr>
            <a:r>
              <a:rPr lang="en-US" sz="1600" b="1" dirty="0">
                <a:solidFill>
                  <a:srgbClr val="000000"/>
                </a:solidFill>
                <a:latin typeface="Arial"/>
                <a:ea typeface="Microsoft YaHei"/>
              </a:rPr>
              <a:t>Where value of property is Rs.5 Cr and above</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6931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solidFill>
                  <a:schemeClr val="tx1"/>
                </a:solidFill>
              </a:rPr>
              <a:t>22. ABS need not be obtained from borrowers seeking crop loans / other agriculture loans provided they do not have any other income other than agriculture income for loans </a:t>
            </a:r>
            <a:r>
              <a:rPr lang="en-US" sz="1600" b="1" dirty="0" err="1">
                <a:solidFill>
                  <a:schemeClr val="tx1"/>
                </a:solidFill>
              </a:rPr>
              <a:t>upto</a:t>
            </a:r>
            <a:r>
              <a:rPr lang="en-US" sz="1600" b="1" dirty="0">
                <a:solidFill>
                  <a:schemeClr val="tx1"/>
                </a:solidFill>
              </a:rPr>
              <a:t> </a:t>
            </a:r>
            <a:r>
              <a:rPr lang="en-US" sz="1600" b="1" dirty="0" err="1">
                <a:solidFill>
                  <a:schemeClr val="tx1"/>
                </a:solidFill>
              </a:rPr>
              <a:t>Rs</a:t>
            </a:r>
            <a:r>
              <a:rPr lang="en-US" sz="1600" b="1" dirty="0">
                <a:solidFill>
                  <a:schemeClr val="tx1"/>
                </a:solidFill>
              </a:rPr>
              <a:t>………………lac </a:t>
            </a:r>
            <a:r>
              <a:rPr lang="en-US" sz="1600" dirty="0"/>
              <a:t>? (223/25)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75</a:t>
            </a:r>
          </a:p>
          <a:p>
            <a:pPr marL="342900" indent="-342900">
              <a:lnSpc>
                <a:spcPct val="115000"/>
              </a:lnSpc>
              <a:spcBef>
                <a:spcPts val="0"/>
              </a:spcBef>
              <a:buFont typeface="+mj-lt"/>
              <a:buAutoNum type="alphaLcParenR"/>
              <a:defRPr/>
            </a:pPr>
            <a:r>
              <a:rPr lang="en-US" sz="1600" dirty="0"/>
              <a:t>25</a:t>
            </a:r>
            <a:endParaRPr lang="en-IN" sz="1600" dirty="0"/>
          </a:p>
          <a:p>
            <a:pPr marL="342900" lvl="0" indent="-342900">
              <a:lnSpc>
                <a:spcPct val="115000"/>
              </a:lnSpc>
              <a:spcBef>
                <a:spcPts val="0"/>
              </a:spcBef>
              <a:buFont typeface="+mj-lt"/>
              <a:buAutoNum type="alphaLcParenR"/>
              <a:defRPr/>
            </a:pPr>
            <a:r>
              <a:rPr lang="en-US" sz="1600" dirty="0"/>
              <a:t>50</a:t>
            </a:r>
            <a:endParaRPr lang="en-IN" sz="1600" dirty="0"/>
          </a:p>
          <a:p>
            <a:pPr marL="342900" lvl="0" indent="-342900">
              <a:lnSpc>
                <a:spcPct val="115000"/>
              </a:lnSpc>
              <a:spcBef>
                <a:spcPts val="0"/>
              </a:spcBef>
              <a:buFont typeface="+mj-lt"/>
              <a:buAutoNum type="alphaLcParenR"/>
              <a:defRPr/>
            </a:pPr>
            <a:r>
              <a:rPr lang="en-US" sz="1600" dirty="0"/>
              <a:t>200</a:t>
            </a:r>
            <a:endParaRPr lang="en-IN" sz="1600" dirty="0"/>
          </a:p>
          <a:p>
            <a:pPr marL="342900" indent="-342900">
              <a:lnSpc>
                <a:spcPct val="115000"/>
              </a:lnSpc>
              <a:spcBef>
                <a:spcPts val="0"/>
              </a:spcBef>
              <a:buFont typeface="+mj-lt"/>
              <a:buAutoNum type="alphaLcParenR"/>
              <a:defRPr/>
            </a:pPr>
            <a:r>
              <a:rPr lang="en-US" sz="1600" dirty="0"/>
              <a:t>100</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5953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solidFill>
                  <a:schemeClr val="tx1"/>
                </a:solidFill>
              </a:rPr>
              <a:t>23. In exceptional cases, extension of tenability can be permitted for Borrowers rated as High risk only ……….. and for a period not exceeding …….month/s  </a:t>
            </a:r>
            <a:r>
              <a:rPr lang="en-US" sz="1600" dirty="0"/>
              <a:t>? (223/25)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Once and 3 months </a:t>
            </a:r>
          </a:p>
          <a:p>
            <a:pPr marL="342900" indent="-342900">
              <a:lnSpc>
                <a:spcPct val="115000"/>
              </a:lnSpc>
              <a:spcBef>
                <a:spcPts val="0"/>
              </a:spcBef>
              <a:buFont typeface="+mj-lt"/>
              <a:buAutoNum type="alphaLcParenR"/>
              <a:defRPr/>
            </a:pPr>
            <a:r>
              <a:rPr lang="en-US" sz="1600" dirty="0"/>
              <a:t>Twice and 3 months </a:t>
            </a:r>
          </a:p>
          <a:p>
            <a:pPr marL="342900" indent="-342900">
              <a:lnSpc>
                <a:spcPct val="115000"/>
              </a:lnSpc>
              <a:spcBef>
                <a:spcPts val="0"/>
              </a:spcBef>
              <a:buFont typeface="+mj-lt"/>
              <a:buAutoNum type="alphaLcParenR"/>
              <a:defRPr/>
            </a:pPr>
            <a:r>
              <a:rPr lang="en-IN" sz="1600" dirty="0"/>
              <a:t>Twice and 2 months </a:t>
            </a:r>
          </a:p>
          <a:p>
            <a:pPr marL="342900" indent="-342900">
              <a:lnSpc>
                <a:spcPct val="115000"/>
              </a:lnSpc>
              <a:spcBef>
                <a:spcPts val="0"/>
              </a:spcBef>
              <a:buFont typeface="+mj-lt"/>
              <a:buAutoNum type="alphaLcParenR"/>
              <a:defRPr/>
            </a:pPr>
            <a:r>
              <a:rPr lang="en-US" sz="1600" dirty="0"/>
              <a:t>Once and 2 months </a:t>
            </a:r>
          </a:p>
          <a:p>
            <a:pPr marL="342900" indent="-342900">
              <a:lnSpc>
                <a:spcPct val="115000"/>
              </a:lnSpc>
              <a:spcBef>
                <a:spcPts val="0"/>
              </a:spcBef>
              <a:buFont typeface="+mj-lt"/>
              <a:buAutoNum type="alphaLcParenR"/>
              <a:defRPr/>
            </a:pPr>
            <a:r>
              <a:rPr lang="en-US" sz="1600" dirty="0"/>
              <a:t>Once and 1 month </a:t>
            </a:r>
          </a:p>
          <a:p>
            <a:pPr marL="342900" lvl="0" indent="-342900">
              <a:lnSpc>
                <a:spcPct val="115000"/>
              </a:lnSpc>
              <a:spcBef>
                <a:spcPts val="0"/>
              </a:spcBef>
              <a:buFont typeface="+mj-lt"/>
              <a:buAutoNum type="alphaLcParenR"/>
              <a:defRPr/>
            </a:pPr>
            <a:endParaRPr lang="en-US"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08668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solidFill>
                  <a:schemeClr val="tx1"/>
                </a:solidFill>
              </a:rPr>
              <a:t>24. Legal Audit of title deeds and other documents, in respect of large value loan accounts with credit exposure of ……….. crore &amp; above, as part of regular audit exercise (RBIA) till the loan stands fully repaid</a:t>
            </a:r>
            <a:r>
              <a:rPr lang="en-US" sz="1600" b="1" dirty="0">
                <a:solidFill>
                  <a:srgbClr val="FF0000"/>
                </a:solidFill>
              </a:rPr>
              <a:t>.</a:t>
            </a:r>
            <a:r>
              <a:rPr lang="en-US" sz="1600" dirty="0"/>
              <a:t>? (223/25)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5</a:t>
            </a:r>
            <a:r>
              <a:rPr lang="en-US" sz="1600" dirty="0"/>
              <a:t> </a:t>
            </a:r>
          </a:p>
          <a:p>
            <a:pPr marL="342900" indent="-342900">
              <a:lnSpc>
                <a:spcPct val="115000"/>
              </a:lnSpc>
              <a:spcBef>
                <a:spcPts val="0"/>
              </a:spcBef>
              <a:buFont typeface="+mj-lt"/>
              <a:buAutoNum type="alphaLcParenR"/>
              <a:defRPr/>
            </a:pPr>
            <a:r>
              <a:rPr lang="en-US" sz="1600" dirty="0"/>
              <a:t>2</a:t>
            </a:r>
            <a:endParaRPr lang="en-IN" sz="1600" dirty="0"/>
          </a:p>
          <a:p>
            <a:pPr marL="342900" lvl="0" indent="-342900">
              <a:lnSpc>
                <a:spcPct val="115000"/>
              </a:lnSpc>
              <a:spcBef>
                <a:spcPts val="0"/>
              </a:spcBef>
              <a:buFont typeface="+mj-lt"/>
              <a:buAutoNum type="alphaLcParenR"/>
              <a:defRPr/>
            </a:pPr>
            <a:r>
              <a:rPr lang="en-IN" sz="1600" dirty="0"/>
              <a:t>1</a:t>
            </a:r>
          </a:p>
          <a:p>
            <a:pPr marL="342900" lvl="0" indent="-342900">
              <a:lnSpc>
                <a:spcPct val="115000"/>
              </a:lnSpc>
              <a:spcBef>
                <a:spcPts val="0"/>
              </a:spcBef>
              <a:buFont typeface="+mj-lt"/>
              <a:buAutoNum type="alphaLcParenR"/>
              <a:defRPr/>
            </a:pPr>
            <a:r>
              <a:rPr lang="en-US" sz="1600" dirty="0"/>
              <a:t>3</a:t>
            </a:r>
            <a:endParaRPr lang="en-IN" sz="1600" dirty="0"/>
          </a:p>
          <a:p>
            <a:pPr marL="342900" indent="-342900">
              <a:lnSpc>
                <a:spcPct val="115000"/>
              </a:lnSpc>
              <a:spcBef>
                <a:spcPts val="0"/>
              </a:spcBef>
              <a:buFont typeface="+mj-lt"/>
              <a:buAutoNum type="alphaLcParenR"/>
              <a:defRPr/>
            </a:pPr>
            <a:r>
              <a:rPr lang="en-US" sz="1600" dirty="0"/>
              <a:t>10</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1309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25. A Service enterprise with investment of </a:t>
            </a:r>
            <a:r>
              <a:rPr lang="en-IN" sz="1600" dirty="0" err="1"/>
              <a:t>Rs</a:t>
            </a:r>
            <a:r>
              <a:rPr lang="en-IN" sz="1600" dirty="0"/>
              <a:t> 3 Cr in </a:t>
            </a:r>
            <a:r>
              <a:rPr lang="en-IN" sz="1600" dirty="0" err="1"/>
              <a:t>Equipments</a:t>
            </a:r>
            <a:r>
              <a:rPr lang="en-IN" sz="1600" dirty="0"/>
              <a:t> and turnover of </a:t>
            </a:r>
            <a:r>
              <a:rPr lang="en-IN" sz="1600" dirty="0" err="1"/>
              <a:t>Rs</a:t>
            </a:r>
            <a:r>
              <a:rPr lang="en-IN" sz="1600" dirty="0"/>
              <a:t> 30 crores  will be classified as________.</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Micro enterprise </a:t>
            </a:r>
          </a:p>
          <a:p>
            <a:pPr marL="342900" indent="-342900">
              <a:lnSpc>
                <a:spcPct val="115000"/>
              </a:lnSpc>
              <a:spcBef>
                <a:spcPts val="0"/>
              </a:spcBef>
              <a:buFont typeface="+mj-lt"/>
              <a:buAutoNum type="alphaLcParenR"/>
              <a:defRPr/>
            </a:pPr>
            <a:r>
              <a:rPr lang="en-IN" sz="1600" dirty="0"/>
              <a:t>Small enterprise</a:t>
            </a:r>
          </a:p>
          <a:p>
            <a:pPr marL="342900" lvl="0" indent="-342900">
              <a:lnSpc>
                <a:spcPct val="115000"/>
              </a:lnSpc>
              <a:spcBef>
                <a:spcPts val="0"/>
              </a:spcBef>
              <a:buFont typeface="+mj-lt"/>
              <a:buAutoNum type="alphaLcParenR"/>
              <a:defRPr/>
            </a:pPr>
            <a:r>
              <a:rPr lang="en-IN" sz="1600" dirty="0"/>
              <a:t>Medium enterprise</a:t>
            </a:r>
          </a:p>
          <a:p>
            <a:pPr marL="342900" lvl="0" indent="-342900">
              <a:lnSpc>
                <a:spcPct val="115000"/>
              </a:lnSpc>
              <a:spcBef>
                <a:spcPts val="0"/>
              </a:spcBef>
              <a:buFont typeface="+mj-lt"/>
              <a:buAutoNum type="alphaLcParenR"/>
              <a:defRPr/>
            </a:pPr>
            <a:r>
              <a:rPr lang="en-IN" sz="1600" dirty="0"/>
              <a:t>Tiny enterprise</a:t>
            </a:r>
          </a:p>
          <a:p>
            <a:pPr marL="342900" indent="-342900">
              <a:lnSpc>
                <a:spcPct val="115000"/>
              </a:lnSpc>
              <a:spcBef>
                <a:spcPts val="0"/>
              </a:spcBef>
              <a:buFont typeface="+mj-lt"/>
              <a:buAutoNum type="alphaLcParenR"/>
              <a:defRPr/>
            </a:pPr>
            <a:r>
              <a:rPr lang="en-US" sz="1600" dirty="0"/>
              <a:t>SSI </a:t>
            </a:r>
            <a:r>
              <a:rPr lang="en-IN" sz="1600" dirty="0"/>
              <a:t>enterprise</a:t>
            </a:r>
            <a:endParaRPr lang="en-US"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113505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gradFill flip="none" rotWithShape="1">
          <a:gsLst>
            <a:gs pos="75000">
              <a:srgbClr val="FFC000">
                <a:alpha val="50000"/>
              </a:srgbClr>
            </a:gs>
            <a:gs pos="38000">
              <a:schemeClr val="bg1"/>
            </a:gs>
          </a:gsLst>
          <a:lin ang="5400000" scaled="0"/>
        </a:gradFill>
        <a:effectLst/>
      </p:bgPr>
    </p:bg>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26. As per Exchange of Soiled Notes guidelines,  a person up to ____per day, banks shall exchange them over the counter, free of charge.</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pieces with a maximum value of Rs.5,000</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rPr>
              <a:t>20 pieces with a maximum value of Rs.5,000</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pieces with a maximum value of Rs.10,000</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20 pieces with a maximum value of Rs.10,000</a:t>
            </a:r>
          </a:p>
          <a:p>
            <a:pPr marL="342900" indent="-342900">
              <a:lnSpc>
                <a:spcPct val="115000"/>
              </a:lnSpc>
              <a:spcBef>
                <a:spcPts val="0"/>
              </a:spcBef>
              <a:spcAft>
                <a:spcPts val="1000"/>
              </a:spcAft>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20 pieces with a maximum value of Rs.15,000</a:t>
            </a:r>
          </a:p>
          <a:p>
            <a:pPr marL="342900" lvl="0" indent="-342900">
              <a:lnSpc>
                <a:spcPct val="115000"/>
              </a:lnSpc>
              <a:spcBef>
                <a:spcPts val="0"/>
              </a:spcBef>
              <a:spcAft>
                <a:spcPts val="1000"/>
              </a:spcAft>
              <a:buFont typeface="+mj-lt"/>
              <a:buAutoNum type="alphaLcParenR"/>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20"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51585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27. Who should hold the key of  the single lock   ? (449/25)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MANAGER</a:t>
            </a:r>
          </a:p>
          <a:p>
            <a:pPr marL="342900" lvl="0" indent="-342900">
              <a:lnSpc>
                <a:spcPct val="115000"/>
              </a:lnSpc>
              <a:spcBef>
                <a:spcPts val="0"/>
              </a:spcBef>
              <a:buFont typeface="+mj-lt"/>
              <a:buAutoNum type="alphaLcParenR"/>
              <a:defRPr/>
            </a:pPr>
            <a:r>
              <a:rPr lang="en-US" sz="1600" dirty="0"/>
              <a:t>OFFICER</a:t>
            </a:r>
          </a:p>
          <a:p>
            <a:pPr marL="342900" indent="-342900">
              <a:lnSpc>
                <a:spcPct val="115000"/>
              </a:lnSpc>
              <a:spcBef>
                <a:spcPts val="0"/>
              </a:spcBef>
              <a:buFont typeface="+mj-lt"/>
              <a:buAutoNum type="alphaLcParenR"/>
              <a:defRPr/>
            </a:pPr>
            <a:r>
              <a:rPr lang="en-US" sz="1600" dirty="0"/>
              <a:t>DL KEY HOLDERS</a:t>
            </a:r>
          </a:p>
          <a:p>
            <a:pPr marL="342900" indent="-342900">
              <a:lnSpc>
                <a:spcPct val="115000"/>
              </a:lnSpc>
              <a:spcBef>
                <a:spcPts val="0"/>
              </a:spcBef>
              <a:buFont typeface="+mj-lt"/>
              <a:buAutoNum type="alphaLcParenR"/>
              <a:defRPr/>
            </a:pPr>
            <a:r>
              <a:rPr lang="en-US" sz="1600" dirty="0"/>
              <a:t>ANY 2 CONFIRMED OFFICERS</a:t>
            </a:r>
          </a:p>
          <a:p>
            <a:pPr marL="342900" lvl="0" indent="-342900">
              <a:lnSpc>
                <a:spcPct val="115000"/>
              </a:lnSpc>
              <a:spcBef>
                <a:spcPts val="0"/>
              </a:spcBef>
              <a:buFont typeface="+mj-lt"/>
              <a:buAutoNum type="alphaLcParenR"/>
              <a:defRPr/>
            </a:pPr>
            <a:r>
              <a:rPr lang="en-US" sz="1600" dirty="0"/>
              <a:t>CASHIER</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165834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bg>
      <p:bgPr>
        <a:gradFill flip="none" rotWithShape="1">
          <a:gsLst>
            <a:gs pos="75000">
              <a:srgbClr val="FFC000">
                <a:alpha val="50000"/>
              </a:srgbClr>
            </a:gs>
            <a:gs pos="38000">
              <a:schemeClr val="bg1"/>
            </a:gs>
          </a:gsLst>
          <a:lin ang="5400000" scaled="0"/>
        </a:gradFill>
        <a:effectLst/>
      </p:bgPr>
    </p:bg>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28. Cash payment of </a:t>
            </a:r>
            <a:r>
              <a:rPr lang="en-IN" sz="16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staff cheque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can be passed by scale I officer is ………………… </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Upto</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3 Lacs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rPr>
              <a:t>Upto</a:t>
            </a:r>
            <a:r>
              <a:rPr lang="en-IN" sz="1600" dirty="0">
                <a:solidFill>
                  <a:prstClr val="black"/>
                </a:solidFill>
              </a:rPr>
              <a:t> </a:t>
            </a:r>
            <a:r>
              <a:rPr lang="en-IN" sz="1600" dirty="0" err="1">
                <a:solidFill>
                  <a:prstClr val="black"/>
                </a:solidFill>
              </a:rPr>
              <a:t>Rs</a:t>
            </a:r>
            <a:r>
              <a:rPr lang="en-IN" sz="1600" dirty="0">
                <a:solidFill>
                  <a:prstClr val="black"/>
                </a:solidFill>
              </a:rPr>
              <a:t>. 1 lac</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Upto</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2 lac</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Upto</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5 lac</a:t>
            </a:r>
          </a:p>
          <a:p>
            <a:pPr marL="342900" lvl="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Full powers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0" cap="none" spc="0" normalizeH="0" baseline="0" noProof="0" dirty="0">
                <a:ln>
                  <a:noFill/>
                </a:ln>
                <a:solidFill>
                  <a:prstClr val="black"/>
                </a:solidFill>
                <a:effectLst/>
                <a:uLnTx/>
                <a:uFillTx/>
                <a:latin typeface="Calibri"/>
                <a:ea typeface="+mn-ea"/>
                <a:cs typeface="Arial"/>
              </a:rPr>
              <a:t>b</a:t>
            </a:r>
          </a:p>
        </p:txBody>
      </p:sp>
      <p:sp>
        <p:nvSpPr>
          <p:cNvPr id="120"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80689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bg>
      <p:bgPr>
        <a:gradFill flip="none" rotWithShape="1">
          <a:gsLst>
            <a:gs pos="75000">
              <a:srgbClr val="FFC000">
                <a:alpha val="50000"/>
              </a:srgbClr>
            </a:gs>
            <a:gs pos="38000">
              <a:schemeClr val="bg1"/>
            </a:gs>
          </a:gsLst>
          <a:lin ang="5400000" scaled="0"/>
        </a:gradFill>
        <a:effectLst/>
      </p:bgPr>
    </p:bg>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228785"/>
            <a:ext cx="9840286" cy="2883542"/>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11113">
              <a:lnSpc>
                <a:spcPct val="115000"/>
              </a:lnSpc>
              <a:spcBef>
                <a:spcPts val="0"/>
              </a:spcBef>
              <a:buNone/>
              <a:defRPr/>
            </a:pPr>
            <a:r>
              <a:rPr lang="en-US" sz="1600" dirty="0">
                <a:solidFill>
                  <a:prstClr val="black"/>
                </a:solidFill>
              </a:rPr>
              <a:t>RE- KYC (Review of Risk Rating ) for Medium customer  is to be done once in ____</a:t>
            </a:r>
          </a:p>
          <a:p>
            <a:pPr marL="0" lvl="0" indent="11113">
              <a:lnSpc>
                <a:spcPct val="115000"/>
              </a:lnSpc>
              <a:spcBef>
                <a:spcPts val="0"/>
              </a:spcBef>
              <a:buNone/>
              <a:defRPr/>
            </a:pPr>
            <a:endParaRPr lang="en-IN" sz="1600" dirty="0">
              <a:solidFill>
                <a:prstClr val="black"/>
              </a:solidFill>
            </a:endParaRPr>
          </a:p>
          <a:p>
            <a:pPr marL="355600" lvl="0" indent="-355600">
              <a:lnSpc>
                <a:spcPct val="115000"/>
              </a:lnSpc>
              <a:spcBef>
                <a:spcPts val="0"/>
              </a:spcBef>
              <a:spcAft>
                <a:spcPts val="1000"/>
              </a:spcAft>
              <a:buFont typeface="+mj-lt"/>
              <a:buAutoNum type="alphaLcPeriod"/>
              <a:defRPr/>
            </a:pPr>
            <a:r>
              <a:rPr lang="en-US" sz="1600" dirty="0">
                <a:solidFill>
                  <a:prstClr val="black"/>
                </a:solidFill>
              </a:rPr>
              <a:t>2 years </a:t>
            </a:r>
          </a:p>
          <a:p>
            <a:pPr marL="342900" lvl="0" indent="-342900">
              <a:lnSpc>
                <a:spcPct val="115000"/>
              </a:lnSpc>
              <a:spcBef>
                <a:spcPts val="0"/>
              </a:spcBef>
              <a:spcAft>
                <a:spcPts val="1000"/>
              </a:spcAft>
              <a:buFont typeface="+mj-lt"/>
              <a:buAutoNum type="alphaLcPeriod"/>
              <a:defRPr/>
            </a:pPr>
            <a:r>
              <a:rPr lang="en-US" sz="1600" dirty="0">
                <a:solidFill>
                  <a:prstClr val="black"/>
                </a:solidFill>
              </a:rPr>
              <a:t>5 years </a:t>
            </a:r>
          </a:p>
          <a:p>
            <a:pPr marL="342900" lvl="0" indent="-342900">
              <a:lnSpc>
                <a:spcPct val="115000"/>
              </a:lnSpc>
              <a:spcBef>
                <a:spcPts val="0"/>
              </a:spcBef>
              <a:spcAft>
                <a:spcPts val="1000"/>
              </a:spcAft>
              <a:buFont typeface="+mj-lt"/>
              <a:buAutoNum type="alphaLcPeriod"/>
              <a:defRPr/>
            </a:pPr>
            <a:r>
              <a:rPr lang="en-US" sz="1600" dirty="0">
                <a:solidFill>
                  <a:prstClr val="black"/>
                </a:solidFill>
              </a:rPr>
              <a:t>8 years </a:t>
            </a:r>
          </a:p>
          <a:p>
            <a:pPr marL="342900" lvl="0" indent="-342900">
              <a:lnSpc>
                <a:spcPct val="115000"/>
              </a:lnSpc>
              <a:spcBef>
                <a:spcPts val="0"/>
              </a:spcBef>
              <a:spcAft>
                <a:spcPts val="1000"/>
              </a:spcAft>
              <a:buFont typeface="+mj-lt"/>
              <a:buAutoNum type="alphaLcPeriod"/>
              <a:defRPr/>
            </a:pPr>
            <a:r>
              <a:rPr lang="en-US" sz="1600" dirty="0">
                <a:solidFill>
                  <a:prstClr val="black"/>
                </a:solidFill>
              </a:rPr>
              <a:t>10 years</a:t>
            </a:r>
          </a:p>
          <a:p>
            <a:pPr marL="342900" lvl="0" indent="-342900">
              <a:lnSpc>
                <a:spcPct val="115000"/>
              </a:lnSpc>
              <a:spcBef>
                <a:spcPts val="0"/>
              </a:spcBef>
              <a:spcAft>
                <a:spcPts val="1000"/>
              </a:spcAft>
              <a:buFont typeface="+mj-lt"/>
              <a:buAutoNum type="alphaLcPeriod"/>
              <a:defRPr/>
            </a:pPr>
            <a:r>
              <a:rPr lang="en-US" sz="1600" dirty="0">
                <a:solidFill>
                  <a:prstClr val="black"/>
                </a:solidFill>
              </a:rPr>
              <a:t>1 year</a:t>
            </a:r>
            <a:endParaRPr lang="en-IN" sz="1600" dirty="0">
              <a:solidFill>
                <a:prstClr val="black"/>
              </a:solidFill>
            </a:endParaRP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20"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23286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The </a:t>
            </a:r>
            <a:r>
              <a:rPr lang="en-US" sz="1600" b="1" dirty="0">
                <a:solidFill>
                  <a:srgbClr val="3366FF"/>
                </a:solidFill>
              </a:rPr>
              <a:t>rejection of loan applications in respect of SCs / STs </a:t>
            </a:r>
            <a:r>
              <a:rPr lang="en-US" sz="1600" dirty="0"/>
              <a:t>should be done at the ___________ instead of at the Branch level and reasons of rejection should be clearly indicated.? (539</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Branch itself</a:t>
            </a:r>
          </a:p>
          <a:p>
            <a:pPr marL="342900" lvl="0" indent="-342900">
              <a:lnSpc>
                <a:spcPct val="115000"/>
              </a:lnSpc>
              <a:spcBef>
                <a:spcPts val="0"/>
              </a:spcBef>
              <a:buFont typeface="+mj-lt"/>
              <a:buAutoNum type="alphaLcParenR"/>
              <a:defRPr/>
            </a:pPr>
            <a:r>
              <a:rPr lang="en-US" sz="1600" dirty="0"/>
              <a:t>HO</a:t>
            </a:r>
          </a:p>
          <a:p>
            <a:pPr marL="342900" indent="-342900">
              <a:lnSpc>
                <a:spcPct val="115000"/>
              </a:lnSpc>
              <a:spcBef>
                <a:spcPts val="0"/>
              </a:spcBef>
              <a:buFont typeface="+mj-lt"/>
              <a:buAutoNum type="alphaLcParenR"/>
              <a:defRPr/>
            </a:pPr>
            <a:r>
              <a:rPr lang="en-US" sz="1600" dirty="0"/>
              <a:t>CO</a:t>
            </a:r>
          </a:p>
          <a:p>
            <a:pPr marL="342900" indent="-342900">
              <a:lnSpc>
                <a:spcPct val="115000"/>
              </a:lnSpc>
              <a:spcBef>
                <a:spcPts val="0"/>
              </a:spcBef>
              <a:buFont typeface="+mj-lt"/>
              <a:buAutoNum type="alphaLcParenR"/>
              <a:defRPr/>
            </a:pPr>
            <a:r>
              <a:rPr lang="en-US" sz="1600" dirty="0"/>
              <a:t>Next higher Authority</a:t>
            </a:r>
          </a:p>
          <a:p>
            <a:pPr marL="342900" lvl="0" indent="-342900">
              <a:lnSpc>
                <a:spcPct val="115000"/>
              </a:lnSpc>
              <a:spcBef>
                <a:spcPts val="0"/>
              </a:spcBef>
              <a:buFont typeface="+mj-lt"/>
              <a:buAutoNum type="alphaLcParenR"/>
              <a:defRPr/>
            </a:pPr>
            <a:r>
              <a:rPr lang="en-US" sz="1600" dirty="0"/>
              <a:t>CIRCLE HEAD</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28452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maximum age limit for a BC agent?  (420</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60</a:t>
            </a:r>
          </a:p>
          <a:p>
            <a:pPr marL="342900" lvl="0" indent="-342900">
              <a:lnSpc>
                <a:spcPct val="115000"/>
              </a:lnSpc>
              <a:spcBef>
                <a:spcPts val="0"/>
              </a:spcBef>
              <a:buFont typeface="+mj-lt"/>
              <a:buAutoNum type="alphaLcParenR"/>
              <a:defRPr/>
            </a:pPr>
            <a:r>
              <a:rPr lang="en-US" sz="1600" dirty="0"/>
              <a:t>65</a:t>
            </a:r>
          </a:p>
          <a:p>
            <a:pPr marL="342900" indent="-342900">
              <a:lnSpc>
                <a:spcPct val="115000"/>
              </a:lnSpc>
              <a:spcBef>
                <a:spcPts val="0"/>
              </a:spcBef>
              <a:buFont typeface="+mj-lt"/>
              <a:buAutoNum type="alphaLcParenR"/>
              <a:defRPr/>
            </a:pPr>
            <a:r>
              <a:rPr lang="en-US" sz="1600" dirty="0"/>
              <a:t>70</a:t>
            </a:r>
          </a:p>
          <a:p>
            <a:pPr marL="342900" indent="-342900">
              <a:lnSpc>
                <a:spcPct val="115000"/>
              </a:lnSpc>
              <a:spcBef>
                <a:spcPts val="0"/>
              </a:spcBef>
              <a:buFont typeface="+mj-lt"/>
              <a:buAutoNum type="alphaLcParenR"/>
              <a:defRPr/>
            </a:pPr>
            <a:r>
              <a:rPr lang="en-US" sz="1600" dirty="0"/>
              <a:t>66</a:t>
            </a:r>
          </a:p>
          <a:p>
            <a:pPr marL="342900" lvl="0" indent="-342900">
              <a:lnSpc>
                <a:spcPct val="115000"/>
              </a:lnSpc>
              <a:spcBef>
                <a:spcPts val="0"/>
              </a:spcBef>
              <a:buFont typeface="+mj-lt"/>
              <a:buAutoNum type="alphaLcParenR"/>
              <a:defRPr/>
            </a:pPr>
            <a:r>
              <a:rPr lang="en-US" sz="1600" dirty="0"/>
              <a:t>80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88851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CREDIT ADMINISTRATION</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IN" sz="1600" b="1" dirty="0">
                <a:solidFill>
                  <a:schemeClr val="accent2"/>
                </a:solidFill>
                <a:latin typeface="Trebuchet MS" pitchFamily="34" charset="0"/>
              </a:rPr>
              <a:t>CERSAI to be registered with in ……days</a:t>
            </a:r>
            <a:endParaRPr lang="en-US" sz="1600" b="1" dirty="0">
              <a:solidFill>
                <a:schemeClr val="accent2"/>
              </a:solidFill>
            </a:endParaRPr>
          </a:p>
          <a:p>
            <a:pPr marL="342900" lvl="0" indent="-342900">
              <a:lnSpc>
                <a:spcPct val="115000"/>
              </a:lnSpc>
              <a:spcBef>
                <a:spcPts val="0"/>
              </a:spcBef>
              <a:buFont typeface="+mj-lt"/>
              <a:buAutoNum type="alphaLcParenR"/>
              <a:defRPr/>
            </a:pPr>
            <a:r>
              <a:rPr lang="en-US" sz="1600" dirty="0"/>
              <a:t>30 DAYS </a:t>
            </a:r>
          </a:p>
          <a:p>
            <a:pPr marL="342900" lvl="0" indent="-342900">
              <a:lnSpc>
                <a:spcPct val="115000"/>
              </a:lnSpc>
              <a:spcBef>
                <a:spcPts val="0"/>
              </a:spcBef>
              <a:buFont typeface="+mj-lt"/>
              <a:buAutoNum type="alphaLcParenR"/>
              <a:defRPr/>
            </a:pPr>
            <a:r>
              <a:rPr lang="en-US" sz="1600" dirty="0"/>
              <a:t>15 DAYS </a:t>
            </a:r>
          </a:p>
          <a:p>
            <a:pPr marL="342900" lvl="0" indent="-342900">
              <a:lnSpc>
                <a:spcPct val="115000"/>
              </a:lnSpc>
              <a:spcBef>
                <a:spcPts val="0"/>
              </a:spcBef>
              <a:buFont typeface="+mj-lt"/>
              <a:buAutoNum type="alphaLcParenR"/>
              <a:defRPr/>
            </a:pPr>
            <a:r>
              <a:rPr lang="en-US" sz="1600" dirty="0"/>
              <a:t>45 DAYS </a:t>
            </a:r>
          </a:p>
          <a:p>
            <a:pPr marL="342900" lvl="0" indent="-342900">
              <a:lnSpc>
                <a:spcPct val="115000"/>
              </a:lnSpc>
              <a:spcBef>
                <a:spcPts val="0"/>
              </a:spcBef>
              <a:buFont typeface="+mj-lt"/>
              <a:buAutoNum type="alphaLcParenR"/>
              <a:defRPr/>
            </a:pPr>
            <a:r>
              <a:rPr lang="en-US" sz="1600" dirty="0"/>
              <a:t>IMMEDIATLY</a:t>
            </a:r>
          </a:p>
          <a:p>
            <a:pPr marL="342900" lvl="0" indent="-342900">
              <a:lnSpc>
                <a:spcPct val="115000"/>
              </a:lnSpc>
              <a:spcBef>
                <a:spcPts val="0"/>
              </a:spcBef>
              <a:buFont typeface="+mj-lt"/>
              <a:buAutoNum type="alphaLcParenR"/>
              <a:defRPr/>
            </a:pPr>
            <a:r>
              <a:rPr lang="en-US" sz="1600" dirty="0"/>
              <a:t>60 DAYS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4238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unit of gold purity used in SGB pricing ? (423</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22 K</a:t>
            </a:r>
          </a:p>
          <a:p>
            <a:pPr marL="342900" lvl="0" indent="-342900">
              <a:lnSpc>
                <a:spcPct val="115000"/>
              </a:lnSpc>
              <a:spcBef>
                <a:spcPts val="0"/>
              </a:spcBef>
              <a:buFont typeface="+mj-lt"/>
              <a:buAutoNum type="alphaLcParenR"/>
              <a:defRPr/>
            </a:pPr>
            <a:r>
              <a:rPr lang="en-US" sz="1600" dirty="0"/>
              <a:t>900</a:t>
            </a:r>
          </a:p>
          <a:p>
            <a:pPr marL="342900" indent="-342900">
              <a:lnSpc>
                <a:spcPct val="115000"/>
              </a:lnSpc>
              <a:spcBef>
                <a:spcPts val="0"/>
              </a:spcBef>
              <a:buFont typeface="+mj-lt"/>
              <a:buAutoNum type="alphaLcParenR"/>
              <a:defRPr/>
            </a:pPr>
            <a:r>
              <a:rPr lang="en-US" sz="1600" dirty="0"/>
              <a:t>999</a:t>
            </a:r>
          </a:p>
          <a:p>
            <a:pPr marL="342900" indent="-342900">
              <a:lnSpc>
                <a:spcPct val="115000"/>
              </a:lnSpc>
              <a:spcBef>
                <a:spcPts val="0"/>
              </a:spcBef>
              <a:buFont typeface="+mj-lt"/>
              <a:buAutoNum type="alphaLcParenR"/>
              <a:defRPr/>
            </a:pPr>
            <a:r>
              <a:rPr lang="en-US" sz="1600" dirty="0"/>
              <a:t>24 K</a:t>
            </a:r>
          </a:p>
          <a:p>
            <a:pPr marL="342900" lvl="0" indent="-342900">
              <a:lnSpc>
                <a:spcPct val="115000"/>
              </a:lnSpc>
              <a:spcBef>
                <a:spcPts val="0"/>
              </a:spcBef>
              <a:buFont typeface="+mj-lt"/>
              <a:buAutoNum type="alphaLcParenR"/>
              <a:defRPr/>
            </a:pPr>
            <a:r>
              <a:rPr lang="en-US" sz="1600" dirty="0"/>
              <a:t>20 K</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23"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13328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bg>
      <p:bgPr>
        <a:gradFill flip="none" rotWithShape="1">
          <a:gsLst>
            <a:gs pos="75000">
              <a:srgbClr val="FFC000">
                <a:alpha val="50000"/>
              </a:srgbClr>
            </a:gs>
            <a:gs pos="38000">
              <a:schemeClr val="bg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0764"/>
            <a:ext cx="8229600" cy="1598882"/>
          </a:xfrm>
        </p:spPr>
        <p:txBody>
          <a:bodyPr anchor="ctr">
            <a:normAutofit/>
          </a:bodyPr>
          <a:lstStyle/>
          <a:p>
            <a:pPr algn="ctr"/>
            <a:r>
              <a:rPr lang="en-IN" sz="4900" b="1" dirty="0">
                <a:solidFill>
                  <a:srgbClr val="003366"/>
                </a:solidFill>
              </a:rPr>
              <a:t>Thank you</a:t>
            </a:r>
          </a:p>
        </p:txBody>
      </p:sp>
      <p:sp>
        <p:nvSpPr>
          <p:cNvPr id="6"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endParaRPr lang="en-IN" dirty="0"/>
          </a:p>
        </p:txBody>
      </p:sp>
      <p:sp>
        <p:nvSpPr>
          <p:cNvPr id="118"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CREDIT MONITORING (28/25)</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buNone/>
              <a:defRPr/>
            </a:pPr>
            <a:r>
              <a:rPr lang="en-US" sz="1600" dirty="0"/>
              <a:t>Branches shall nominate Credit Monitoring Officer (CMO) for the purpose of monitoring accounts with credit exposure of </a:t>
            </a:r>
            <a:r>
              <a:rPr lang="en-US" sz="1600" b="1" dirty="0" err="1">
                <a:solidFill>
                  <a:srgbClr val="FF0000"/>
                </a:solidFill>
              </a:rPr>
              <a:t>Rs</a:t>
            </a:r>
            <a:r>
              <a:rPr lang="en-US" sz="1600" b="1" dirty="0">
                <a:solidFill>
                  <a:srgbClr val="FF0000"/>
                </a:solidFill>
              </a:rPr>
              <a:t>……… lakh and above and other purposes</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50 LACS </a:t>
            </a:r>
          </a:p>
          <a:p>
            <a:pPr marL="342900" lvl="0" indent="-342900">
              <a:lnSpc>
                <a:spcPct val="115000"/>
              </a:lnSpc>
              <a:spcBef>
                <a:spcPts val="0"/>
              </a:spcBef>
              <a:buFont typeface="+mj-lt"/>
              <a:buAutoNum type="alphaLcParenR"/>
              <a:defRPr/>
            </a:pPr>
            <a:r>
              <a:rPr lang="en-US" sz="1600" dirty="0"/>
              <a:t>75 LACS</a:t>
            </a:r>
          </a:p>
          <a:p>
            <a:pPr marL="342900" lvl="0" indent="-342900">
              <a:lnSpc>
                <a:spcPct val="115000"/>
              </a:lnSpc>
              <a:spcBef>
                <a:spcPts val="0"/>
              </a:spcBef>
              <a:buFont typeface="+mj-lt"/>
              <a:buAutoNum type="alphaLcParenR"/>
              <a:defRPr/>
            </a:pPr>
            <a:r>
              <a:rPr lang="en-US" sz="1600" dirty="0"/>
              <a:t>25 LACS</a:t>
            </a:r>
          </a:p>
          <a:p>
            <a:pPr marL="342900" lvl="0" indent="-342900">
              <a:lnSpc>
                <a:spcPct val="115000"/>
              </a:lnSpc>
              <a:spcBef>
                <a:spcPts val="0"/>
              </a:spcBef>
              <a:buFont typeface="+mj-lt"/>
              <a:buAutoNum type="alphaLcParenR"/>
              <a:defRPr/>
            </a:pPr>
            <a:r>
              <a:rPr lang="en-US" sz="1600" dirty="0"/>
              <a:t>100 LACS</a:t>
            </a:r>
          </a:p>
          <a:p>
            <a:pPr marL="342900" lvl="0" indent="-342900">
              <a:lnSpc>
                <a:spcPct val="115000"/>
              </a:lnSpc>
              <a:spcBef>
                <a:spcPts val="0"/>
              </a:spcBef>
              <a:buFont typeface="+mj-lt"/>
              <a:buAutoNum type="alphaLcParenR"/>
              <a:defRPr/>
            </a:pPr>
            <a:r>
              <a:rPr lang="en-US" sz="1600" dirty="0"/>
              <a:t>10 LACS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5795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 CREDIT MONITORING</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1600" b="1" dirty="0"/>
              <a:t>SMA 1 Means</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61 to 90 DAYS </a:t>
            </a:r>
          </a:p>
          <a:p>
            <a:pPr marL="342900" lvl="0" indent="-342900">
              <a:lnSpc>
                <a:spcPct val="115000"/>
              </a:lnSpc>
              <a:spcBef>
                <a:spcPts val="0"/>
              </a:spcBef>
              <a:buFont typeface="+mj-lt"/>
              <a:buAutoNum type="alphaLcParenR"/>
              <a:defRPr/>
            </a:pPr>
            <a:r>
              <a:rPr lang="en-US" sz="1600" dirty="0"/>
              <a:t>45 to 60 DAYS</a:t>
            </a:r>
          </a:p>
          <a:p>
            <a:pPr marL="342900" lvl="0" indent="-342900">
              <a:lnSpc>
                <a:spcPct val="115000"/>
              </a:lnSpc>
              <a:spcBef>
                <a:spcPts val="0"/>
              </a:spcBef>
              <a:buFont typeface="+mj-lt"/>
              <a:buAutoNum type="alphaLcParenR"/>
              <a:defRPr/>
            </a:pPr>
            <a:r>
              <a:rPr lang="en-US" sz="1600" dirty="0"/>
              <a:t>31 to 60 DAYS</a:t>
            </a:r>
          </a:p>
          <a:p>
            <a:pPr marL="342900" lvl="0" indent="-342900">
              <a:lnSpc>
                <a:spcPct val="115000"/>
              </a:lnSpc>
              <a:spcBef>
                <a:spcPts val="0"/>
              </a:spcBef>
              <a:buFont typeface="+mj-lt"/>
              <a:buAutoNum type="alphaLcParenR"/>
              <a:defRPr/>
            </a:pPr>
            <a:r>
              <a:rPr lang="en-US" sz="1600" dirty="0"/>
              <a:t>1 to 30 DAYS</a:t>
            </a:r>
          </a:p>
          <a:p>
            <a:pPr marL="342900" lvl="0" indent="-342900">
              <a:lnSpc>
                <a:spcPct val="115000"/>
              </a:lnSpc>
              <a:spcBef>
                <a:spcPts val="0"/>
              </a:spcBef>
              <a:buFont typeface="+mj-lt"/>
              <a:buAutoNum type="alphaLcParenR"/>
              <a:defRPr/>
            </a:pPr>
            <a:r>
              <a:rPr lang="en-US" sz="1600" dirty="0"/>
              <a:t>15 To  30 DAYS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75751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 CREDIT MONITORING</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All </a:t>
            </a:r>
            <a:r>
              <a:rPr lang="en-IN" sz="1600" dirty="0" err="1"/>
              <a:t>Borrowal</a:t>
            </a:r>
            <a:r>
              <a:rPr lang="en-IN" sz="1600" dirty="0"/>
              <a:t> Accounts where </a:t>
            </a:r>
            <a:r>
              <a:rPr lang="en-IN" sz="1600" b="1" dirty="0"/>
              <a:t>aggregate liability is </a:t>
            </a:r>
            <a:r>
              <a:rPr lang="en-IN" sz="1600" b="1" dirty="0" err="1"/>
              <a:t>Rs</a:t>
            </a:r>
            <a:r>
              <a:rPr lang="en-IN" sz="1600" b="1" dirty="0"/>
              <a:t>….. lac &amp; above</a:t>
            </a:r>
            <a:r>
              <a:rPr lang="en-IN" sz="1600" dirty="0"/>
              <a:t>…</a:t>
            </a:r>
            <a:br>
              <a:rPr lang="en-IN" sz="1600" dirty="0"/>
            </a:br>
            <a:r>
              <a:rPr lang="en-US" sz="1600" b="1" dirty="0"/>
              <a:t>Becoming NPAs within a period of ……. months</a:t>
            </a:r>
            <a:r>
              <a:rPr lang="en-US" sz="1600" dirty="0"/>
              <a:t> from the </a:t>
            </a:r>
            <a:r>
              <a:rPr lang="en-US" sz="1600" b="1" dirty="0"/>
              <a:t>date of commencement of repayment of either Interest or Instalment in respect of loans/lim</a:t>
            </a:r>
            <a:r>
              <a:rPr lang="en-US" sz="1600" dirty="0"/>
              <a:t>its sanctioned to the concerned borrowers </a:t>
            </a:r>
            <a:r>
              <a:rPr lang="en-US" sz="1600" b="1" dirty="0">
                <a:solidFill>
                  <a:srgbClr val="FF0000"/>
                </a:solidFill>
              </a:rPr>
              <a:t>for the first time</a:t>
            </a:r>
          </a:p>
          <a:p>
            <a:pPr algn="just">
              <a:buFont typeface="Wingdings" panose="05000000000000000000" pitchFamily="2" charset="2"/>
              <a:buChar char="Ø"/>
            </a:pPr>
            <a:endParaRPr lang="en-US" sz="1600" b="1" dirty="0">
              <a:solidFill>
                <a:srgbClr val="FF0000"/>
              </a:solidFill>
            </a:endParaRPr>
          </a:p>
          <a:p>
            <a:pPr marL="342900" lvl="0" indent="-342900">
              <a:lnSpc>
                <a:spcPct val="115000"/>
              </a:lnSpc>
              <a:spcBef>
                <a:spcPts val="0"/>
              </a:spcBef>
              <a:buFont typeface="+mj-lt"/>
              <a:buAutoNum type="alphaLcParenR"/>
              <a:defRPr/>
            </a:pPr>
            <a:r>
              <a:rPr lang="en-IN" sz="1600" b="1" dirty="0"/>
              <a:t>5 LACS &amp; 12 MONTHS </a:t>
            </a:r>
          </a:p>
          <a:p>
            <a:pPr marL="342900" lvl="0" indent="-342900">
              <a:lnSpc>
                <a:spcPct val="115000"/>
              </a:lnSpc>
              <a:spcBef>
                <a:spcPts val="0"/>
              </a:spcBef>
              <a:buFont typeface="+mj-lt"/>
              <a:buAutoNum type="alphaLcParenR"/>
              <a:defRPr/>
            </a:pPr>
            <a:r>
              <a:rPr lang="en-IN" sz="1600" b="1" dirty="0"/>
              <a:t>15 LACS &amp; 12 MONTHS </a:t>
            </a:r>
          </a:p>
          <a:p>
            <a:pPr marL="342900" lvl="0" indent="-342900">
              <a:lnSpc>
                <a:spcPct val="115000"/>
              </a:lnSpc>
              <a:spcBef>
                <a:spcPts val="0"/>
              </a:spcBef>
              <a:buFont typeface="+mj-lt"/>
              <a:buAutoNum type="alphaLcParenR"/>
              <a:defRPr/>
            </a:pPr>
            <a:r>
              <a:rPr lang="en-IN" sz="1600" b="1" dirty="0"/>
              <a:t>10 LACS &amp; 12 MONTHS </a:t>
            </a:r>
          </a:p>
          <a:p>
            <a:pPr marL="342900" lvl="0" indent="-342900">
              <a:lnSpc>
                <a:spcPct val="115000"/>
              </a:lnSpc>
              <a:spcBef>
                <a:spcPts val="0"/>
              </a:spcBef>
              <a:buFont typeface="+mj-lt"/>
              <a:buAutoNum type="alphaLcParenR"/>
              <a:defRPr/>
            </a:pPr>
            <a:r>
              <a:rPr lang="en-IN" sz="1600" b="1" dirty="0"/>
              <a:t>15 LACS &amp; 6 MONTHS </a:t>
            </a:r>
          </a:p>
          <a:p>
            <a:pPr marL="342900" lvl="0" indent="-342900">
              <a:lnSpc>
                <a:spcPct val="115000"/>
              </a:lnSpc>
              <a:spcBef>
                <a:spcPts val="0"/>
              </a:spcBef>
              <a:buFont typeface="+mj-lt"/>
              <a:buAutoNum type="alphaLcParenR"/>
              <a:defRPr/>
            </a:pPr>
            <a:r>
              <a:rPr lang="en-IN" sz="1600" b="1" dirty="0"/>
              <a:t>20</a:t>
            </a:r>
            <a:r>
              <a:rPr lang="en-US" sz="1600" dirty="0"/>
              <a:t> LACS &amp; 6 MONTHS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4"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17311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–OTM (91/25)</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OTM Section Head Office to verify ……………….% of reviewed/dropped alerts.</a:t>
            </a:r>
          </a:p>
          <a:p>
            <a:pPr algn="just">
              <a:buFont typeface="Wingdings" panose="05000000000000000000" pitchFamily="2" charset="2"/>
              <a:buChar char="Ø"/>
            </a:pPr>
            <a:endParaRPr lang="en-US" sz="1600" b="1" dirty="0">
              <a:solidFill>
                <a:srgbClr val="FF0000"/>
              </a:solidFill>
            </a:endParaRPr>
          </a:p>
          <a:p>
            <a:pPr marL="342900" lvl="0" indent="-342900">
              <a:lnSpc>
                <a:spcPct val="115000"/>
              </a:lnSpc>
              <a:spcBef>
                <a:spcPts val="0"/>
              </a:spcBef>
              <a:buFont typeface="+mj-lt"/>
              <a:buAutoNum type="alphaLcParenR"/>
              <a:defRPr/>
            </a:pPr>
            <a:r>
              <a:rPr lang="en-US" sz="1600" b="1" dirty="0"/>
              <a:t>10 %</a:t>
            </a:r>
            <a:endParaRPr lang="en-IN" sz="1600" b="1" dirty="0"/>
          </a:p>
          <a:p>
            <a:pPr marL="342900" lvl="0" indent="-342900">
              <a:lnSpc>
                <a:spcPct val="115000"/>
              </a:lnSpc>
              <a:spcBef>
                <a:spcPts val="0"/>
              </a:spcBef>
              <a:buFont typeface="+mj-lt"/>
              <a:buAutoNum type="alphaLcParenR"/>
              <a:defRPr/>
            </a:pPr>
            <a:r>
              <a:rPr lang="en-IN" sz="1600" b="1" dirty="0"/>
              <a:t>15 %  </a:t>
            </a:r>
          </a:p>
          <a:p>
            <a:pPr marL="342900" lvl="0" indent="-342900">
              <a:lnSpc>
                <a:spcPct val="115000"/>
              </a:lnSpc>
              <a:spcBef>
                <a:spcPts val="0"/>
              </a:spcBef>
              <a:buFont typeface="+mj-lt"/>
              <a:buAutoNum type="alphaLcParenR"/>
              <a:defRPr/>
            </a:pPr>
            <a:r>
              <a:rPr lang="en-IN" sz="1600" b="1" dirty="0"/>
              <a:t>20 %  </a:t>
            </a:r>
          </a:p>
          <a:p>
            <a:pPr marL="342900" lvl="0" indent="-342900">
              <a:lnSpc>
                <a:spcPct val="115000"/>
              </a:lnSpc>
              <a:spcBef>
                <a:spcPts val="0"/>
              </a:spcBef>
              <a:buFont typeface="+mj-lt"/>
              <a:buAutoNum type="alphaLcParenR"/>
              <a:defRPr/>
            </a:pPr>
            <a:r>
              <a:rPr lang="en-IN" sz="1600" b="1" dirty="0"/>
              <a:t>25%  </a:t>
            </a:r>
          </a:p>
          <a:p>
            <a:pPr marL="342900" lvl="0" indent="-342900">
              <a:lnSpc>
                <a:spcPct val="115000"/>
              </a:lnSpc>
              <a:spcBef>
                <a:spcPts val="0"/>
              </a:spcBef>
              <a:buFont typeface="+mj-lt"/>
              <a:buAutoNum type="alphaLcParenR"/>
              <a:defRPr/>
            </a:pPr>
            <a:r>
              <a:rPr lang="en-IN" sz="1600" b="1" dirty="0"/>
              <a:t>5 %</a:t>
            </a:r>
            <a:r>
              <a:rPr lang="en-US" sz="1600" dirty="0"/>
              <a:t>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8556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–OTM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RBI, basing on the ………………………. committee recommendations advised the Banks to setup a strong audit system which should be well supported by the Offsite Transaction Monitoring Unit through System generated reports/MIS data.</a:t>
            </a:r>
          </a:p>
          <a:p>
            <a:pPr algn="just">
              <a:buFont typeface="Wingdings" panose="05000000000000000000" pitchFamily="2" charset="2"/>
              <a:buChar char="Ø"/>
            </a:pPr>
            <a:endParaRPr lang="en-US" sz="1600" b="1" dirty="0">
              <a:solidFill>
                <a:srgbClr val="FF0000"/>
              </a:solidFill>
            </a:endParaRPr>
          </a:p>
          <a:p>
            <a:pPr marL="342900" lvl="0" indent="-342900">
              <a:lnSpc>
                <a:spcPct val="115000"/>
              </a:lnSpc>
              <a:spcBef>
                <a:spcPts val="0"/>
              </a:spcBef>
              <a:buFont typeface="+mj-lt"/>
              <a:buAutoNum type="alphaLcParenR"/>
              <a:defRPr/>
            </a:pPr>
            <a:r>
              <a:rPr lang="en-US" sz="1600" b="1" dirty="0"/>
              <a:t>Kamath </a:t>
            </a:r>
            <a:endParaRPr lang="en-IN" sz="1600" b="1" dirty="0"/>
          </a:p>
          <a:p>
            <a:pPr marL="342900" lvl="0" indent="-342900">
              <a:lnSpc>
                <a:spcPct val="115000"/>
              </a:lnSpc>
              <a:spcBef>
                <a:spcPts val="0"/>
              </a:spcBef>
              <a:buFont typeface="+mj-lt"/>
              <a:buAutoNum type="alphaLcParenR"/>
              <a:defRPr/>
            </a:pPr>
            <a:r>
              <a:rPr lang="en-IN" sz="1600" b="1" dirty="0" err="1"/>
              <a:t>Nayak</a:t>
            </a:r>
            <a:r>
              <a:rPr lang="en-IN" sz="1600" b="1" dirty="0"/>
              <a:t>  </a:t>
            </a:r>
          </a:p>
          <a:p>
            <a:pPr marL="342900" lvl="0" indent="-342900">
              <a:lnSpc>
                <a:spcPct val="115000"/>
              </a:lnSpc>
              <a:spcBef>
                <a:spcPts val="0"/>
              </a:spcBef>
              <a:buFont typeface="+mj-lt"/>
              <a:buAutoNum type="alphaLcParenR"/>
              <a:defRPr/>
            </a:pPr>
            <a:r>
              <a:rPr lang="en-US" sz="1600" b="1" dirty="0" err="1"/>
              <a:t>Tandon</a:t>
            </a:r>
            <a:endParaRPr lang="en-IN" sz="1600" b="1" dirty="0"/>
          </a:p>
          <a:p>
            <a:pPr marL="342900" lvl="0" indent="-342900">
              <a:lnSpc>
                <a:spcPct val="115000"/>
              </a:lnSpc>
              <a:spcBef>
                <a:spcPts val="0"/>
              </a:spcBef>
              <a:buFont typeface="+mj-lt"/>
              <a:buAutoNum type="alphaLcParenR"/>
              <a:defRPr/>
            </a:pPr>
            <a:r>
              <a:rPr lang="en-US" sz="1600" b="1" dirty="0" err="1"/>
              <a:t>Basanth</a:t>
            </a:r>
            <a:r>
              <a:rPr lang="en-US" sz="1600" b="1" dirty="0"/>
              <a:t> Seth</a:t>
            </a:r>
            <a:endParaRPr lang="en-IN" sz="1600" b="1" dirty="0"/>
          </a:p>
          <a:p>
            <a:pPr marL="342900" lvl="0" indent="-342900">
              <a:lnSpc>
                <a:spcPct val="115000"/>
              </a:lnSpc>
              <a:spcBef>
                <a:spcPts val="0"/>
              </a:spcBef>
              <a:buFont typeface="+mj-lt"/>
              <a:buAutoNum type="alphaLcParenR"/>
              <a:defRPr/>
            </a:pPr>
            <a:r>
              <a:rPr lang="en-US" sz="1600" b="1" dirty="0" err="1"/>
              <a:t>Ranagarjan</a:t>
            </a:r>
            <a:endParaRPr lang="en-US" sz="1600" b="1" dirty="0"/>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7708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–OTM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OTM Section, HO shall review the transactions that are loaded in OTM Web portal on </a:t>
            </a:r>
            <a:r>
              <a:rPr lang="en-US" sz="1600" dirty="0"/>
              <a:t>……………..basis. Depending on the nature of transactions and deviations observed, assigns such transactions in OTM web portal to dedicated OTM officials at CO/RO and ensures the logical closure of the transactions assigned to the CO/RO by OTM, HO.</a:t>
            </a:r>
          </a:p>
          <a:p>
            <a:pPr marL="342900" lvl="0" indent="-342900">
              <a:lnSpc>
                <a:spcPct val="115000"/>
              </a:lnSpc>
              <a:spcBef>
                <a:spcPts val="0"/>
              </a:spcBef>
              <a:buFont typeface="+mj-lt"/>
              <a:buAutoNum type="alphaLcParenR"/>
              <a:defRPr/>
            </a:pPr>
            <a:r>
              <a:rPr lang="en-US" sz="1600" dirty="0"/>
              <a:t>T+2 </a:t>
            </a:r>
          </a:p>
          <a:p>
            <a:pPr marL="342900" lvl="0" indent="-342900">
              <a:lnSpc>
                <a:spcPct val="115000"/>
              </a:lnSpc>
              <a:spcBef>
                <a:spcPts val="0"/>
              </a:spcBef>
              <a:buFont typeface="+mj-lt"/>
              <a:buAutoNum type="alphaLcParenR"/>
              <a:defRPr/>
            </a:pPr>
            <a:r>
              <a:rPr lang="en-US" sz="1600" dirty="0"/>
              <a:t>T+1 </a:t>
            </a:r>
          </a:p>
          <a:p>
            <a:pPr marL="342900" lvl="0" indent="-342900">
              <a:lnSpc>
                <a:spcPct val="115000"/>
              </a:lnSpc>
              <a:spcBef>
                <a:spcPts val="0"/>
              </a:spcBef>
              <a:buFont typeface="+mj-lt"/>
              <a:buAutoNum type="alphaLcParenR"/>
              <a:defRPr/>
            </a:pPr>
            <a:r>
              <a:rPr lang="en-US" sz="1600" dirty="0"/>
              <a:t>T+3 </a:t>
            </a:r>
          </a:p>
          <a:p>
            <a:pPr marL="342900" lvl="0" indent="-342900">
              <a:lnSpc>
                <a:spcPct val="115000"/>
              </a:lnSpc>
              <a:spcBef>
                <a:spcPts val="0"/>
              </a:spcBef>
              <a:buFont typeface="+mj-lt"/>
              <a:buAutoNum type="alphaLcParenR"/>
              <a:defRPr/>
            </a:pPr>
            <a:r>
              <a:rPr lang="en-US" sz="1600" dirty="0"/>
              <a:t>T+4</a:t>
            </a:r>
          </a:p>
          <a:p>
            <a:pPr marL="342900" lvl="0" indent="-342900">
              <a:lnSpc>
                <a:spcPct val="115000"/>
              </a:lnSpc>
              <a:spcBef>
                <a:spcPts val="0"/>
              </a:spcBef>
              <a:buFont typeface="+mj-lt"/>
              <a:buAutoNum type="alphaLcParenR"/>
              <a:defRPr/>
            </a:pPr>
            <a:r>
              <a:rPr lang="en-US" sz="1600" dirty="0"/>
              <a:t>T+5</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61219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(65/25)</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3180900"/>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b="1" dirty="0"/>
              <a:t>First Level Response </a:t>
            </a:r>
            <a:r>
              <a:rPr lang="en-US" sz="1600" dirty="0"/>
              <a:t>to customer queries shall be done in less than ……… minutes by the vendor managing the social media activities and customer queries shall be satisfactorily addressed by taking up the customer’s query/complaint to the respective CO/RO/Wing</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45 minutes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rPr>
              <a:t>15 minutes </a:t>
            </a:r>
            <a:endParaRPr lang="en-US" sz="1600" dirty="0">
              <a:solidFill>
                <a:prstClr val="black"/>
              </a:solidFill>
            </a:endParaRPr>
          </a:p>
          <a:p>
            <a:pPr marL="34290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30 minutes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spcAft>
                <a:spcPts val="1000"/>
              </a:spcAft>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minutes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spcAft>
                <a:spcPts val="1000"/>
              </a:spcAft>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60 minutes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10855434" y="5700314"/>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8"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46101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IO 163/25_</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Presence of our overseas is now limited to …… countries.</a:t>
            </a:r>
          </a:p>
          <a:p>
            <a:pPr marL="342900" lvl="0" indent="-342900">
              <a:lnSpc>
                <a:spcPct val="115000"/>
              </a:lnSpc>
              <a:spcBef>
                <a:spcPts val="0"/>
              </a:spcBef>
              <a:buFont typeface="+mj-lt"/>
              <a:buAutoNum type="alphaLcParenR"/>
              <a:defRPr/>
            </a:pPr>
            <a:r>
              <a:rPr lang="en-US" sz="1600" dirty="0"/>
              <a:t>2 </a:t>
            </a:r>
          </a:p>
          <a:p>
            <a:pPr marL="342900" lvl="0" indent="-342900">
              <a:lnSpc>
                <a:spcPct val="115000"/>
              </a:lnSpc>
              <a:spcBef>
                <a:spcPts val="0"/>
              </a:spcBef>
              <a:buFont typeface="+mj-lt"/>
              <a:buAutoNum type="alphaLcParenR"/>
              <a:defRPr/>
            </a:pPr>
            <a:r>
              <a:rPr lang="en-US" sz="1600" dirty="0"/>
              <a:t>4 </a:t>
            </a:r>
          </a:p>
          <a:p>
            <a:pPr marL="342900" lvl="0" indent="-342900">
              <a:lnSpc>
                <a:spcPct val="115000"/>
              </a:lnSpc>
              <a:spcBef>
                <a:spcPts val="0"/>
              </a:spcBef>
              <a:buFont typeface="+mj-lt"/>
              <a:buAutoNum type="alphaLcParenR"/>
              <a:defRPr/>
            </a:pPr>
            <a:r>
              <a:rPr lang="en-US" sz="1600" dirty="0"/>
              <a:t>3</a:t>
            </a:r>
          </a:p>
          <a:p>
            <a:pPr marL="342900" lvl="0" indent="-342900">
              <a:lnSpc>
                <a:spcPct val="115000"/>
              </a:lnSpc>
              <a:spcBef>
                <a:spcPts val="0"/>
              </a:spcBef>
              <a:buFont typeface="+mj-lt"/>
              <a:buAutoNum type="alphaLcParenR"/>
              <a:defRPr/>
            </a:pPr>
            <a:r>
              <a:rPr lang="en-US" sz="1600" dirty="0"/>
              <a:t>5</a:t>
            </a:r>
          </a:p>
          <a:p>
            <a:pPr marL="342900" lvl="0" indent="-342900">
              <a:lnSpc>
                <a:spcPct val="115000"/>
              </a:lnSpc>
              <a:spcBef>
                <a:spcPts val="0"/>
              </a:spcBef>
              <a:buFont typeface="+mj-lt"/>
              <a:buAutoNum type="alphaLcParenR"/>
              <a:defRPr/>
            </a:pPr>
            <a:r>
              <a:rPr lang="en-US" sz="1600" dirty="0"/>
              <a:t>6</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69063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 IO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Overseas branches shall submit DSB (O) returns on the operations of overseas offices every ……….. to Overseas Banking Division. The consolidated shall be submitted to RBI by OBD. .</a:t>
            </a:r>
          </a:p>
          <a:p>
            <a:pPr marL="342900" lvl="0" indent="-342900">
              <a:lnSpc>
                <a:spcPct val="115000"/>
              </a:lnSpc>
              <a:spcBef>
                <a:spcPts val="0"/>
              </a:spcBef>
              <a:buFont typeface="+mj-lt"/>
              <a:buAutoNum type="alphaLcParenR"/>
              <a:defRPr/>
            </a:pPr>
            <a:r>
              <a:rPr lang="en-US" sz="1600" dirty="0"/>
              <a:t>Monthly</a:t>
            </a:r>
          </a:p>
          <a:p>
            <a:pPr marL="342900" lvl="0" indent="-342900">
              <a:lnSpc>
                <a:spcPct val="115000"/>
              </a:lnSpc>
              <a:spcBef>
                <a:spcPts val="0"/>
              </a:spcBef>
              <a:buFont typeface="+mj-lt"/>
              <a:buAutoNum type="alphaLcParenR"/>
              <a:defRPr/>
            </a:pPr>
            <a:r>
              <a:rPr lang="en-US" sz="1600" dirty="0"/>
              <a:t>Weekly</a:t>
            </a:r>
          </a:p>
          <a:p>
            <a:pPr marL="342900" lvl="0" indent="-342900">
              <a:lnSpc>
                <a:spcPct val="115000"/>
              </a:lnSpc>
              <a:spcBef>
                <a:spcPts val="0"/>
              </a:spcBef>
              <a:buFont typeface="+mj-lt"/>
              <a:buAutoNum type="alphaLcParenR"/>
              <a:defRPr/>
            </a:pPr>
            <a:r>
              <a:rPr lang="en-US" sz="1600" dirty="0"/>
              <a:t>Bi-monthly</a:t>
            </a:r>
          </a:p>
          <a:p>
            <a:pPr marL="342900" lvl="0" indent="-342900">
              <a:lnSpc>
                <a:spcPct val="115000"/>
              </a:lnSpc>
              <a:spcBef>
                <a:spcPts val="0"/>
              </a:spcBef>
              <a:buFont typeface="+mj-lt"/>
              <a:buAutoNum type="alphaLcParenR"/>
              <a:defRPr/>
            </a:pPr>
            <a:r>
              <a:rPr lang="en-US" sz="1600" dirty="0"/>
              <a:t>Quarterly</a:t>
            </a:r>
          </a:p>
          <a:p>
            <a:pPr marL="342900" lvl="0" indent="-342900">
              <a:lnSpc>
                <a:spcPct val="115000"/>
              </a:lnSpc>
              <a:spcBef>
                <a:spcPts val="0"/>
              </a:spcBef>
              <a:buFont typeface="+mj-lt"/>
              <a:buAutoNum type="alphaLcParenR"/>
              <a:defRPr/>
            </a:pPr>
            <a:r>
              <a:rPr lang="en-US" sz="1600" dirty="0"/>
              <a:t>Half </a:t>
            </a:r>
            <a:r>
              <a:rPr lang="en-US" sz="1600" dirty="0" err="1"/>
              <a:t>yeaerly</a:t>
            </a:r>
            <a:endParaRPr lang="en-US" sz="1600" dirty="0"/>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6796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 IO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NOSTRO ACCOUNTS, </a:t>
            </a:r>
            <a:r>
              <a:rPr lang="en-US" sz="1600" dirty="0"/>
              <a:t>Our Bank maintains position in ……. currencies.</a:t>
            </a:r>
          </a:p>
          <a:p>
            <a:pPr marL="342900" lvl="0" indent="-342900">
              <a:lnSpc>
                <a:spcPct val="115000"/>
              </a:lnSpc>
              <a:spcBef>
                <a:spcPts val="0"/>
              </a:spcBef>
              <a:buFont typeface="+mj-lt"/>
              <a:buAutoNum type="alphaLcParenR"/>
              <a:defRPr/>
            </a:pPr>
            <a:r>
              <a:rPr lang="en-US" sz="1600" dirty="0"/>
              <a:t>15 </a:t>
            </a:r>
          </a:p>
          <a:p>
            <a:pPr marL="342900" lvl="0" indent="-342900">
              <a:lnSpc>
                <a:spcPct val="115000"/>
              </a:lnSpc>
              <a:spcBef>
                <a:spcPts val="0"/>
              </a:spcBef>
              <a:buFont typeface="+mj-lt"/>
              <a:buAutoNum type="alphaLcParenR"/>
              <a:defRPr/>
            </a:pPr>
            <a:r>
              <a:rPr lang="en-US" sz="1600" dirty="0"/>
              <a:t>12 </a:t>
            </a:r>
          </a:p>
          <a:p>
            <a:pPr marL="342900" lvl="0" indent="-342900">
              <a:lnSpc>
                <a:spcPct val="115000"/>
              </a:lnSpc>
              <a:spcBef>
                <a:spcPts val="0"/>
              </a:spcBef>
              <a:buFont typeface="+mj-lt"/>
              <a:buAutoNum type="alphaLcParenR"/>
              <a:defRPr/>
            </a:pPr>
            <a:r>
              <a:rPr lang="en-US" sz="1600" dirty="0"/>
              <a:t>8</a:t>
            </a:r>
          </a:p>
          <a:p>
            <a:pPr marL="342900" lvl="0" indent="-342900">
              <a:lnSpc>
                <a:spcPct val="115000"/>
              </a:lnSpc>
              <a:spcBef>
                <a:spcPts val="0"/>
              </a:spcBef>
              <a:buFont typeface="+mj-lt"/>
              <a:buAutoNum type="alphaLcParenR"/>
              <a:defRPr/>
            </a:pPr>
            <a:r>
              <a:rPr lang="en-US" sz="1600" dirty="0"/>
              <a:t>5</a:t>
            </a:r>
          </a:p>
          <a:p>
            <a:pPr marL="342900" lvl="0" indent="-342900">
              <a:lnSpc>
                <a:spcPct val="115000"/>
              </a:lnSpc>
              <a:spcBef>
                <a:spcPts val="0"/>
              </a:spcBef>
              <a:buFont typeface="+mj-lt"/>
              <a:buAutoNum type="alphaLcParenR"/>
              <a:defRPr/>
            </a:pPr>
            <a:r>
              <a:rPr lang="en-US" sz="1600" dirty="0"/>
              <a:t>6</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0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78357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What </a:t>
            </a:r>
            <a:r>
              <a:rPr lang="en-US" sz="1600" dirty="0"/>
              <a:t>average Business of last 2 years a branch achieved will be classified as Large Branch? (665/25)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50 CRORE TO 150 CRORE</a:t>
            </a:r>
          </a:p>
          <a:p>
            <a:pPr marL="342900" lvl="0" indent="-342900">
              <a:lnSpc>
                <a:spcPct val="115000"/>
              </a:lnSpc>
              <a:spcBef>
                <a:spcPts val="0"/>
              </a:spcBef>
              <a:buFont typeface="+mj-lt"/>
              <a:buAutoNum type="alphaLcParenR"/>
              <a:defRPr/>
            </a:pPr>
            <a:r>
              <a:rPr lang="en-US" sz="1600" dirty="0"/>
              <a:t>75 CRORE TO 150 CRORE</a:t>
            </a:r>
          </a:p>
          <a:p>
            <a:pPr marL="342900" indent="-342900">
              <a:lnSpc>
                <a:spcPct val="115000"/>
              </a:lnSpc>
              <a:spcBef>
                <a:spcPts val="0"/>
              </a:spcBef>
              <a:buFont typeface="+mj-lt"/>
              <a:buAutoNum type="alphaLcParenR"/>
              <a:defRPr/>
            </a:pPr>
            <a:r>
              <a:rPr lang="en-US" sz="1600" dirty="0"/>
              <a:t>75 CRORE TO 100 CRORE</a:t>
            </a:r>
          </a:p>
          <a:p>
            <a:pPr marL="342900" indent="-342900">
              <a:lnSpc>
                <a:spcPct val="115000"/>
              </a:lnSpc>
              <a:spcBef>
                <a:spcPts val="0"/>
              </a:spcBef>
              <a:buFont typeface="+mj-lt"/>
              <a:buAutoNum type="alphaLcParenR"/>
              <a:defRPr/>
            </a:pPr>
            <a:r>
              <a:rPr lang="en-US" sz="1600" dirty="0"/>
              <a:t>50 CRORE TO 100 CRORE</a:t>
            </a:r>
          </a:p>
          <a:p>
            <a:pPr marL="342900" lvl="0" indent="-342900">
              <a:lnSpc>
                <a:spcPct val="115000"/>
              </a:lnSpc>
              <a:spcBef>
                <a:spcPts val="0"/>
              </a:spcBef>
              <a:buFont typeface="+mj-lt"/>
              <a:buAutoNum type="alphaLcParenR"/>
              <a:defRPr/>
            </a:pPr>
            <a:r>
              <a:rPr lang="en-US" sz="1600" dirty="0"/>
              <a:t>25 CRORE TO 150 CRORE</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5"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2422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Our Bank had consistently </a:t>
            </a:r>
            <a:r>
              <a:rPr lang="en-US" sz="1600" b="1" dirty="0"/>
              <a:t>secured the ……. position for past 3 consecutive years </a:t>
            </a:r>
            <a:r>
              <a:rPr lang="en-US" sz="1600" dirty="0"/>
              <a:t>in the digital payment performance rankings. However, it is a matter of concern that in the latest evaluation under digital payment &amp; merchant acquisition by DFS for FY 2024–25, our Bank's ranking has slipped to ……… position. (663/25)</a:t>
            </a:r>
          </a:p>
          <a:p>
            <a:pPr marL="342900" indent="-342900">
              <a:lnSpc>
                <a:spcPct val="115000"/>
              </a:lnSpc>
              <a:spcBef>
                <a:spcPts val="0"/>
              </a:spcBef>
              <a:buFont typeface="+mj-lt"/>
              <a:buAutoNum type="alphaLcParenR"/>
              <a:defRPr/>
            </a:pPr>
            <a:r>
              <a:rPr lang="en-US" sz="1600" dirty="0"/>
              <a:t>1</a:t>
            </a:r>
            <a:r>
              <a:rPr lang="en-US" sz="1600" baseline="30000" dirty="0"/>
              <a:t>st</a:t>
            </a:r>
            <a:r>
              <a:rPr lang="en-US" sz="1600" dirty="0"/>
              <a:t> and 3</a:t>
            </a:r>
            <a:r>
              <a:rPr lang="en-US" sz="1600" baseline="30000" dirty="0"/>
              <a:t>rd</a:t>
            </a:r>
            <a:r>
              <a:rPr lang="en-US" sz="1600" dirty="0"/>
              <a:t> position</a:t>
            </a:r>
          </a:p>
          <a:p>
            <a:pPr marL="342900" indent="-342900">
              <a:lnSpc>
                <a:spcPct val="115000"/>
              </a:lnSpc>
              <a:spcBef>
                <a:spcPts val="0"/>
              </a:spcBef>
              <a:buFont typeface="+mj-lt"/>
              <a:buAutoNum type="alphaLcParenR"/>
              <a:defRPr/>
            </a:pPr>
            <a:r>
              <a:rPr lang="en-US" sz="1600" dirty="0"/>
              <a:t>1</a:t>
            </a:r>
            <a:r>
              <a:rPr lang="en-US" sz="1600" baseline="30000" dirty="0"/>
              <a:t>st</a:t>
            </a:r>
            <a:r>
              <a:rPr lang="en-US" sz="1600" dirty="0"/>
              <a:t> and 4th position</a:t>
            </a:r>
          </a:p>
          <a:p>
            <a:pPr marL="342900" indent="-342900">
              <a:lnSpc>
                <a:spcPct val="115000"/>
              </a:lnSpc>
              <a:spcBef>
                <a:spcPts val="0"/>
              </a:spcBef>
              <a:buFont typeface="+mj-lt"/>
              <a:buAutoNum type="alphaLcParenR"/>
              <a:defRPr/>
            </a:pPr>
            <a:r>
              <a:rPr lang="en-US" sz="1600" dirty="0"/>
              <a:t>2nd and 3</a:t>
            </a:r>
            <a:r>
              <a:rPr lang="en-US" sz="1600" baseline="30000" dirty="0"/>
              <a:t>rd</a:t>
            </a:r>
            <a:r>
              <a:rPr lang="en-US" sz="1600" dirty="0"/>
              <a:t> position</a:t>
            </a:r>
          </a:p>
          <a:p>
            <a:pPr marL="342900" indent="-342900">
              <a:lnSpc>
                <a:spcPct val="115000"/>
              </a:lnSpc>
              <a:spcBef>
                <a:spcPts val="0"/>
              </a:spcBef>
              <a:buFont typeface="+mj-lt"/>
              <a:buAutoNum type="alphaLcParenR"/>
              <a:defRPr/>
            </a:pPr>
            <a:r>
              <a:rPr lang="en-US" sz="1600" dirty="0"/>
              <a:t>1</a:t>
            </a:r>
            <a:r>
              <a:rPr lang="en-US" sz="1600" baseline="30000" dirty="0"/>
              <a:t>st</a:t>
            </a:r>
            <a:r>
              <a:rPr lang="en-US" sz="1600" dirty="0"/>
              <a:t> and 7</a:t>
            </a:r>
            <a:r>
              <a:rPr lang="en-US" sz="1600" baseline="30000" dirty="0"/>
              <a:t>th</a:t>
            </a:r>
            <a:r>
              <a:rPr lang="en-US" sz="1600" dirty="0"/>
              <a:t> </a:t>
            </a:r>
          </a:p>
          <a:p>
            <a:pPr marL="342900" indent="-342900">
              <a:lnSpc>
                <a:spcPct val="115000"/>
              </a:lnSpc>
              <a:spcBef>
                <a:spcPts val="0"/>
              </a:spcBef>
              <a:buFont typeface="+mj-lt"/>
              <a:buAutoNum type="alphaLcParenR"/>
              <a:defRPr/>
            </a:pPr>
            <a:r>
              <a:rPr lang="en-US" sz="1600" dirty="0"/>
              <a:t>2nd</a:t>
            </a:r>
            <a:r>
              <a:rPr lang="en-US" sz="1600" baseline="30000" dirty="0"/>
              <a:t>t</a:t>
            </a:r>
            <a:r>
              <a:rPr lang="en-US" sz="1600" dirty="0"/>
              <a:t> and 5th position</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95123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Under DIY (Do it your self) </a:t>
            </a:r>
            <a:r>
              <a:rPr lang="en-US" sz="1600" dirty="0"/>
              <a:t>mode maximum Term deposit can be made up to </a:t>
            </a:r>
            <a:r>
              <a:rPr lang="en-US" sz="1600" dirty="0" err="1"/>
              <a:t>Rs</a:t>
            </a:r>
            <a:r>
              <a:rPr lang="en-US" sz="1600" dirty="0"/>
              <a:t>. ………lac on each occasion? (662/25)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 Lac</a:t>
            </a:r>
          </a:p>
          <a:p>
            <a:pPr marL="342900" lvl="0" indent="-342900">
              <a:lnSpc>
                <a:spcPct val="115000"/>
              </a:lnSpc>
              <a:spcBef>
                <a:spcPts val="0"/>
              </a:spcBef>
              <a:buFont typeface="+mj-lt"/>
              <a:buAutoNum type="alphaLcParenR"/>
              <a:defRPr/>
            </a:pPr>
            <a:r>
              <a:rPr lang="en-US" sz="1600" dirty="0"/>
              <a:t>2 Lac</a:t>
            </a:r>
          </a:p>
          <a:p>
            <a:pPr marL="342900" lvl="0" indent="-342900">
              <a:lnSpc>
                <a:spcPct val="115000"/>
              </a:lnSpc>
              <a:spcBef>
                <a:spcPts val="0"/>
              </a:spcBef>
              <a:buFont typeface="+mj-lt"/>
              <a:buAutoNum type="alphaLcParenR"/>
              <a:defRPr/>
            </a:pPr>
            <a:r>
              <a:rPr lang="en-US" sz="1600" dirty="0"/>
              <a:t>3 Lac</a:t>
            </a:r>
          </a:p>
          <a:p>
            <a:pPr marL="342900" lvl="0" indent="-342900">
              <a:lnSpc>
                <a:spcPct val="115000"/>
              </a:lnSpc>
              <a:spcBef>
                <a:spcPts val="0"/>
              </a:spcBef>
              <a:buFont typeface="+mj-lt"/>
              <a:buAutoNum type="alphaLcParenR"/>
              <a:defRPr/>
            </a:pPr>
            <a:r>
              <a:rPr lang="en-US" sz="1600" dirty="0"/>
              <a:t>4 Lac</a:t>
            </a:r>
          </a:p>
          <a:p>
            <a:pPr marL="342900" lvl="0" indent="-342900">
              <a:lnSpc>
                <a:spcPct val="115000"/>
              </a:lnSpc>
              <a:spcBef>
                <a:spcPts val="0"/>
              </a:spcBef>
              <a:buFont typeface="+mj-lt"/>
              <a:buAutoNum type="alphaLcParenR"/>
              <a:defRPr/>
            </a:pPr>
            <a:r>
              <a:rPr lang="en-US" sz="1600" dirty="0"/>
              <a:t>5 Lac</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62061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Under NEW SCHEME “AGRI-GST SCHEME what is the maximum loan </a:t>
            </a:r>
            <a:r>
              <a:rPr lang="en-US" sz="1600" dirty="0"/>
              <a:t>? (657/25)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50 CRORE </a:t>
            </a:r>
          </a:p>
          <a:p>
            <a:pPr marL="342900" indent="-342900">
              <a:lnSpc>
                <a:spcPct val="115000"/>
              </a:lnSpc>
              <a:spcBef>
                <a:spcPts val="0"/>
              </a:spcBef>
              <a:buFont typeface="+mj-lt"/>
              <a:buAutoNum type="alphaLcParenR"/>
              <a:defRPr/>
            </a:pPr>
            <a:r>
              <a:rPr lang="en-US" sz="1600" dirty="0"/>
              <a:t>100 CRORE</a:t>
            </a:r>
          </a:p>
          <a:p>
            <a:pPr marL="342900" indent="-342900">
              <a:lnSpc>
                <a:spcPct val="115000"/>
              </a:lnSpc>
              <a:spcBef>
                <a:spcPts val="0"/>
              </a:spcBef>
              <a:buFont typeface="+mj-lt"/>
              <a:buAutoNum type="alphaLcParenR"/>
              <a:defRPr/>
            </a:pPr>
            <a:r>
              <a:rPr lang="en-US" sz="1600" dirty="0"/>
              <a:t>150 CRORE </a:t>
            </a:r>
          </a:p>
          <a:p>
            <a:pPr marL="342900" indent="-342900">
              <a:lnSpc>
                <a:spcPct val="115000"/>
              </a:lnSpc>
              <a:spcBef>
                <a:spcPts val="0"/>
              </a:spcBef>
              <a:buFont typeface="+mj-lt"/>
              <a:buAutoNum type="alphaLcParenR"/>
              <a:defRPr/>
            </a:pPr>
            <a:r>
              <a:rPr lang="en-US" sz="1600" dirty="0"/>
              <a:t>200 CRORE</a:t>
            </a:r>
          </a:p>
          <a:p>
            <a:pPr marL="342900" indent="-342900">
              <a:lnSpc>
                <a:spcPct val="115000"/>
              </a:lnSpc>
              <a:spcBef>
                <a:spcPts val="0"/>
              </a:spcBef>
              <a:buFont typeface="+mj-lt"/>
              <a:buAutoNum type="alphaLcParenR"/>
              <a:defRPr/>
            </a:pPr>
            <a:r>
              <a:rPr lang="en-US" sz="1600" dirty="0"/>
              <a:t>No maximum limit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8937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Hindi Fortnight observes on …….? (653/25)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14th September to 30th October 2025 </a:t>
            </a:r>
          </a:p>
          <a:p>
            <a:pPr marL="342900" indent="-342900">
              <a:lnSpc>
                <a:spcPct val="115000"/>
              </a:lnSpc>
              <a:spcBef>
                <a:spcPts val="0"/>
              </a:spcBef>
              <a:buFont typeface="+mj-lt"/>
              <a:buAutoNum type="alphaLcParenR"/>
              <a:defRPr/>
            </a:pPr>
            <a:r>
              <a:rPr lang="en-US" sz="1600" dirty="0"/>
              <a:t>1st September to 30th September 2025 </a:t>
            </a:r>
          </a:p>
          <a:p>
            <a:pPr marL="342900" indent="-342900">
              <a:lnSpc>
                <a:spcPct val="115000"/>
              </a:lnSpc>
              <a:spcBef>
                <a:spcPts val="0"/>
              </a:spcBef>
              <a:buFont typeface="+mj-lt"/>
              <a:buAutoNum type="alphaLcParenR"/>
              <a:defRPr/>
            </a:pPr>
            <a:r>
              <a:rPr lang="en-US" sz="1600" dirty="0"/>
              <a:t>14th September to 30th September 2025 </a:t>
            </a:r>
          </a:p>
          <a:p>
            <a:pPr marL="342900" indent="-342900">
              <a:lnSpc>
                <a:spcPct val="115000"/>
              </a:lnSpc>
              <a:spcBef>
                <a:spcPts val="0"/>
              </a:spcBef>
              <a:buFont typeface="+mj-lt"/>
              <a:buAutoNum type="alphaLcParenR"/>
              <a:defRPr/>
            </a:pPr>
            <a:r>
              <a:rPr lang="en-US" sz="1600" dirty="0"/>
              <a:t>1st September to 30th October 2025 </a:t>
            </a:r>
          </a:p>
          <a:p>
            <a:pPr marL="342900" indent="-342900">
              <a:lnSpc>
                <a:spcPct val="115000"/>
              </a:lnSpc>
              <a:spcBef>
                <a:spcPts val="0"/>
              </a:spcBef>
              <a:buFont typeface="+mj-lt"/>
              <a:buAutoNum type="alphaLcParenR"/>
              <a:defRPr/>
            </a:pPr>
            <a:r>
              <a:rPr lang="en-US" sz="1600" dirty="0"/>
              <a:t>14th September to 29 </a:t>
            </a:r>
            <a:r>
              <a:rPr lang="en-US" sz="1600" dirty="0" err="1"/>
              <a:t>th</a:t>
            </a:r>
            <a:r>
              <a:rPr lang="en-US" sz="1600" dirty="0"/>
              <a:t> September 2025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72835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As per revised eligibility criteria under “Pradhan </a:t>
            </a:r>
            <a:r>
              <a:rPr lang="en-US" sz="1600" dirty="0" err="1"/>
              <a:t>Mantri</a:t>
            </a:r>
            <a:r>
              <a:rPr lang="en-US" sz="1600" dirty="0"/>
              <a:t> </a:t>
            </a:r>
            <a:r>
              <a:rPr lang="en-US" sz="1600" dirty="0" err="1"/>
              <a:t>Vidyalaxmi</a:t>
            </a:r>
            <a:r>
              <a:rPr lang="en-US" sz="1600" dirty="0"/>
              <a:t> Scheme, Students admitted through open competitive examinations/ merit-based admission in the Top ……… QHEIs identified by MOE for degree/ diploma </a:t>
            </a:r>
            <a:r>
              <a:rPr lang="en-US" sz="1600" dirty="0" err="1"/>
              <a:t>programmes</a:t>
            </a:r>
            <a:r>
              <a:rPr lang="en-US" sz="1600" dirty="0"/>
              <a:t> are eligible ? (648/25)</a:t>
            </a:r>
          </a:p>
          <a:p>
            <a:pPr marL="0" indent="0" algn="just">
              <a:buNone/>
            </a:pPr>
            <a:r>
              <a:rPr lang="en-US" sz="1600" dirty="0"/>
              <a:t>                                                       </a:t>
            </a:r>
            <a:r>
              <a:rPr lang="en-US" sz="1600" b="1" dirty="0"/>
              <a:t>QHEIs</a:t>
            </a:r>
            <a:r>
              <a:rPr lang="en-US" sz="1600" dirty="0"/>
              <a:t> : </a:t>
            </a:r>
            <a:r>
              <a:rPr lang="en-IN" sz="1600" dirty="0"/>
              <a:t>Quality Higher Educational Institutions </a:t>
            </a:r>
            <a:endParaRPr lang="en-US" sz="1600" dirty="0"/>
          </a:p>
          <a:p>
            <a:pPr marL="342900" indent="-342900">
              <a:lnSpc>
                <a:spcPct val="115000"/>
              </a:lnSpc>
              <a:spcBef>
                <a:spcPts val="0"/>
              </a:spcBef>
              <a:buFont typeface="+mj-lt"/>
              <a:buAutoNum type="alphaLcParenR"/>
              <a:defRPr/>
            </a:pPr>
            <a:r>
              <a:rPr lang="en-US" sz="1600" dirty="0"/>
              <a:t>860 </a:t>
            </a:r>
          </a:p>
          <a:p>
            <a:pPr marL="342900" lvl="0" indent="-342900">
              <a:lnSpc>
                <a:spcPct val="115000"/>
              </a:lnSpc>
              <a:spcBef>
                <a:spcPts val="0"/>
              </a:spcBef>
              <a:buFont typeface="+mj-lt"/>
              <a:buAutoNum type="alphaLcParenR"/>
              <a:defRPr/>
            </a:pPr>
            <a:r>
              <a:rPr lang="en-US" sz="1600" dirty="0"/>
              <a:t>815</a:t>
            </a:r>
          </a:p>
          <a:p>
            <a:pPr marL="342900" indent="-342900">
              <a:lnSpc>
                <a:spcPct val="115000"/>
              </a:lnSpc>
              <a:spcBef>
                <a:spcPts val="0"/>
              </a:spcBef>
              <a:buFont typeface="+mj-lt"/>
              <a:buAutoNum type="alphaLcParenR"/>
              <a:defRPr/>
            </a:pPr>
            <a:r>
              <a:rPr lang="en-US" sz="1600" dirty="0"/>
              <a:t>900</a:t>
            </a:r>
          </a:p>
          <a:p>
            <a:pPr marL="342900" indent="-342900">
              <a:lnSpc>
                <a:spcPct val="115000"/>
              </a:lnSpc>
              <a:spcBef>
                <a:spcPts val="0"/>
              </a:spcBef>
              <a:buFont typeface="+mj-lt"/>
              <a:buAutoNum type="alphaLcParenR"/>
              <a:defRPr/>
            </a:pPr>
            <a:r>
              <a:rPr lang="en-US" sz="1600" dirty="0"/>
              <a:t>890</a:t>
            </a:r>
          </a:p>
          <a:p>
            <a:pPr marL="342900" lvl="0" indent="-342900">
              <a:lnSpc>
                <a:spcPct val="115000"/>
              </a:lnSpc>
              <a:spcBef>
                <a:spcPts val="0"/>
              </a:spcBef>
              <a:buFont typeface="+mj-lt"/>
              <a:buAutoNum type="alphaLcParenR"/>
              <a:defRPr/>
            </a:pPr>
            <a:r>
              <a:rPr lang="en-US" sz="1600" dirty="0"/>
              <a:t>902</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93589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Introduction of commission charges for Re-KYC service through BC channel @ </a:t>
            </a:r>
            <a:r>
              <a:rPr lang="en-US" sz="1600" dirty="0" err="1"/>
              <a:t>Rs</a:t>
            </a:r>
            <a:r>
              <a:rPr lang="en-US" sz="1600" dirty="0"/>
              <a:t>. ……./- + GST per successful Re-KYC transaction? (644/25)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15</a:t>
            </a:r>
          </a:p>
          <a:p>
            <a:pPr marL="342900" indent="-342900">
              <a:lnSpc>
                <a:spcPct val="115000"/>
              </a:lnSpc>
              <a:spcBef>
                <a:spcPts val="0"/>
              </a:spcBef>
              <a:buFont typeface="+mj-lt"/>
              <a:buAutoNum type="alphaLcParenR"/>
              <a:defRPr/>
            </a:pPr>
            <a:r>
              <a:rPr lang="en-US" sz="1600" dirty="0" err="1"/>
              <a:t>Rs</a:t>
            </a:r>
            <a:r>
              <a:rPr lang="en-US" sz="1600" dirty="0"/>
              <a:t> 10</a:t>
            </a:r>
          </a:p>
          <a:p>
            <a:pPr marL="342900" indent="-342900">
              <a:lnSpc>
                <a:spcPct val="115000"/>
              </a:lnSpc>
              <a:spcBef>
                <a:spcPts val="0"/>
              </a:spcBef>
              <a:buFont typeface="+mj-lt"/>
              <a:buAutoNum type="alphaLcParenR"/>
              <a:defRPr/>
            </a:pPr>
            <a:r>
              <a:rPr lang="en-US" sz="1600" dirty="0" err="1"/>
              <a:t>Rs</a:t>
            </a:r>
            <a:r>
              <a:rPr lang="en-US" sz="1600" dirty="0"/>
              <a:t> 20</a:t>
            </a:r>
          </a:p>
          <a:p>
            <a:pPr marL="342900" indent="-342900">
              <a:lnSpc>
                <a:spcPct val="115000"/>
              </a:lnSpc>
              <a:spcBef>
                <a:spcPts val="0"/>
              </a:spcBef>
              <a:buFont typeface="+mj-lt"/>
              <a:buAutoNum type="alphaLcParenR"/>
              <a:defRPr/>
            </a:pPr>
            <a:r>
              <a:rPr lang="en-US" sz="1600" dirty="0" err="1"/>
              <a:t>Rs</a:t>
            </a:r>
            <a:r>
              <a:rPr lang="en-US" sz="1600" dirty="0"/>
              <a:t> 5</a:t>
            </a:r>
          </a:p>
          <a:p>
            <a:pPr marL="342900" indent="-342900">
              <a:lnSpc>
                <a:spcPct val="115000"/>
              </a:lnSpc>
              <a:spcBef>
                <a:spcPts val="0"/>
              </a:spcBef>
              <a:buFont typeface="+mj-lt"/>
              <a:buAutoNum type="alphaLcParenR"/>
              <a:defRPr/>
            </a:pPr>
            <a:r>
              <a:rPr lang="en-US" sz="1600" dirty="0" err="1"/>
              <a:t>Rs</a:t>
            </a:r>
            <a:r>
              <a:rPr lang="en-US" sz="1600" dirty="0"/>
              <a:t> 7</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01194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997112"/>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b="1" dirty="0"/>
              <a:t>Queries/issues on services </a:t>
            </a:r>
            <a:r>
              <a:rPr lang="en-US" sz="1600" dirty="0"/>
              <a:t>- All comments in nature of queries shall be majorly related to any specific product. Hence the matter shall be taken up via email with the representative (first level contact) of Social Media of that product owning Wing. The email should be responded within …………….. hours of receiving the email.</a:t>
            </a:r>
          </a:p>
          <a:p>
            <a:pPr marL="0" lvl="0" indent="0">
              <a:lnSpc>
                <a:spcPct val="115000"/>
              </a:lnSpc>
              <a:spcBef>
                <a:spcPts val="0"/>
              </a:spcBef>
              <a:buNone/>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12 hours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buFont typeface="+mj-lt"/>
              <a:buAutoNum type="alphaLcParenR"/>
              <a:defRPr/>
            </a:pPr>
            <a:r>
              <a:rPr lang="en-US" sz="1600" dirty="0">
                <a:solidFill>
                  <a:prstClr val="black"/>
                </a:solidFill>
              </a:rPr>
              <a:t>5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hours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24 hours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0"/>
              </a:spcBef>
              <a:spcAft>
                <a:spcPts val="1000"/>
              </a:spcAft>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48 hours </a:t>
            </a:r>
          </a:p>
          <a:p>
            <a:pPr marL="34290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hours</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882845" y="5527188"/>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8"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9552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Quick mortality in Non performing investments </a:t>
            </a:r>
            <a:r>
              <a:rPr lang="en-US" sz="1600" dirty="0"/>
              <a:t>will only be applicable to any investment of </a:t>
            </a:r>
            <a:r>
              <a:rPr lang="en-US" sz="1600" dirty="0" err="1"/>
              <a:t>Rs</a:t>
            </a:r>
            <a:r>
              <a:rPr lang="en-US" sz="1600" dirty="0"/>
              <a:t>……. Cr and above made by the bank in a company/entity in the first ever instance. If due to non-receipts of any scheduled cash flow of Investment or full redemption or staggered redemption, the said investment become NPI within ….. months from the first due date, then it will be treated as Quick Mortality. ? (643/25)</a:t>
            </a:r>
          </a:p>
          <a:p>
            <a:pPr marL="342900" indent="-342900">
              <a:lnSpc>
                <a:spcPct val="115000"/>
              </a:lnSpc>
              <a:spcBef>
                <a:spcPts val="0"/>
              </a:spcBef>
              <a:buFont typeface="+mj-lt"/>
              <a:buAutoNum type="alphaLcParenR"/>
              <a:defRPr/>
            </a:pPr>
            <a:r>
              <a:rPr lang="en-US" sz="1600" dirty="0"/>
              <a:t>1 CRORE TO 12 months </a:t>
            </a:r>
          </a:p>
          <a:p>
            <a:pPr marL="342900" indent="-342900">
              <a:lnSpc>
                <a:spcPct val="115000"/>
              </a:lnSpc>
              <a:spcBef>
                <a:spcPts val="0"/>
              </a:spcBef>
              <a:buFont typeface="+mj-lt"/>
              <a:buAutoNum type="alphaLcParenR"/>
              <a:defRPr/>
            </a:pPr>
            <a:r>
              <a:rPr lang="en-US" sz="1600" dirty="0"/>
              <a:t>10 CRORE TO 6 months </a:t>
            </a:r>
          </a:p>
          <a:p>
            <a:pPr marL="342900" indent="-342900">
              <a:lnSpc>
                <a:spcPct val="115000"/>
              </a:lnSpc>
              <a:spcBef>
                <a:spcPts val="0"/>
              </a:spcBef>
              <a:buFont typeface="+mj-lt"/>
              <a:buAutoNum type="alphaLcParenR"/>
              <a:defRPr/>
            </a:pPr>
            <a:r>
              <a:rPr lang="en-US" sz="1600" dirty="0"/>
              <a:t>5 CRORE TO 6 months </a:t>
            </a:r>
          </a:p>
          <a:p>
            <a:pPr marL="342900" indent="-342900">
              <a:lnSpc>
                <a:spcPct val="115000"/>
              </a:lnSpc>
              <a:spcBef>
                <a:spcPts val="0"/>
              </a:spcBef>
              <a:buFont typeface="+mj-lt"/>
              <a:buAutoNum type="alphaLcParenR"/>
              <a:defRPr/>
            </a:pPr>
            <a:r>
              <a:rPr lang="en-US" sz="1600" dirty="0"/>
              <a:t>5 CRORE TO 12 months </a:t>
            </a:r>
          </a:p>
          <a:p>
            <a:pPr marL="342900" indent="-342900">
              <a:lnSpc>
                <a:spcPct val="115000"/>
              </a:lnSpc>
              <a:spcBef>
                <a:spcPts val="0"/>
              </a:spcBef>
              <a:buFont typeface="+mj-lt"/>
              <a:buAutoNum type="alphaLcParenR"/>
              <a:defRPr/>
            </a:pPr>
            <a:r>
              <a:rPr lang="en-US" sz="1600" dirty="0"/>
              <a:t>10 CRORE TO 12 months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27628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Positive Pay System (PPS)-Mandatory for </a:t>
            </a:r>
            <a:r>
              <a:rPr lang="en-US" sz="1600" dirty="0" err="1"/>
              <a:t>Cheque</a:t>
            </a:r>
            <a:r>
              <a:rPr lang="en-US" sz="1600" dirty="0"/>
              <a:t> amount of </a:t>
            </a:r>
            <a:r>
              <a:rPr lang="en-US" sz="1600" dirty="0" err="1"/>
              <a:t>Rs</a:t>
            </a:r>
            <a:r>
              <a:rPr lang="en-US" sz="1600" dirty="0"/>
              <a:t> ……………../- and above? (637/25)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50,000</a:t>
            </a:r>
          </a:p>
          <a:p>
            <a:pPr marL="342900" lvl="0" indent="-342900">
              <a:lnSpc>
                <a:spcPct val="115000"/>
              </a:lnSpc>
              <a:spcBef>
                <a:spcPts val="0"/>
              </a:spcBef>
              <a:buFont typeface="+mj-lt"/>
              <a:buAutoNum type="alphaLcParenR"/>
              <a:defRPr/>
            </a:pPr>
            <a:r>
              <a:rPr lang="en-US" sz="1600" dirty="0"/>
              <a:t>5 Lac</a:t>
            </a:r>
          </a:p>
          <a:p>
            <a:pPr marL="342900" indent="-342900">
              <a:lnSpc>
                <a:spcPct val="115000"/>
              </a:lnSpc>
              <a:spcBef>
                <a:spcPts val="0"/>
              </a:spcBef>
              <a:buFont typeface="+mj-lt"/>
              <a:buAutoNum type="alphaLcParenR"/>
              <a:defRPr/>
            </a:pPr>
            <a:r>
              <a:rPr lang="en-US" sz="1600" dirty="0"/>
              <a:t>10 Lacs</a:t>
            </a:r>
          </a:p>
          <a:p>
            <a:pPr marL="342900" indent="-342900">
              <a:lnSpc>
                <a:spcPct val="115000"/>
              </a:lnSpc>
              <a:spcBef>
                <a:spcPts val="0"/>
              </a:spcBef>
              <a:buFont typeface="+mj-lt"/>
              <a:buAutoNum type="alphaLcParenR"/>
              <a:defRPr/>
            </a:pPr>
            <a:r>
              <a:rPr lang="en-US" sz="1600" dirty="0"/>
              <a:t>100 Lacs </a:t>
            </a:r>
          </a:p>
          <a:p>
            <a:pPr marL="342900" lvl="0" indent="-342900">
              <a:lnSpc>
                <a:spcPct val="115000"/>
              </a:lnSpc>
              <a:spcBef>
                <a:spcPts val="0"/>
              </a:spcBef>
              <a:buFont typeface="+mj-lt"/>
              <a:buAutoNum type="alphaLcParenR"/>
              <a:defRPr/>
            </a:pPr>
            <a:r>
              <a:rPr lang="en-US" sz="1600" dirty="0"/>
              <a:t>25 Lacs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9311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Positive Pay System (PPS) made Mandatory for </a:t>
            </a:r>
            <a:r>
              <a:rPr lang="en-US" sz="1600" b="1" dirty="0"/>
              <a:t>High-Value </a:t>
            </a:r>
            <a:r>
              <a:rPr lang="en-US" sz="1600" b="1" dirty="0" err="1"/>
              <a:t>Cheques</a:t>
            </a:r>
            <a:r>
              <a:rPr lang="en-US" sz="1600" b="1" dirty="0"/>
              <a:t> of 5.00 Lakh and above </a:t>
            </a:r>
            <a:r>
              <a:rPr lang="en-US" sz="1600" b="1" dirty="0" err="1"/>
              <a:t>w.e.f</a:t>
            </a:r>
            <a:r>
              <a:rPr lang="en-US" sz="1600" b="1" dirty="0"/>
              <a:t> </a:t>
            </a:r>
            <a:r>
              <a:rPr lang="en-US" sz="1600" dirty="0"/>
              <a:t>? (637/25)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01-09-2025 </a:t>
            </a:r>
          </a:p>
          <a:p>
            <a:pPr marL="342900" indent="-342900">
              <a:lnSpc>
                <a:spcPct val="115000"/>
              </a:lnSpc>
              <a:spcBef>
                <a:spcPts val="0"/>
              </a:spcBef>
              <a:buFont typeface="+mj-lt"/>
              <a:buAutoNum type="alphaLcParenR"/>
              <a:defRPr/>
            </a:pPr>
            <a:r>
              <a:rPr lang="en-US" sz="1600" dirty="0"/>
              <a:t>01-10-2025 </a:t>
            </a:r>
          </a:p>
          <a:p>
            <a:pPr marL="342900" indent="-342900">
              <a:lnSpc>
                <a:spcPct val="115000"/>
              </a:lnSpc>
              <a:spcBef>
                <a:spcPts val="0"/>
              </a:spcBef>
              <a:buFont typeface="+mj-lt"/>
              <a:buAutoNum type="alphaLcParenR"/>
              <a:defRPr/>
            </a:pPr>
            <a:r>
              <a:rPr lang="en-US" sz="1600" dirty="0"/>
              <a:t>30-11-2025 </a:t>
            </a:r>
          </a:p>
          <a:p>
            <a:pPr marL="342900" indent="-342900">
              <a:lnSpc>
                <a:spcPct val="115000"/>
              </a:lnSpc>
              <a:spcBef>
                <a:spcPts val="0"/>
              </a:spcBef>
              <a:buFont typeface="+mj-lt"/>
              <a:buAutoNum type="alphaLcParenR"/>
              <a:defRPr/>
            </a:pPr>
            <a:r>
              <a:rPr lang="en-US" sz="1600" dirty="0"/>
              <a:t>15-11-2025 </a:t>
            </a:r>
          </a:p>
          <a:p>
            <a:pPr marL="342900" indent="-342900">
              <a:lnSpc>
                <a:spcPct val="115000"/>
              </a:lnSpc>
              <a:spcBef>
                <a:spcPts val="0"/>
              </a:spcBef>
              <a:buFont typeface="+mj-lt"/>
              <a:buAutoNum type="alphaLcParenR"/>
              <a:defRPr/>
            </a:pPr>
            <a:r>
              <a:rPr lang="en-US" sz="1600" dirty="0"/>
              <a:t>15-10-2025 </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68469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Mandatory e-Learning is applicable to all ……………………….? (636/25)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CSAs &amp; Scale I to 5</a:t>
            </a:r>
          </a:p>
          <a:p>
            <a:pPr marL="342900" indent="-342900">
              <a:lnSpc>
                <a:spcPct val="115000"/>
              </a:lnSpc>
              <a:spcBef>
                <a:spcPts val="0"/>
              </a:spcBef>
              <a:buFont typeface="+mj-lt"/>
              <a:buAutoNum type="alphaLcParenR"/>
              <a:defRPr/>
            </a:pPr>
            <a:r>
              <a:rPr lang="en-US" sz="1600" dirty="0"/>
              <a:t>Scale I to 6 </a:t>
            </a:r>
          </a:p>
          <a:p>
            <a:pPr marL="342900" indent="-342900">
              <a:lnSpc>
                <a:spcPct val="115000"/>
              </a:lnSpc>
              <a:spcBef>
                <a:spcPts val="0"/>
              </a:spcBef>
              <a:buFont typeface="+mj-lt"/>
              <a:buAutoNum type="alphaLcParenR"/>
              <a:defRPr/>
            </a:pPr>
            <a:r>
              <a:rPr lang="en-US" sz="1600" dirty="0"/>
              <a:t>CSAs &amp; Scale I to 6</a:t>
            </a:r>
          </a:p>
          <a:p>
            <a:pPr marL="342900" indent="-342900">
              <a:lnSpc>
                <a:spcPct val="115000"/>
              </a:lnSpc>
              <a:spcBef>
                <a:spcPts val="0"/>
              </a:spcBef>
              <a:buFont typeface="+mj-lt"/>
              <a:buAutoNum type="alphaLcParenR"/>
              <a:defRPr/>
            </a:pPr>
            <a:r>
              <a:rPr lang="en-US" sz="1600" dirty="0"/>
              <a:t>CSAs &amp; Scale I to 4</a:t>
            </a:r>
          </a:p>
          <a:p>
            <a:pPr marL="342900" indent="-342900">
              <a:lnSpc>
                <a:spcPct val="115000"/>
              </a:lnSpc>
              <a:spcBef>
                <a:spcPts val="0"/>
              </a:spcBef>
              <a:buFont typeface="+mj-lt"/>
              <a:buAutoNum type="alphaLcParenR"/>
              <a:defRPr/>
            </a:pPr>
            <a:r>
              <a:rPr lang="en-US" sz="1600" dirty="0"/>
              <a:t>Scale I to 5</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09399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Under Mandatory e-Learning maximum marks allotted for Mandatory Courses including bonus marks ………</a:t>
            </a:r>
            <a:r>
              <a:rPr lang="en-US" sz="1600" dirty="0"/>
              <a:t>? (636/25)</a:t>
            </a: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a:t>5</a:t>
            </a:r>
          </a:p>
          <a:p>
            <a:pPr marL="342900" lvl="0" indent="-342900">
              <a:lnSpc>
                <a:spcPct val="115000"/>
              </a:lnSpc>
              <a:spcBef>
                <a:spcPts val="0"/>
              </a:spcBef>
              <a:buFont typeface="+mj-lt"/>
              <a:buAutoNum type="alphaLcParenR"/>
              <a:defRPr/>
            </a:pPr>
            <a:r>
              <a:rPr lang="en-US" sz="1600" dirty="0"/>
              <a:t>4</a:t>
            </a:r>
          </a:p>
          <a:p>
            <a:pPr marL="342900" indent="-342900">
              <a:lnSpc>
                <a:spcPct val="115000"/>
              </a:lnSpc>
              <a:spcBef>
                <a:spcPts val="0"/>
              </a:spcBef>
              <a:buFont typeface="+mj-lt"/>
              <a:buAutoNum type="alphaLcParenR"/>
              <a:defRPr/>
            </a:pPr>
            <a:r>
              <a:rPr lang="en-US" sz="1600" dirty="0"/>
              <a:t>4.5 </a:t>
            </a:r>
          </a:p>
          <a:p>
            <a:pPr marL="342900" indent="-342900">
              <a:lnSpc>
                <a:spcPct val="115000"/>
              </a:lnSpc>
              <a:spcBef>
                <a:spcPts val="0"/>
              </a:spcBef>
              <a:buFont typeface="+mj-lt"/>
              <a:buAutoNum type="alphaLcParenR"/>
              <a:defRPr/>
            </a:pPr>
            <a:r>
              <a:rPr lang="en-US" sz="1600" dirty="0"/>
              <a:t>3.5</a:t>
            </a:r>
          </a:p>
          <a:p>
            <a:pPr marL="342900" lvl="0" indent="-342900">
              <a:lnSpc>
                <a:spcPct val="115000"/>
              </a:lnSpc>
              <a:spcBef>
                <a:spcPts val="0"/>
              </a:spcBef>
              <a:buFont typeface="+mj-lt"/>
              <a:buAutoNum type="alphaLcParenR"/>
              <a:defRPr/>
            </a:pPr>
            <a:r>
              <a:rPr lang="en-US" sz="1600" dirty="0"/>
              <a:t>3</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1565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A </a:t>
            </a:r>
            <a:r>
              <a:rPr lang="en-US" sz="1600" b="1" dirty="0">
                <a:solidFill>
                  <a:srgbClr val="3366FF"/>
                </a:solidFill>
              </a:rPr>
              <a:t>Micro Enterprise</a:t>
            </a:r>
            <a:r>
              <a:rPr lang="en-US" sz="1600" dirty="0"/>
              <a:t>, where the investment in plant and machinery or equipment does not exceed </a:t>
            </a:r>
            <a:r>
              <a:rPr lang="en-US" sz="1600" dirty="0" err="1"/>
              <a:t>Rs</a:t>
            </a:r>
            <a:r>
              <a:rPr lang="en-US" sz="1600" dirty="0"/>
              <a:t>.  ……    Crores and turnover does not exceed </a:t>
            </a:r>
            <a:r>
              <a:rPr lang="en-US" sz="1600" dirty="0" err="1"/>
              <a:t>Rs</a:t>
            </a:r>
            <a:r>
              <a:rPr lang="en-US" sz="1600" dirty="0"/>
              <a:t>. …….. Crores  ? (609/25)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 CRORE TO 10 CRORE</a:t>
            </a:r>
          </a:p>
          <a:p>
            <a:pPr marL="342900" lvl="0" indent="-342900">
              <a:lnSpc>
                <a:spcPct val="115000"/>
              </a:lnSpc>
              <a:spcBef>
                <a:spcPts val="0"/>
              </a:spcBef>
              <a:buFont typeface="+mj-lt"/>
              <a:buAutoNum type="alphaLcParenR"/>
              <a:defRPr/>
            </a:pPr>
            <a:r>
              <a:rPr lang="en-US" sz="1600" dirty="0"/>
              <a:t>5 CRORE TO 15 CRORE</a:t>
            </a:r>
          </a:p>
          <a:p>
            <a:pPr marL="342900" indent="-342900">
              <a:lnSpc>
                <a:spcPct val="115000"/>
              </a:lnSpc>
              <a:spcBef>
                <a:spcPts val="0"/>
              </a:spcBef>
              <a:buFont typeface="+mj-lt"/>
              <a:buAutoNum type="alphaLcParenR"/>
              <a:defRPr/>
            </a:pPr>
            <a:r>
              <a:rPr lang="en-US" sz="1600" dirty="0"/>
              <a:t>1 CRORE TO 5 CRORE</a:t>
            </a:r>
          </a:p>
          <a:p>
            <a:pPr marL="342900" indent="-342900">
              <a:lnSpc>
                <a:spcPct val="115000"/>
              </a:lnSpc>
              <a:spcBef>
                <a:spcPts val="0"/>
              </a:spcBef>
              <a:buFont typeface="+mj-lt"/>
              <a:buAutoNum type="alphaLcParenR"/>
              <a:defRPr/>
            </a:pPr>
            <a:r>
              <a:rPr lang="en-US" sz="1600" dirty="0"/>
              <a:t>2.5 CRORE &amp; 10 CRORE</a:t>
            </a:r>
          </a:p>
          <a:p>
            <a:pPr marL="342900" lvl="0" indent="-342900">
              <a:lnSpc>
                <a:spcPct val="115000"/>
              </a:lnSpc>
              <a:spcBef>
                <a:spcPts val="0"/>
              </a:spcBef>
              <a:buFont typeface="+mj-lt"/>
              <a:buAutoNum type="alphaLcParenR"/>
              <a:defRPr/>
            </a:pPr>
            <a:r>
              <a:rPr lang="en-US" sz="1600" dirty="0"/>
              <a:t>1 CRORE TO 10 CRORE</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93"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44069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A </a:t>
            </a:r>
            <a:r>
              <a:rPr lang="en-US" sz="1600" b="1" dirty="0">
                <a:solidFill>
                  <a:srgbClr val="3366FF"/>
                </a:solidFill>
              </a:rPr>
              <a:t>Medium Enterprise</a:t>
            </a:r>
            <a:r>
              <a:rPr lang="en-US" sz="1600" dirty="0"/>
              <a:t>, where the investment in plant and machinery or equipment does not exceed </a:t>
            </a:r>
            <a:r>
              <a:rPr lang="en-US" sz="1600" dirty="0" err="1"/>
              <a:t>Rs</a:t>
            </a:r>
            <a:r>
              <a:rPr lang="en-US" sz="1600" dirty="0"/>
              <a:t>.  ……    Crores and turnover does not exceed </a:t>
            </a:r>
            <a:r>
              <a:rPr lang="en-US" sz="1600" dirty="0" err="1"/>
              <a:t>Rs</a:t>
            </a:r>
            <a:r>
              <a:rPr lang="en-US" sz="1600" dirty="0"/>
              <a:t>. …….. Crores  ? (609/25)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100 CRORE TO 400 CRORE</a:t>
            </a:r>
          </a:p>
          <a:p>
            <a:pPr marL="342900" lvl="0" indent="-342900">
              <a:lnSpc>
                <a:spcPct val="115000"/>
              </a:lnSpc>
              <a:spcBef>
                <a:spcPts val="0"/>
              </a:spcBef>
              <a:buFont typeface="+mj-lt"/>
              <a:buAutoNum type="alphaLcParenR"/>
              <a:defRPr/>
            </a:pPr>
            <a:r>
              <a:rPr lang="en-US" sz="1600" dirty="0"/>
              <a:t>125 CRORE TO 750 CRORE</a:t>
            </a:r>
          </a:p>
          <a:p>
            <a:pPr marL="342900" indent="-342900">
              <a:lnSpc>
                <a:spcPct val="115000"/>
              </a:lnSpc>
              <a:spcBef>
                <a:spcPts val="0"/>
              </a:spcBef>
              <a:buFont typeface="+mj-lt"/>
              <a:buAutoNum type="alphaLcParenR"/>
              <a:defRPr/>
            </a:pPr>
            <a:r>
              <a:rPr lang="en-US" sz="1600" dirty="0"/>
              <a:t>100 CRORE TO 500 CRORE</a:t>
            </a:r>
          </a:p>
          <a:p>
            <a:pPr marL="342900" indent="-342900">
              <a:lnSpc>
                <a:spcPct val="115000"/>
              </a:lnSpc>
              <a:spcBef>
                <a:spcPts val="0"/>
              </a:spcBef>
              <a:buFont typeface="+mj-lt"/>
              <a:buAutoNum type="alphaLcParenR"/>
              <a:defRPr/>
            </a:pPr>
            <a:r>
              <a:rPr lang="en-US" sz="1600" dirty="0"/>
              <a:t>150 CRORE &amp; 500 CRORE</a:t>
            </a:r>
          </a:p>
          <a:p>
            <a:pPr marL="342900" lvl="0" indent="-342900">
              <a:lnSpc>
                <a:spcPct val="115000"/>
              </a:lnSpc>
              <a:spcBef>
                <a:spcPts val="0"/>
              </a:spcBef>
              <a:buFont typeface="+mj-lt"/>
              <a:buAutoNum type="alphaLcParenR"/>
              <a:defRPr/>
            </a:pPr>
            <a:r>
              <a:rPr lang="en-US" sz="1600" dirty="0"/>
              <a:t>125 CRORE TO 500 CRORE</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799427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In terms of the recommendations of the Prime Minister’s Task Force on MSMEs, Banks are advised to achieve: </a:t>
            </a:r>
          </a:p>
          <a:p>
            <a:pPr algn="just">
              <a:buFont typeface="Wingdings" panose="05000000000000000000" pitchFamily="2" charset="2"/>
              <a:buChar char="Ø"/>
            </a:pPr>
            <a:r>
              <a:rPr lang="en-US" sz="1600" dirty="0" err="1"/>
              <a:t>i</a:t>
            </a:r>
            <a:r>
              <a:rPr lang="en-US" sz="1600" dirty="0"/>
              <a:t>) ………%  year-on-year growth in credit to micro and small enterprises; </a:t>
            </a:r>
          </a:p>
          <a:p>
            <a:pPr algn="just">
              <a:buFont typeface="Wingdings" panose="05000000000000000000" pitchFamily="2" charset="2"/>
              <a:buChar char="Ø"/>
            </a:pPr>
            <a:r>
              <a:rPr lang="en-US" sz="1600" dirty="0"/>
              <a:t>ii) ……..% annual growth in the number of micro enterprise accounts  ? (</a:t>
            </a:r>
            <a:r>
              <a:rPr lang="en-US" sz="1600" dirty="0">
                <a:solidFill>
                  <a:srgbClr val="3366FF"/>
                </a:solidFill>
              </a:rPr>
              <a:t>609/25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20 &amp; 10 </a:t>
            </a:r>
          </a:p>
          <a:p>
            <a:pPr marL="342900" lvl="0" indent="-342900">
              <a:lnSpc>
                <a:spcPct val="115000"/>
              </a:lnSpc>
              <a:spcBef>
                <a:spcPts val="0"/>
              </a:spcBef>
              <a:buFont typeface="+mj-lt"/>
              <a:buAutoNum type="alphaLcParenR"/>
              <a:defRPr/>
            </a:pPr>
            <a:r>
              <a:rPr lang="en-US" sz="1600" dirty="0"/>
              <a:t>10 &amp; 20</a:t>
            </a:r>
          </a:p>
          <a:p>
            <a:pPr marL="342900" indent="-342900">
              <a:lnSpc>
                <a:spcPct val="115000"/>
              </a:lnSpc>
              <a:spcBef>
                <a:spcPts val="0"/>
              </a:spcBef>
              <a:buFont typeface="+mj-lt"/>
              <a:buAutoNum type="alphaLcParenR"/>
              <a:defRPr/>
            </a:pPr>
            <a:r>
              <a:rPr lang="en-US" sz="1600" dirty="0"/>
              <a:t>15 &amp; 25</a:t>
            </a:r>
          </a:p>
          <a:p>
            <a:pPr marL="342900" indent="-342900">
              <a:lnSpc>
                <a:spcPct val="115000"/>
              </a:lnSpc>
              <a:spcBef>
                <a:spcPts val="0"/>
              </a:spcBef>
              <a:buFont typeface="+mj-lt"/>
              <a:buAutoNum type="alphaLcParenR"/>
              <a:defRPr/>
            </a:pPr>
            <a:r>
              <a:rPr lang="en-US" sz="1600" dirty="0"/>
              <a:t>25 &amp; 10</a:t>
            </a:r>
          </a:p>
          <a:p>
            <a:pPr marL="342900" lvl="0" indent="-342900">
              <a:lnSpc>
                <a:spcPct val="115000"/>
              </a:lnSpc>
              <a:spcBef>
                <a:spcPts val="0"/>
              </a:spcBef>
              <a:buFont typeface="+mj-lt"/>
              <a:buAutoNum type="alphaLcParenR"/>
              <a:defRPr/>
            </a:pPr>
            <a:r>
              <a:rPr lang="en-US" sz="1600" dirty="0"/>
              <a:t>20 &amp; 20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44690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A composite loan limit </a:t>
            </a:r>
            <a:r>
              <a:rPr lang="en-US" sz="1600" dirty="0"/>
              <a:t>of </a:t>
            </a:r>
            <a:r>
              <a:rPr lang="en-US" sz="1600" dirty="0" err="1"/>
              <a:t>Rs</a:t>
            </a:r>
            <a:r>
              <a:rPr lang="en-US" sz="1600" dirty="0"/>
              <a:t>…….Lacs can be sanctioned to enable the MSE entrepreneurs to avail of their working capital and term loan requirement through Single Window. ? (</a:t>
            </a:r>
            <a:r>
              <a:rPr lang="en-US" sz="1600" dirty="0">
                <a:solidFill>
                  <a:srgbClr val="3366FF"/>
                </a:solidFill>
              </a:rPr>
              <a:t>609/25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 </a:t>
            </a:r>
          </a:p>
          <a:p>
            <a:pPr marL="342900" lvl="0" indent="-342900">
              <a:lnSpc>
                <a:spcPct val="115000"/>
              </a:lnSpc>
              <a:spcBef>
                <a:spcPts val="0"/>
              </a:spcBef>
              <a:buFont typeface="+mj-lt"/>
              <a:buAutoNum type="alphaLcParenR"/>
              <a:defRPr/>
            </a:pPr>
            <a:r>
              <a:rPr lang="en-US" sz="1600" dirty="0"/>
              <a:t>100</a:t>
            </a:r>
          </a:p>
          <a:p>
            <a:pPr marL="342900" indent="-342900">
              <a:lnSpc>
                <a:spcPct val="115000"/>
              </a:lnSpc>
              <a:spcBef>
                <a:spcPts val="0"/>
              </a:spcBef>
              <a:buFont typeface="+mj-lt"/>
              <a:buAutoNum type="alphaLcParenR"/>
              <a:defRPr/>
            </a:pPr>
            <a:r>
              <a:rPr lang="en-US" sz="1600" dirty="0"/>
              <a:t>25</a:t>
            </a:r>
          </a:p>
          <a:p>
            <a:pPr marL="342900" indent="-342900">
              <a:lnSpc>
                <a:spcPct val="115000"/>
              </a:lnSpc>
              <a:spcBef>
                <a:spcPts val="0"/>
              </a:spcBef>
              <a:buFont typeface="+mj-lt"/>
              <a:buAutoNum type="alphaLcParenR"/>
              <a:defRPr/>
            </a:pPr>
            <a:r>
              <a:rPr lang="en-US" sz="1600" dirty="0"/>
              <a:t>20</a:t>
            </a:r>
          </a:p>
          <a:p>
            <a:pPr marL="342900" lvl="0" indent="-342900">
              <a:lnSpc>
                <a:spcPct val="115000"/>
              </a:lnSpc>
              <a:spcBef>
                <a:spcPts val="0"/>
              </a:spcBef>
              <a:buFont typeface="+mj-lt"/>
              <a:buAutoNum type="alphaLcParenR"/>
              <a:defRPr/>
            </a:pPr>
            <a:r>
              <a:rPr lang="en-US" sz="1600" dirty="0"/>
              <a:t>50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75745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The revival and rehabilitation of MSME units having loan limits up to </a:t>
            </a:r>
            <a:r>
              <a:rPr lang="en-US" sz="1600" dirty="0" err="1"/>
              <a:t>Rs</a:t>
            </a:r>
            <a:r>
              <a:rPr lang="en-US" sz="1600" dirty="0"/>
              <a:t>……… Crores would be undertaken under this Framework? (</a:t>
            </a:r>
            <a:r>
              <a:rPr lang="en-US" sz="1600" dirty="0">
                <a:solidFill>
                  <a:srgbClr val="3366FF"/>
                </a:solidFill>
              </a:rPr>
              <a:t>609/25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25 </a:t>
            </a:r>
          </a:p>
          <a:p>
            <a:pPr marL="342900" lvl="0" indent="-342900">
              <a:lnSpc>
                <a:spcPct val="115000"/>
              </a:lnSpc>
              <a:spcBef>
                <a:spcPts val="0"/>
              </a:spcBef>
              <a:buFont typeface="+mj-lt"/>
              <a:buAutoNum type="alphaLcParenR"/>
              <a:defRPr/>
            </a:pPr>
            <a:r>
              <a:rPr lang="en-US" sz="1600" dirty="0"/>
              <a:t>10</a:t>
            </a:r>
          </a:p>
          <a:p>
            <a:pPr marL="342900" indent="-342900">
              <a:lnSpc>
                <a:spcPct val="115000"/>
              </a:lnSpc>
              <a:spcBef>
                <a:spcPts val="0"/>
              </a:spcBef>
              <a:buFont typeface="+mj-lt"/>
              <a:buAutoNum type="alphaLcParenR"/>
              <a:defRPr/>
            </a:pPr>
            <a:r>
              <a:rPr lang="en-US" sz="1600" dirty="0"/>
              <a:t>20</a:t>
            </a:r>
          </a:p>
          <a:p>
            <a:pPr marL="342900" indent="-342900">
              <a:lnSpc>
                <a:spcPct val="115000"/>
              </a:lnSpc>
              <a:spcBef>
                <a:spcPts val="0"/>
              </a:spcBef>
              <a:buFont typeface="+mj-lt"/>
              <a:buAutoNum type="alphaLcParenR"/>
              <a:defRPr/>
            </a:pPr>
            <a:r>
              <a:rPr lang="en-US" sz="1600" dirty="0"/>
              <a:t>5</a:t>
            </a:r>
          </a:p>
          <a:p>
            <a:pPr marL="342900" lvl="0" indent="-342900">
              <a:lnSpc>
                <a:spcPct val="115000"/>
              </a:lnSpc>
              <a:spcBef>
                <a:spcPts val="0"/>
              </a:spcBef>
              <a:buFont typeface="+mj-lt"/>
              <a:buAutoNum type="alphaLcParenR"/>
              <a:defRPr/>
            </a:pPr>
            <a:r>
              <a:rPr lang="en-US" sz="1600" dirty="0"/>
              <a:t>100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9597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 is a photo and video-sharing social networking service owned by Facebook.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Youtube</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rPr>
              <a:t>Linkedin</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Pininterest</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r>
              <a:rPr lang="en-US"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Whatsapp</a:t>
            </a: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r>
              <a:rPr lang="en-IN" sz="1600" dirty="0"/>
              <a:t>Instagram</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8"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84063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reward points (equal to cash) for top 5 participants in compliance awareness programme    ?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2000 </a:t>
            </a:r>
          </a:p>
          <a:p>
            <a:pPr marL="342900" lvl="0" indent="-342900">
              <a:lnSpc>
                <a:spcPct val="115000"/>
              </a:lnSpc>
              <a:spcBef>
                <a:spcPts val="0"/>
              </a:spcBef>
              <a:buFont typeface="+mj-lt"/>
              <a:buAutoNum type="alphaLcParenR"/>
              <a:defRPr/>
            </a:pPr>
            <a:r>
              <a:rPr lang="en-US" sz="1600" dirty="0" err="1"/>
              <a:t>Rs</a:t>
            </a:r>
            <a:r>
              <a:rPr lang="en-US" sz="1600" dirty="0"/>
              <a:t> 5000</a:t>
            </a:r>
          </a:p>
          <a:p>
            <a:pPr marL="342900" indent="-342900">
              <a:lnSpc>
                <a:spcPct val="115000"/>
              </a:lnSpc>
              <a:spcBef>
                <a:spcPts val="0"/>
              </a:spcBef>
              <a:buFont typeface="+mj-lt"/>
              <a:buAutoNum type="alphaLcParenR"/>
              <a:defRPr/>
            </a:pPr>
            <a:r>
              <a:rPr lang="en-US" sz="1600" dirty="0" err="1"/>
              <a:t>Rs</a:t>
            </a:r>
            <a:r>
              <a:rPr lang="en-US" sz="1600" dirty="0"/>
              <a:t> 4000</a:t>
            </a:r>
          </a:p>
          <a:p>
            <a:pPr marL="342900" indent="-342900">
              <a:lnSpc>
                <a:spcPct val="115000"/>
              </a:lnSpc>
              <a:spcBef>
                <a:spcPts val="0"/>
              </a:spcBef>
              <a:buFont typeface="+mj-lt"/>
              <a:buAutoNum type="alphaLcParenR"/>
              <a:defRPr/>
            </a:pPr>
            <a:r>
              <a:rPr lang="en-US" sz="1600" dirty="0" err="1"/>
              <a:t>Rs</a:t>
            </a:r>
            <a:r>
              <a:rPr lang="en-US" sz="1600" dirty="0"/>
              <a:t> 3000</a:t>
            </a:r>
          </a:p>
          <a:p>
            <a:pPr marL="342900" lvl="0" indent="-342900">
              <a:lnSpc>
                <a:spcPct val="115000"/>
              </a:lnSpc>
              <a:spcBef>
                <a:spcPts val="0"/>
              </a:spcBef>
              <a:buFont typeface="+mj-lt"/>
              <a:buAutoNum type="alphaLcParenR"/>
              <a:defRPr/>
            </a:pPr>
            <a:r>
              <a:rPr lang="en-US" sz="1600" dirty="0" err="1"/>
              <a:t>Rs</a:t>
            </a:r>
            <a:r>
              <a:rPr lang="en-US" sz="1600" dirty="0"/>
              <a:t> 10000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123962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Monthly Average Balance (MAB) to be maintained by Canara Aspire Customers for availing  eligibility  for Coursera license allocation. ?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1000 </a:t>
            </a:r>
          </a:p>
          <a:p>
            <a:pPr marL="342900" lvl="0" indent="-342900">
              <a:lnSpc>
                <a:spcPct val="115000"/>
              </a:lnSpc>
              <a:spcBef>
                <a:spcPts val="0"/>
              </a:spcBef>
              <a:buFont typeface="+mj-lt"/>
              <a:buAutoNum type="alphaLcParenR"/>
              <a:defRPr/>
            </a:pPr>
            <a:r>
              <a:rPr lang="en-US" sz="1600" dirty="0" err="1"/>
              <a:t>Rs</a:t>
            </a:r>
            <a:r>
              <a:rPr lang="en-US" sz="1600" dirty="0"/>
              <a:t> 5000</a:t>
            </a:r>
          </a:p>
          <a:p>
            <a:pPr marL="342900" indent="-342900">
              <a:lnSpc>
                <a:spcPct val="115000"/>
              </a:lnSpc>
              <a:spcBef>
                <a:spcPts val="0"/>
              </a:spcBef>
              <a:buFont typeface="+mj-lt"/>
              <a:buAutoNum type="alphaLcParenR"/>
              <a:defRPr/>
            </a:pPr>
            <a:r>
              <a:rPr lang="en-US" sz="1600" dirty="0" err="1"/>
              <a:t>Rs</a:t>
            </a:r>
            <a:r>
              <a:rPr lang="en-US" sz="1600" dirty="0"/>
              <a:t> 3000 </a:t>
            </a:r>
          </a:p>
          <a:p>
            <a:pPr marL="342900" indent="-342900">
              <a:lnSpc>
                <a:spcPct val="115000"/>
              </a:lnSpc>
              <a:spcBef>
                <a:spcPts val="0"/>
              </a:spcBef>
              <a:buFont typeface="+mj-lt"/>
              <a:buAutoNum type="alphaLcParenR"/>
              <a:defRPr/>
            </a:pPr>
            <a:r>
              <a:rPr lang="en-US" sz="1600" dirty="0" err="1"/>
              <a:t>Rs</a:t>
            </a:r>
            <a:r>
              <a:rPr lang="en-US" sz="1600" dirty="0"/>
              <a:t> 25000</a:t>
            </a:r>
          </a:p>
          <a:p>
            <a:pPr marL="342900" lvl="0" indent="-342900">
              <a:lnSpc>
                <a:spcPct val="115000"/>
              </a:lnSpc>
              <a:spcBef>
                <a:spcPts val="0"/>
              </a:spcBef>
              <a:buFont typeface="+mj-lt"/>
              <a:buAutoNum type="alphaLcParenR"/>
              <a:defRPr/>
            </a:pPr>
            <a:r>
              <a:rPr lang="en-US" sz="1600" dirty="0" err="1"/>
              <a:t>Rs</a:t>
            </a:r>
            <a:r>
              <a:rPr lang="en-US" sz="1600" dirty="0"/>
              <a:t> 2000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5099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dirty="0"/>
              <a:t>What is the mile stone award for any employee completing 30 years of service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5000</a:t>
            </a:r>
          </a:p>
          <a:p>
            <a:pPr marL="342900" indent="-342900">
              <a:lnSpc>
                <a:spcPct val="115000"/>
              </a:lnSpc>
              <a:spcBef>
                <a:spcPts val="0"/>
              </a:spcBef>
              <a:buFont typeface="+mj-lt"/>
              <a:buAutoNum type="alphaLcParenR"/>
              <a:defRPr/>
            </a:pPr>
            <a:r>
              <a:rPr lang="en-US" sz="1600" dirty="0" err="1"/>
              <a:t>Rs</a:t>
            </a:r>
            <a:r>
              <a:rPr lang="en-US" sz="1600" dirty="0"/>
              <a:t> 10000</a:t>
            </a:r>
          </a:p>
          <a:p>
            <a:pPr marL="342900" indent="-342900">
              <a:lnSpc>
                <a:spcPct val="115000"/>
              </a:lnSpc>
              <a:spcBef>
                <a:spcPts val="0"/>
              </a:spcBef>
              <a:buFont typeface="+mj-lt"/>
              <a:buAutoNum type="alphaLcParenR"/>
              <a:defRPr/>
            </a:pPr>
            <a:r>
              <a:rPr lang="en-US" sz="1600" dirty="0" err="1"/>
              <a:t>Rs</a:t>
            </a:r>
            <a:r>
              <a:rPr lang="en-US" sz="1600" dirty="0"/>
              <a:t> 20000</a:t>
            </a:r>
          </a:p>
          <a:p>
            <a:pPr marL="342900" indent="-342900">
              <a:lnSpc>
                <a:spcPct val="115000"/>
              </a:lnSpc>
              <a:spcBef>
                <a:spcPts val="0"/>
              </a:spcBef>
              <a:buFont typeface="+mj-lt"/>
              <a:buAutoNum type="alphaLcParenR"/>
              <a:defRPr/>
            </a:pPr>
            <a:r>
              <a:rPr lang="en-US" sz="1600" dirty="0" err="1"/>
              <a:t>Rs</a:t>
            </a:r>
            <a:r>
              <a:rPr lang="en-US" sz="1600" dirty="0"/>
              <a:t> 15000</a:t>
            </a:r>
          </a:p>
          <a:p>
            <a:pPr marL="342900" indent="-342900">
              <a:lnSpc>
                <a:spcPct val="115000"/>
              </a:lnSpc>
              <a:spcBef>
                <a:spcPts val="0"/>
              </a:spcBef>
              <a:buFont typeface="+mj-lt"/>
              <a:buAutoNum type="alphaLcParenR"/>
              <a:defRPr/>
            </a:pPr>
            <a:r>
              <a:rPr lang="en-US" sz="1600" dirty="0" err="1"/>
              <a:t>Rs</a:t>
            </a:r>
            <a:r>
              <a:rPr lang="en-US" sz="1600" dirty="0"/>
              <a:t> 25000</a:t>
            </a:r>
          </a:p>
          <a:p>
            <a:pPr marL="400050" lvl="2" indent="0" fontAlgn="base">
              <a:buNone/>
            </a:pPr>
            <a:endParaRPr lang="en-IN" sz="1400"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54363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Under New Tax Regime, </a:t>
            </a:r>
            <a:r>
              <a:rPr lang="en-US" sz="1600" b="1" dirty="0"/>
              <a:t>Resident Senior Citizens age of 60 years and above </a:t>
            </a:r>
            <a:r>
              <a:rPr lang="en-US" sz="1600" dirty="0"/>
              <a:t>at any time during the year, may submit Form 15H duly quoting PAN for non-deduction of tax at source for total Income up to …….….?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Rs.10,00,000/- p.a.</a:t>
            </a:r>
          </a:p>
          <a:p>
            <a:pPr marL="342900" indent="-342900">
              <a:lnSpc>
                <a:spcPct val="115000"/>
              </a:lnSpc>
              <a:spcBef>
                <a:spcPts val="0"/>
              </a:spcBef>
              <a:buFont typeface="+mj-lt"/>
              <a:buAutoNum type="alphaLcParenR"/>
              <a:defRPr/>
            </a:pPr>
            <a:r>
              <a:rPr lang="en-US" sz="1600" dirty="0"/>
              <a:t>Rs.15,00,000/- p.a.</a:t>
            </a:r>
          </a:p>
          <a:p>
            <a:pPr marL="342900" indent="-342900">
              <a:lnSpc>
                <a:spcPct val="115000"/>
              </a:lnSpc>
              <a:spcBef>
                <a:spcPts val="0"/>
              </a:spcBef>
              <a:buFont typeface="+mj-lt"/>
              <a:buAutoNum type="alphaLcParenR"/>
              <a:defRPr/>
            </a:pPr>
            <a:r>
              <a:rPr lang="en-US" sz="1600" dirty="0"/>
              <a:t>Rs.12,00,000/- p.a.</a:t>
            </a:r>
          </a:p>
          <a:p>
            <a:pPr marL="342900" indent="-342900">
              <a:lnSpc>
                <a:spcPct val="115000"/>
              </a:lnSpc>
              <a:spcBef>
                <a:spcPts val="0"/>
              </a:spcBef>
              <a:buFont typeface="+mj-lt"/>
              <a:buAutoNum type="alphaLcParenR"/>
              <a:defRPr/>
            </a:pPr>
            <a:r>
              <a:rPr lang="en-US" sz="1600" dirty="0"/>
              <a:t>Rs.11,00,000/- p.a.</a:t>
            </a:r>
          </a:p>
          <a:p>
            <a:pPr marL="342900" indent="-342900">
              <a:lnSpc>
                <a:spcPct val="115000"/>
              </a:lnSpc>
              <a:spcBef>
                <a:spcPts val="0"/>
              </a:spcBef>
              <a:buFont typeface="+mj-lt"/>
              <a:buAutoNum type="alphaLcParenR"/>
              <a:defRPr/>
            </a:pPr>
            <a:r>
              <a:rPr lang="en-US" sz="1600" dirty="0"/>
              <a:t>Rs.9,00,000/- p.a.</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54381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RBI has launched an online  portal called ___________to help customers search for their unclaimed deposits across various Banks in India   ?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Unclaimed Deposits Portal</a:t>
            </a:r>
          </a:p>
          <a:p>
            <a:pPr marL="342900" indent="-342900">
              <a:lnSpc>
                <a:spcPct val="115000"/>
              </a:lnSpc>
              <a:spcBef>
                <a:spcPts val="0"/>
              </a:spcBef>
              <a:buFont typeface="+mj-lt"/>
              <a:buAutoNum type="alphaLcParenR"/>
              <a:defRPr/>
            </a:pPr>
            <a:r>
              <a:rPr lang="en-US" sz="1600" dirty="0"/>
              <a:t>UDAYAM</a:t>
            </a:r>
          </a:p>
          <a:p>
            <a:pPr marL="342900" indent="-342900">
              <a:lnSpc>
                <a:spcPct val="115000"/>
              </a:lnSpc>
              <a:spcBef>
                <a:spcPts val="0"/>
              </a:spcBef>
              <a:buFont typeface="+mj-lt"/>
              <a:buAutoNum type="alphaLcParenR"/>
              <a:defRPr/>
            </a:pPr>
            <a:r>
              <a:rPr lang="en-US" sz="1600" dirty="0"/>
              <a:t>UDYAR</a:t>
            </a:r>
          </a:p>
          <a:p>
            <a:pPr marL="342900" indent="-342900">
              <a:lnSpc>
                <a:spcPct val="115000"/>
              </a:lnSpc>
              <a:spcBef>
                <a:spcPts val="0"/>
              </a:spcBef>
              <a:buFont typeface="+mj-lt"/>
              <a:buAutoNum type="alphaLcParenR"/>
              <a:defRPr/>
            </a:pPr>
            <a:r>
              <a:rPr lang="en-US" sz="1600" dirty="0"/>
              <a:t>UDGAM</a:t>
            </a:r>
          </a:p>
          <a:p>
            <a:pPr marL="342900" indent="-342900">
              <a:lnSpc>
                <a:spcPct val="115000"/>
              </a:lnSpc>
              <a:spcBef>
                <a:spcPts val="0"/>
              </a:spcBef>
              <a:buFont typeface="+mj-lt"/>
              <a:buAutoNum type="alphaLcParenR"/>
              <a:defRPr/>
            </a:pPr>
            <a:r>
              <a:rPr lang="en-US" sz="1600" dirty="0"/>
              <a:t>UDGAR</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6131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under Canara e-</a:t>
            </a:r>
            <a:r>
              <a:rPr lang="en-US" sz="1600" dirty="0" err="1"/>
              <a:t>Udyam</a:t>
            </a:r>
            <a:r>
              <a:rPr lang="en-US" sz="1600" dirty="0"/>
              <a:t> scheme, the minimum loan amount is </a:t>
            </a:r>
            <a:r>
              <a:rPr lang="en-US" sz="1600" dirty="0" err="1"/>
              <a:t>Rs</a:t>
            </a:r>
            <a:r>
              <a:rPr lang="en-US" sz="1600" dirty="0"/>
              <a:t>.______Lakhs and  maximum loan amount is </a:t>
            </a:r>
            <a:r>
              <a:rPr lang="en-US" sz="1600" dirty="0" err="1"/>
              <a:t>Rs</a:t>
            </a:r>
            <a:r>
              <a:rPr lang="en-US" sz="1600" dirty="0"/>
              <a:t>. _______ Lakhs ? (456/25)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 &amp; 10 </a:t>
            </a:r>
          </a:p>
          <a:p>
            <a:pPr marL="342900" lvl="0" indent="-342900">
              <a:lnSpc>
                <a:spcPct val="115000"/>
              </a:lnSpc>
              <a:spcBef>
                <a:spcPts val="0"/>
              </a:spcBef>
              <a:buFont typeface="+mj-lt"/>
              <a:buAutoNum type="alphaLcParenR"/>
              <a:defRPr/>
            </a:pPr>
            <a:r>
              <a:rPr lang="en-US" sz="1600" dirty="0"/>
              <a:t>1 &amp; 25</a:t>
            </a:r>
          </a:p>
          <a:p>
            <a:pPr marL="342900" indent="-342900">
              <a:lnSpc>
                <a:spcPct val="115000"/>
              </a:lnSpc>
              <a:spcBef>
                <a:spcPts val="0"/>
              </a:spcBef>
              <a:buFont typeface="+mj-lt"/>
              <a:buAutoNum type="alphaLcParenR"/>
              <a:defRPr/>
            </a:pPr>
            <a:r>
              <a:rPr lang="en-US" sz="1600" dirty="0"/>
              <a:t>2 &amp; 10</a:t>
            </a:r>
          </a:p>
          <a:p>
            <a:pPr marL="342900" indent="-342900">
              <a:lnSpc>
                <a:spcPct val="115000"/>
              </a:lnSpc>
              <a:spcBef>
                <a:spcPts val="0"/>
              </a:spcBef>
              <a:buFont typeface="+mj-lt"/>
              <a:buAutoNum type="alphaLcParenR"/>
              <a:defRPr/>
            </a:pPr>
            <a:r>
              <a:rPr lang="en-US" sz="1600" dirty="0"/>
              <a:t>5 &amp; 10</a:t>
            </a:r>
          </a:p>
          <a:p>
            <a:pPr marL="342900" lvl="0" indent="-342900">
              <a:lnSpc>
                <a:spcPct val="115000"/>
              </a:lnSpc>
              <a:spcBef>
                <a:spcPts val="0"/>
              </a:spcBef>
              <a:buFont typeface="+mj-lt"/>
              <a:buAutoNum type="alphaLcParenR"/>
              <a:defRPr/>
            </a:pPr>
            <a:r>
              <a:rPr lang="en-US" sz="1600" dirty="0"/>
              <a:t>1 &amp; 50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1792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are the service charges for financial transactions and non- financial transactions done in other bank ATMs by our card holders beyond the permitted free transactions  ? (466/25)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400" dirty="0"/>
              <a:t>Rs.22+GST, Rs.12+GST</a:t>
            </a:r>
          </a:p>
          <a:p>
            <a:pPr marL="342900" indent="-342900">
              <a:lnSpc>
                <a:spcPct val="115000"/>
              </a:lnSpc>
              <a:spcBef>
                <a:spcPts val="0"/>
              </a:spcBef>
              <a:buFont typeface="+mj-lt"/>
              <a:buAutoNum type="alphaLcParenR"/>
              <a:defRPr/>
            </a:pPr>
            <a:r>
              <a:rPr lang="en-US" sz="1400" dirty="0"/>
              <a:t>Rs.21+GST, Rs.11+GST</a:t>
            </a:r>
          </a:p>
          <a:p>
            <a:pPr marL="342900" indent="-342900">
              <a:lnSpc>
                <a:spcPct val="115000"/>
              </a:lnSpc>
              <a:spcBef>
                <a:spcPts val="0"/>
              </a:spcBef>
              <a:buFont typeface="+mj-lt"/>
              <a:buAutoNum type="alphaLcParenR"/>
              <a:defRPr/>
            </a:pPr>
            <a:r>
              <a:rPr lang="en-US" sz="1400" dirty="0"/>
              <a:t>Rs.23+GST, Rs.11+GST</a:t>
            </a:r>
          </a:p>
          <a:p>
            <a:pPr marL="342900" indent="-342900">
              <a:lnSpc>
                <a:spcPct val="115000"/>
              </a:lnSpc>
              <a:spcBef>
                <a:spcPts val="0"/>
              </a:spcBef>
              <a:buFont typeface="+mj-lt"/>
              <a:buAutoNum type="alphaLcParenR"/>
              <a:defRPr/>
            </a:pPr>
            <a:r>
              <a:rPr lang="en-US" sz="1400" dirty="0"/>
              <a:t>Rs.20+GST, Rs.10+GST</a:t>
            </a:r>
          </a:p>
          <a:p>
            <a:pPr marL="342900" indent="-342900">
              <a:lnSpc>
                <a:spcPct val="115000"/>
              </a:lnSpc>
              <a:spcBef>
                <a:spcPts val="0"/>
              </a:spcBef>
              <a:buFont typeface="+mj-lt"/>
              <a:buAutoNum type="alphaLcParenR"/>
              <a:defRPr/>
            </a:pPr>
            <a:r>
              <a:rPr lang="en-US" sz="1400" dirty="0"/>
              <a:t>Rs.15+GST, Rs.10+GST</a:t>
            </a:r>
          </a:p>
          <a:p>
            <a:pPr marL="342900" indent="-342900">
              <a:lnSpc>
                <a:spcPct val="115000"/>
              </a:lnSpc>
              <a:spcBef>
                <a:spcPts val="0"/>
              </a:spcBef>
              <a:buFont typeface="+mj-lt"/>
              <a:buAutoNum type="alphaLcParenR"/>
              <a:defRPr/>
            </a:pPr>
            <a:endParaRPr lang="en-US" sz="1600" dirty="0"/>
          </a:p>
          <a:p>
            <a:pPr marL="342900" indent="-342900">
              <a:lnSpc>
                <a:spcPct val="115000"/>
              </a:lnSpc>
              <a:spcBef>
                <a:spcPts val="0"/>
              </a:spcBef>
              <a:buFont typeface="+mj-lt"/>
              <a:buAutoNum type="alphaLcParenR"/>
              <a:defRPr/>
            </a:pPr>
            <a:endParaRPr lang="en-US" sz="1600" dirty="0"/>
          </a:p>
          <a:p>
            <a:pPr marL="342900" indent="-342900">
              <a:lnSpc>
                <a:spcPct val="115000"/>
              </a:lnSpc>
              <a:spcBef>
                <a:spcPts val="0"/>
              </a:spcBef>
              <a:buFont typeface="+mj-lt"/>
              <a:buAutoNum type="alphaLcParenR"/>
              <a:defRPr/>
            </a:pPr>
            <a:endParaRPr lang="en-US" sz="1600" dirty="0"/>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82054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Service charges to be collected from customers for transactions declined in ATMs due to insufficient funds in their account ? </a:t>
            </a:r>
            <a:r>
              <a:rPr lang="en-US" sz="1600" dirty="0">
                <a:solidFill>
                  <a:srgbClr val="3366FF"/>
                </a:solidFill>
              </a:rPr>
              <a:t>(466/25)</a:t>
            </a:r>
          </a:p>
          <a:p>
            <a:pPr algn="just">
              <a:buFont typeface="Wingdings" panose="05000000000000000000" pitchFamily="2" charset="2"/>
              <a:buChar char="Ø"/>
            </a:pPr>
            <a:endParaRPr lang="en-US" sz="1600" dirty="0"/>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25+GST</a:t>
            </a:r>
          </a:p>
          <a:p>
            <a:pPr marL="342900" indent="-342900">
              <a:lnSpc>
                <a:spcPct val="115000"/>
              </a:lnSpc>
              <a:spcBef>
                <a:spcPts val="0"/>
              </a:spcBef>
              <a:buFont typeface="+mj-lt"/>
              <a:buAutoNum type="alphaLcParenR"/>
              <a:defRPr/>
            </a:pPr>
            <a:r>
              <a:rPr lang="en-US" sz="1600" dirty="0" err="1"/>
              <a:t>Rs</a:t>
            </a:r>
            <a:r>
              <a:rPr lang="en-US" sz="1600" dirty="0"/>
              <a:t>. 15+GST</a:t>
            </a:r>
          </a:p>
          <a:p>
            <a:pPr marL="342900" indent="-342900">
              <a:lnSpc>
                <a:spcPct val="115000"/>
              </a:lnSpc>
              <a:spcBef>
                <a:spcPts val="0"/>
              </a:spcBef>
              <a:buFont typeface="+mj-lt"/>
              <a:buAutoNum type="alphaLcParenR"/>
              <a:defRPr/>
            </a:pPr>
            <a:r>
              <a:rPr lang="en-US" sz="1600" dirty="0" err="1"/>
              <a:t>Rs</a:t>
            </a:r>
            <a:r>
              <a:rPr lang="en-US" sz="1600" dirty="0"/>
              <a:t>. 10+GST</a:t>
            </a:r>
          </a:p>
          <a:p>
            <a:pPr marL="342900" indent="-342900">
              <a:lnSpc>
                <a:spcPct val="115000"/>
              </a:lnSpc>
              <a:spcBef>
                <a:spcPts val="0"/>
              </a:spcBef>
              <a:buFont typeface="+mj-lt"/>
              <a:buAutoNum type="alphaLcParenR"/>
              <a:defRPr/>
            </a:pPr>
            <a:r>
              <a:rPr lang="en-US" sz="1600" dirty="0" err="1"/>
              <a:t>Rs</a:t>
            </a:r>
            <a:r>
              <a:rPr lang="en-US" sz="1600" dirty="0"/>
              <a:t>. 17+GST</a:t>
            </a:r>
          </a:p>
          <a:p>
            <a:pPr marL="342900" lvl="0" indent="-342900">
              <a:lnSpc>
                <a:spcPct val="115000"/>
              </a:lnSpc>
              <a:spcBef>
                <a:spcPts val="0"/>
              </a:spcBef>
              <a:buFont typeface="+mj-lt"/>
              <a:buAutoNum type="alphaLcParenR"/>
              <a:defRPr/>
            </a:pPr>
            <a:r>
              <a:rPr lang="en-US" sz="1600" dirty="0" err="1"/>
              <a:t>Rs</a:t>
            </a:r>
            <a:r>
              <a:rPr lang="en-US" sz="1600" dirty="0"/>
              <a:t>. 20+GST</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2639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Payment of Agency Commission on Conduct of Government Business by Agency Banks for Receipts - e-mode </a:t>
            </a:r>
            <a:r>
              <a:rPr lang="en-US" sz="1600" dirty="0">
                <a:solidFill>
                  <a:srgbClr val="3366FF"/>
                </a:solidFill>
              </a:rPr>
              <a:t>(471/25)</a:t>
            </a:r>
          </a:p>
          <a:p>
            <a:pPr algn="just">
              <a:buFont typeface="Wingdings" panose="05000000000000000000" pitchFamily="2" charset="2"/>
              <a:buChar char="Ø"/>
            </a:pPr>
            <a:endParaRPr lang="en-US" sz="1600" dirty="0"/>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err="1"/>
              <a:t>Rs</a:t>
            </a:r>
            <a:r>
              <a:rPr lang="en-US" sz="1600" dirty="0"/>
              <a:t> 10</a:t>
            </a:r>
          </a:p>
          <a:p>
            <a:pPr marL="342900" lvl="0" indent="-342900">
              <a:lnSpc>
                <a:spcPct val="115000"/>
              </a:lnSpc>
              <a:spcBef>
                <a:spcPts val="0"/>
              </a:spcBef>
              <a:buFont typeface="+mj-lt"/>
              <a:buAutoNum type="alphaLcParenR"/>
              <a:defRPr/>
            </a:pPr>
            <a:r>
              <a:rPr lang="en-US" sz="1600" dirty="0" err="1"/>
              <a:t>Rs</a:t>
            </a:r>
            <a:r>
              <a:rPr lang="en-US" sz="1600" dirty="0"/>
              <a:t> 8</a:t>
            </a:r>
          </a:p>
          <a:p>
            <a:pPr marL="342900" lvl="0" indent="-342900">
              <a:lnSpc>
                <a:spcPct val="115000"/>
              </a:lnSpc>
              <a:spcBef>
                <a:spcPts val="0"/>
              </a:spcBef>
              <a:buFont typeface="+mj-lt"/>
              <a:buAutoNum type="alphaLcParenR"/>
              <a:defRPr/>
            </a:pPr>
            <a:r>
              <a:rPr lang="en-US" sz="1600" dirty="0" err="1"/>
              <a:t>Rs</a:t>
            </a:r>
            <a:r>
              <a:rPr lang="en-US" sz="1600" dirty="0"/>
              <a:t> 9</a:t>
            </a:r>
          </a:p>
          <a:p>
            <a:pPr marL="342900" lvl="0" indent="-342900">
              <a:lnSpc>
                <a:spcPct val="115000"/>
              </a:lnSpc>
              <a:spcBef>
                <a:spcPts val="0"/>
              </a:spcBef>
              <a:buFont typeface="+mj-lt"/>
              <a:buAutoNum type="alphaLcParenR"/>
              <a:defRPr/>
            </a:pPr>
            <a:r>
              <a:rPr lang="en-US" sz="1600" dirty="0" err="1"/>
              <a:t>Rs</a:t>
            </a:r>
            <a:r>
              <a:rPr lang="en-US" sz="1600" dirty="0"/>
              <a:t> 11</a:t>
            </a:r>
          </a:p>
          <a:p>
            <a:pPr marL="342900" lvl="0" indent="-342900">
              <a:lnSpc>
                <a:spcPct val="115000"/>
              </a:lnSpc>
              <a:spcBef>
                <a:spcPts val="0"/>
              </a:spcBef>
              <a:buFont typeface="+mj-lt"/>
              <a:buAutoNum type="alphaLcParenR"/>
              <a:defRPr/>
            </a:pPr>
            <a:r>
              <a:rPr lang="en-US" sz="1600" dirty="0" err="1"/>
              <a:t>Rs</a:t>
            </a:r>
            <a:r>
              <a:rPr lang="en-US" sz="1600" dirty="0"/>
              <a:t> 12</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09884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Payment of Agency Commission on Conduct of Government Business by Agency Banks for </a:t>
            </a:r>
            <a:r>
              <a:rPr lang="en-US" sz="1600" dirty="0">
                <a:solidFill>
                  <a:srgbClr val="3366FF"/>
                </a:solidFill>
              </a:rPr>
              <a:t>Pension Payments (471/25)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80 </a:t>
            </a:r>
          </a:p>
          <a:p>
            <a:pPr marL="342900" lvl="0" indent="-342900">
              <a:lnSpc>
                <a:spcPct val="115000"/>
              </a:lnSpc>
              <a:spcBef>
                <a:spcPts val="0"/>
              </a:spcBef>
              <a:buFont typeface="+mj-lt"/>
              <a:buAutoNum type="alphaLcParenR"/>
              <a:defRPr/>
            </a:pPr>
            <a:r>
              <a:rPr lang="en-US" sz="1600" dirty="0"/>
              <a:t>40</a:t>
            </a:r>
          </a:p>
          <a:p>
            <a:pPr marL="342900" indent="-342900">
              <a:lnSpc>
                <a:spcPct val="115000"/>
              </a:lnSpc>
              <a:spcBef>
                <a:spcPts val="0"/>
              </a:spcBef>
              <a:buFont typeface="+mj-lt"/>
              <a:buAutoNum type="alphaLcParenR"/>
              <a:defRPr/>
            </a:pPr>
            <a:r>
              <a:rPr lang="en-US" sz="1600" dirty="0"/>
              <a:t>50</a:t>
            </a:r>
          </a:p>
          <a:p>
            <a:pPr marL="342900" indent="-342900">
              <a:lnSpc>
                <a:spcPct val="115000"/>
              </a:lnSpc>
              <a:spcBef>
                <a:spcPts val="0"/>
              </a:spcBef>
              <a:buFont typeface="+mj-lt"/>
              <a:buAutoNum type="alphaLcParenR"/>
              <a:defRPr/>
            </a:pPr>
            <a:r>
              <a:rPr lang="en-US" sz="1600" dirty="0"/>
              <a:t>45</a:t>
            </a:r>
          </a:p>
          <a:p>
            <a:pPr marL="342900" lvl="0" indent="-342900">
              <a:lnSpc>
                <a:spcPct val="115000"/>
              </a:lnSpc>
              <a:spcBef>
                <a:spcPts val="0"/>
              </a:spcBef>
              <a:buFont typeface="+mj-lt"/>
              <a:buAutoNum type="alphaLcParenR"/>
              <a:defRPr/>
            </a:pPr>
            <a:r>
              <a:rPr lang="en-US" sz="1600" dirty="0"/>
              <a:t>30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55230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A Corporate Agent (Life), may have arrangements with a maximum of ………..life insurers to solicit, procure and service their insurance products.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a:t>
            </a: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9</a:t>
            </a:r>
          </a:p>
          <a:p>
            <a:pPr marL="342900" lvl="0" indent="-342900">
              <a:lnSpc>
                <a:spcPct val="115000"/>
              </a:lnSpc>
              <a:spcBef>
                <a:spcPts val="0"/>
              </a:spcBef>
              <a:buFont typeface="+mj-lt"/>
              <a:buAutoNum type="alphaLcParenR"/>
              <a:defRPr/>
            </a:pPr>
            <a:r>
              <a:rPr lang="en-IN" sz="1600" dirty="0">
                <a:solidFill>
                  <a:prstClr val="black"/>
                </a:solidFill>
              </a:rPr>
              <a:t>5</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7 </a:t>
            </a: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3</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8"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62372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Minors above the age of 10 years, will be allowed to open and operate SB account independently with the aggregate of all withdrawals and transfers in a month shall not exceed </a:t>
            </a:r>
            <a:r>
              <a:rPr lang="en-US" sz="1600" dirty="0" err="1"/>
              <a:t>Rs</a:t>
            </a:r>
            <a:r>
              <a:rPr lang="en-US" sz="1600" dirty="0"/>
              <a:t>. _____with a maximum cap of </a:t>
            </a:r>
            <a:r>
              <a:rPr lang="en-US" sz="1600" dirty="0" err="1"/>
              <a:t>Rs</a:t>
            </a:r>
            <a:r>
              <a:rPr lang="en-US" sz="1600" dirty="0"/>
              <a:t>. _____per day. (473/25)</a:t>
            </a:r>
          </a:p>
          <a:p>
            <a:pPr marL="0" indent="0" algn="just">
              <a:buNone/>
            </a:pPr>
            <a:endParaRPr lang="en-US" sz="1600" dirty="0"/>
          </a:p>
          <a:p>
            <a:pPr marL="342900" lvl="0" indent="-342900">
              <a:lnSpc>
                <a:spcPct val="115000"/>
              </a:lnSpc>
              <a:spcBef>
                <a:spcPts val="0"/>
              </a:spcBef>
              <a:buFont typeface="+mj-lt"/>
              <a:buAutoNum type="alphaLcParenR"/>
              <a:defRPr/>
            </a:pPr>
            <a:r>
              <a:rPr lang="en-US" sz="1600" dirty="0"/>
              <a:t>15000 &amp; 10000</a:t>
            </a:r>
            <a:endParaRPr lang="en-IN" sz="1400" b="1" dirty="0"/>
          </a:p>
          <a:p>
            <a:pPr marL="342900" lvl="0" indent="-342900">
              <a:lnSpc>
                <a:spcPct val="115000"/>
              </a:lnSpc>
              <a:spcBef>
                <a:spcPts val="0"/>
              </a:spcBef>
              <a:buFont typeface="+mj-lt"/>
              <a:buAutoNum type="alphaLcParenR"/>
              <a:defRPr/>
            </a:pPr>
            <a:r>
              <a:rPr lang="en-US" sz="1600" dirty="0"/>
              <a:t>15000 &amp; 5000</a:t>
            </a:r>
            <a:endParaRPr lang="en-IN" sz="1400" b="1" dirty="0"/>
          </a:p>
          <a:p>
            <a:pPr marL="342900" lvl="0" indent="-342900">
              <a:lnSpc>
                <a:spcPct val="115000"/>
              </a:lnSpc>
              <a:spcBef>
                <a:spcPts val="0"/>
              </a:spcBef>
              <a:buFont typeface="+mj-lt"/>
              <a:buAutoNum type="alphaLcParenR"/>
              <a:defRPr/>
            </a:pPr>
            <a:r>
              <a:rPr lang="en-US" sz="1600" dirty="0"/>
              <a:t>10000 &amp; 10000</a:t>
            </a:r>
            <a:endParaRPr lang="en-IN" sz="1400" b="1" dirty="0"/>
          </a:p>
          <a:p>
            <a:pPr marL="342900" lvl="0" indent="-342900">
              <a:lnSpc>
                <a:spcPct val="115000"/>
              </a:lnSpc>
              <a:spcBef>
                <a:spcPts val="0"/>
              </a:spcBef>
              <a:buFont typeface="+mj-lt"/>
              <a:buAutoNum type="alphaLcParenR"/>
              <a:defRPr/>
            </a:pPr>
            <a:r>
              <a:rPr lang="en-US" sz="1600" dirty="0"/>
              <a:t>5000 &amp; 10000</a:t>
            </a:r>
            <a:endParaRPr lang="en-IN" sz="1400" b="1" dirty="0"/>
          </a:p>
          <a:p>
            <a:pPr marL="342900" lvl="0" indent="-342900">
              <a:lnSpc>
                <a:spcPct val="115000"/>
              </a:lnSpc>
              <a:spcBef>
                <a:spcPts val="0"/>
              </a:spcBef>
              <a:buFont typeface="+mj-lt"/>
              <a:buAutoNum type="alphaLcParenR"/>
              <a:defRPr/>
            </a:pPr>
            <a:r>
              <a:rPr lang="en-US" sz="1600" dirty="0"/>
              <a:t>10000 &amp; 5000</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2272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The slab wise revised ROI for SB Deposits (Domestic/ NRE/NRO) </a:t>
            </a:r>
            <a:r>
              <a:rPr lang="en-US" sz="1600" dirty="0" err="1"/>
              <a:t>w.e.f</a:t>
            </a:r>
            <a:r>
              <a:rPr lang="en-US" sz="1600" dirty="0"/>
              <a:t>. 01.07.2025 for </a:t>
            </a:r>
            <a:r>
              <a:rPr lang="en-US" sz="1600" b="1" dirty="0"/>
              <a:t>outstanding Balance of less than </a:t>
            </a:r>
            <a:r>
              <a:rPr lang="en-US" sz="1600" b="1" dirty="0" err="1"/>
              <a:t>Rs</a:t>
            </a:r>
            <a:r>
              <a:rPr lang="en-US" sz="1600" b="1" dirty="0"/>
              <a:t>. 50 Lakh </a:t>
            </a:r>
            <a:r>
              <a:rPr lang="en-US" sz="1600" dirty="0"/>
              <a:t>is ……… ? (</a:t>
            </a:r>
            <a:r>
              <a:rPr lang="en-US" sz="1600" b="1" dirty="0">
                <a:solidFill>
                  <a:srgbClr val="3366FF"/>
                </a:solidFill>
              </a:rPr>
              <a:t>513/25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2.85 </a:t>
            </a:r>
          </a:p>
          <a:p>
            <a:pPr marL="342900" lvl="0" indent="-342900">
              <a:lnSpc>
                <a:spcPct val="115000"/>
              </a:lnSpc>
              <a:spcBef>
                <a:spcPts val="0"/>
              </a:spcBef>
              <a:buFont typeface="+mj-lt"/>
              <a:buAutoNum type="alphaLcParenR"/>
              <a:defRPr/>
            </a:pPr>
            <a:r>
              <a:rPr lang="en-US" sz="1600" dirty="0"/>
              <a:t>2.55</a:t>
            </a:r>
          </a:p>
          <a:p>
            <a:pPr marL="342900" indent="-342900">
              <a:lnSpc>
                <a:spcPct val="115000"/>
              </a:lnSpc>
              <a:spcBef>
                <a:spcPts val="0"/>
              </a:spcBef>
              <a:buFont typeface="+mj-lt"/>
              <a:buAutoNum type="alphaLcParenR"/>
              <a:defRPr/>
            </a:pPr>
            <a:r>
              <a:rPr lang="en-US" sz="1600" dirty="0"/>
              <a:t>2.75</a:t>
            </a:r>
          </a:p>
          <a:p>
            <a:pPr marL="342900" indent="-342900">
              <a:lnSpc>
                <a:spcPct val="115000"/>
              </a:lnSpc>
              <a:spcBef>
                <a:spcPts val="0"/>
              </a:spcBef>
              <a:buFont typeface="+mj-lt"/>
              <a:buAutoNum type="alphaLcParenR"/>
              <a:defRPr/>
            </a:pPr>
            <a:r>
              <a:rPr lang="en-US" sz="1600" dirty="0"/>
              <a:t>2.90</a:t>
            </a:r>
          </a:p>
          <a:p>
            <a:pPr marL="342900" lvl="0" indent="-342900">
              <a:lnSpc>
                <a:spcPct val="115000"/>
              </a:lnSpc>
              <a:spcBef>
                <a:spcPts val="0"/>
              </a:spcBef>
              <a:buFont typeface="+mj-lt"/>
              <a:buAutoNum type="alphaLcParenR"/>
              <a:defRPr/>
            </a:pPr>
            <a:r>
              <a:rPr lang="en-US" sz="1600" dirty="0"/>
              <a:t>3.00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0051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applicable interest rate for the Senior Citizen Savings Scheme (SCSS) for Q2 of FY 2025–26 ? (</a:t>
            </a:r>
            <a:r>
              <a:rPr lang="en-US" sz="1600" dirty="0">
                <a:solidFill>
                  <a:srgbClr val="3366FF"/>
                </a:solidFill>
              </a:rPr>
              <a:t>525/25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8.20 </a:t>
            </a:r>
          </a:p>
          <a:p>
            <a:pPr marL="342900" lvl="0" indent="-342900">
              <a:lnSpc>
                <a:spcPct val="115000"/>
              </a:lnSpc>
              <a:spcBef>
                <a:spcPts val="0"/>
              </a:spcBef>
              <a:buFont typeface="+mj-lt"/>
              <a:buAutoNum type="alphaLcParenR"/>
              <a:defRPr/>
            </a:pPr>
            <a:r>
              <a:rPr lang="en-US" sz="1600" dirty="0"/>
              <a:t>7.10</a:t>
            </a:r>
          </a:p>
          <a:p>
            <a:pPr marL="342900" indent="-342900">
              <a:lnSpc>
                <a:spcPct val="115000"/>
              </a:lnSpc>
              <a:spcBef>
                <a:spcPts val="0"/>
              </a:spcBef>
              <a:buFont typeface="+mj-lt"/>
              <a:buAutoNum type="alphaLcParenR"/>
              <a:defRPr/>
            </a:pPr>
            <a:r>
              <a:rPr lang="en-US" sz="1600" dirty="0"/>
              <a:t>7.50</a:t>
            </a:r>
          </a:p>
          <a:p>
            <a:pPr marL="342900" indent="-342900">
              <a:lnSpc>
                <a:spcPct val="115000"/>
              </a:lnSpc>
              <a:spcBef>
                <a:spcPts val="0"/>
              </a:spcBef>
              <a:buFont typeface="+mj-lt"/>
              <a:buAutoNum type="alphaLcParenR"/>
              <a:defRPr/>
            </a:pPr>
            <a:r>
              <a:rPr lang="en-US" sz="1600" dirty="0"/>
              <a:t>7.30</a:t>
            </a:r>
          </a:p>
          <a:p>
            <a:pPr marL="342900" lvl="0" indent="-342900">
              <a:lnSpc>
                <a:spcPct val="115000"/>
              </a:lnSpc>
              <a:spcBef>
                <a:spcPts val="0"/>
              </a:spcBef>
              <a:buFont typeface="+mj-lt"/>
              <a:buAutoNum type="alphaLcParenR"/>
              <a:defRPr/>
            </a:pPr>
            <a:r>
              <a:rPr lang="en-US" sz="1600" dirty="0"/>
              <a:t>8.00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21108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interest rate for the Public Provident Fund (PPF) scheme for Q2 of FY 2025–26?? (525/</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8.00</a:t>
            </a:r>
          </a:p>
          <a:p>
            <a:pPr marL="342900" lvl="0" indent="-342900">
              <a:lnSpc>
                <a:spcPct val="115000"/>
              </a:lnSpc>
              <a:spcBef>
                <a:spcPts val="0"/>
              </a:spcBef>
              <a:buFont typeface="+mj-lt"/>
              <a:buAutoNum type="alphaLcParenR"/>
              <a:defRPr/>
            </a:pPr>
            <a:r>
              <a:rPr lang="en-US" sz="1600" dirty="0"/>
              <a:t>8.20</a:t>
            </a:r>
          </a:p>
          <a:p>
            <a:pPr marL="342900" indent="-342900">
              <a:lnSpc>
                <a:spcPct val="115000"/>
              </a:lnSpc>
              <a:spcBef>
                <a:spcPts val="0"/>
              </a:spcBef>
              <a:buFont typeface="+mj-lt"/>
              <a:buAutoNum type="alphaLcParenR"/>
              <a:defRPr/>
            </a:pPr>
            <a:r>
              <a:rPr lang="en-US" sz="1600" dirty="0"/>
              <a:t>7.10</a:t>
            </a:r>
          </a:p>
          <a:p>
            <a:pPr marL="342900" indent="-342900">
              <a:lnSpc>
                <a:spcPct val="115000"/>
              </a:lnSpc>
              <a:spcBef>
                <a:spcPts val="0"/>
              </a:spcBef>
              <a:buFont typeface="+mj-lt"/>
              <a:buAutoNum type="alphaLcParenR"/>
              <a:defRPr/>
            </a:pPr>
            <a:r>
              <a:rPr lang="en-US" sz="1600" dirty="0"/>
              <a:t>8.50</a:t>
            </a:r>
          </a:p>
          <a:p>
            <a:pPr marL="342900" lvl="0" indent="-342900">
              <a:lnSpc>
                <a:spcPct val="115000"/>
              </a:lnSpc>
              <a:spcBef>
                <a:spcPts val="0"/>
              </a:spcBef>
              <a:buFont typeface="+mj-lt"/>
              <a:buAutoNum type="alphaLcParenR"/>
              <a:defRPr/>
            </a:pPr>
            <a:r>
              <a:rPr lang="en-US" sz="1600" dirty="0"/>
              <a:t>7.60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47457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What is the maturity period for </a:t>
            </a:r>
            <a:r>
              <a:rPr lang="en-US" sz="1600" dirty="0" err="1"/>
              <a:t>Kisan</a:t>
            </a:r>
            <a:r>
              <a:rPr lang="en-US" sz="1600" dirty="0"/>
              <a:t> </a:t>
            </a:r>
            <a:r>
              <a:rPr lang="en-US" sz="1600" dirty="0" err="1"/>
              <a:t>Vikas</a:t>
            </a:r>
            <a:r>
              <a:rPr lang="en-US" sz="1600" dirty="0"/>
              <a:t> </a:t>
            </a:r>
            <a:r>
              <a:rPr lang="en-US" sz="1600" dirty="0" err="1"/>
              <a:t>Patra</a:t>
            </a:r>
            <a:r>
              <a:rPr lang="en-US" sz="1600" dirty="0"/>
              <a:t> (KVP)……months ? (525</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115</a:t>
            </a:r>
          </a:p>
          <a:p>
            <a:pPr marL="342900" lvl="0" indent="-342900">
              <a:lnSpc>
                <a:spcPct val="115000"/>
              </a:lnSpc>
              <a:spcBef>
                <a:spcPts val="0"/>
              </a:spcBef>
              <a:buFont typeface="+mj-lt"/>
              <a:buAutoNum type="alphaLcParenR"/>
              <a:defRPr/>
            </a:pPr>
            <a:r>
              <a:rPr lang="en-US" sz="1600" dirty="0"/>
              <a:t>125</a:t>
            </a:r>
          </a:p>
          <a:p>
            <a:pPr marL="342900" indent="-342900">
              <a:lnSpc>
                <a:spcPct val="115000"/>
              </a:lnSpc>
              <a:spcBef>
                <a:spcPts val="0"/>
              </a:spcBef>
              <a:buFont typeface="+mj-lt"/>
              <a:buAutoNum type="alphaLcParenR"/>
              <a:defRPr/>
            </a:pPr>
            <a:r>
              <a:rPr lang="en-US" sz="1600" dirty="0"/>
              <a:t>130</a:t>
            </a:r>
          </a:p>
          <a:p>
            <a:pPr marL="342900" indent="-342900">
              <a:lnSpc>
                <a:spcPct val="115000"/>
              </a:lnSpc>
              <a:spcBef>
                <a:spcPts val="0"/>
              </a:spcBef>
              <a:buFont typeface="+mj-lt"/>
              <a:buAutoNum type="alphaLcParenR"/>
              <a:defRPr/>
            </a:pPr>
            <a:r>
              <a:rPr lang="en-US" sz="1600" dirty="0"/>
              <a:t>140</a:t>
            </a:r>
          </a:p>
          <a:p>
            <a:pPr marL="342900" lvl="0" indent="-342900">
              <a:lnSpc>
                <a:spcPct val="115000"/>
              </a:lnSpc>
              <a:spcBef>
                <a:spcPts val="0"/>
              </a:spcBef>
              <a:buFont typeface="+mj-lt"/>
              <a:buAutoNum type="alphaLcParenR"/>
              <a:defRPr/>
            </a:pPr>
            <a:r>
              <a:rPr lang="en-US" sz="1600" dirty="0"/>
              <a:t>180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87929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How is “unsecured exposure” defined in RBI’s master circular ? (554</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State PSU advances </a:t>
            </a:r>
          </a:p>
          <a:p>
            <a:pPr marL="342900" indent="-342900">
              <a:lnSpc>
                <a:spcPct val="115000"/>
              </a:lnSpc>
              <a:spcBef>
                <a:spcPts val="0"/>
              </a:spcBef>
              <a:buFont typeface="+mj-lt"/>
              <a:buAutoNum type="alphaLcParenR"/>
              <a:defRPr/>
            </a:pPr>
            <a:r>
              <a:rPr lang="en-US" sz="1600" dirty="0"/>
              <a:t>Only gold loans </a:t>
            </a:r>
          </a:p>
          <a:p>
            <a:pPr marL="342900" lvl="0" indent="-342900">
              <a:lnSpc>
                <a:spcPct val="115000"/>
              </a:lnSpc>
              <a:spcBef>
                <a:spcPts val="0"/>
              </a:spcBef>
              <a:buFont typeface="+mj-lt"/>
              <a:buAutoNum type="alphaLcParenR"/>
              <a:defRPr/>
            </a:pPr>
            <a:r>
              <a:rPr lang="en-US" sz="1600" dirty="0"/>
              <a:t>Exposure without any collateral </a:t>
            </a:r>
          </a:p>
          <a:p>
            <a:pPr marL="342900" indent="-342900">
              <a:lnSpc>
                <a:spcPct val="115000"/>
              </a:lnSpc>
              <a:spcBef>
                <a:spcPts val="0"/>
              </a:spcBef>
              <a:buFont typeface="+mj-lt"/>
              <a:buAutoNum type="alphaLcParenR"/>
              <a:defRPr/>
            </a:pPr>
            <a:r>
              <a:rPr lang="en-US" sz="1600" dirty="0"/>
              <a:t>Any loan above 50 lakh </a:t>
            </a:r>
          </a:p>
          <a:p>
            <a:pPr marL="342900" indent="-342900">
              <a:lnSpc>
                <a:spcPct val="115000"/>
              </a:lnSpc>
              <a:spcBef>
                <a:spcPts val="0"/>
              </a:spcBef>
              <a:buFont typeface="+mj-lt"/>
              <a:buAutoNum type="alphaLcParenR"/>
              <a:defRPr/>
            </a:pPr>
            <a:r>
              <a:rPr lang="en-US" sz="1600" dirty="0"/>
              <a:t>When realizable value of security is ≤10% of outstanding</a:t>
            </a:r>
          </a:p>
          <a:p>
            <a:pPr marL="0" indent="0">
              <a:lnSpc>
                <a:spcPct val="115000"/>
              </a:lnSpc>
              <a:spcBef>
                <a:spcPts val="0"/>
              </a:spcBef>
              <a:buNone/>
              <a:defRPr/>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08923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“No loan related and </a:t>
            </a:r>
            <a:r>
              <a:rPr lang="en-US" sz="1600" dirty="0" err="1"/>
              <a:t>adhoc</a:t>
            </a:r>
            <a:r>
              <a:rPr lang="en-US" sz="1600" dirty="0"/>
              <a:t> Service Charges/ inspection charges should be levied on Priority Sector loans </a:t>
            </a:r>
            <a:r>
              <a:rPr lang="en-US" sz="1600" dirty="0" err="1"/>
              <a:t>upto</a:t>
            </a:r>
            <a:r>
              <a:rPr lang="en-US" sz="1600" dirty="0"/>
              <a:t> </a:t>
            </a:r>
            <a:r>
              <a:rPr lang="en-US" sz="1600" dirty="0" err="1"/>
              <a:t>Rs</a:t>
            </a:r>
            <a:r>
              <a:rPr lang="en-US" sz="1600" dirty="0"/>
              <a:t>.______? (536</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25000 </a:t>
            </a:r>
          </a:p>
          <a:p>
            <a:pPr marL="342900" lvl="0" indent="-342900">
              <a:lnSpc>
                <a:spcPct val="115000"/>
              </a:lnSpc>
              <a:spcBef>
                <a:spcPts val="0"/>
              </a:spcBef>
              <a:buFont typeface="+mj-lt"/>
              <a:buAutoNum type="alphaLcParenR"/>
              <a:defRPr/>
            </a:pPr>
            <a:r>
              <a:rPr lang="en-US" sz="1600" dirty="0"/>
              <a:t>100000</a:t>
            </a:r>
          </a:p>
          <a:p>
            <a:pPr marL="342900" indent="-342900">
              <a:lnSpc>
                <a:spcPct val="115000"/>
              </a:lnSpc>
              <a:spcBef>
                <a:spcPts val="0"/>
              </a:spcBef>
              <a:buFont typeface="+mj-lt"/>
              <a:buAutoNum type="alphaLcParenR"/>
              <a:defRPr/>
            </a:pPr>
            <a:r>
              <a:rPr lang="en-US" sz="1600" dirty="0"/>
              <a:t>50000</a:t>
            </a:r>
          </a:p>
          <a:p>
            <a:pPr marL="342900" indent="-342900">
              <a:lnSpc>
                <a:spcPct val="115000"/>
              </a:lnSpc>
              <a:spcBef>
                <a:spcPts val="0"/>
              </a:spcBef>
              <a:buFont typeface="+mj-lt"/>
              <a:buAutoNum type="alphaLcParenR"/>
              <a:defRPr/>
            </a:pPr>
            <a:r>
              <a:rPr lang="en-US" sz="1600" dirty="0"/>
              <a:t>75000</a:t>
            </a:r>
          </a:p>
          <a:p>
            <a:pPr marL="342900" lvl="0" indent="-342900">
              <a:lnSpc>
                <a:spcPct val="115000"/>
              </a:lnSpc>
              <a:spcBef>
                <a:spcPts val="0"/>
              </a:spcBef>
              <a:buFont typeface="+mj-lt"/>
              <a:buAutoNum type="alphaLcParenR"/>
              <a:defRPr/>
            </a:pPr>
            <a:r>
              <a:rPr lang="en-US" sz="1600" dirty="0"/>
              <a:t>200000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79956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Processing charges are waived </a:t>
            </a:r>
            <a:r>
              <a:rPr lang="en-US" sz="1600" dirty="0" err="1"/>
              <a:t>upto</a:t>
            </a:r>
            <a:r>
              <a:rPr lang="en-US" sz="1600" dirty="0"/>
              <a:t> </a:t>
            </a:r>
            <a:r>
              <a:rPr lang="en-US" sz="1600" dirty="0" err="1"/>
              <a:t>Rs</a:t>
            </a:r>
            <a:r>
              <a:rPr lang="en-US" sz="1600" dirty="0"/>
              <a:t> ___ lakhs for SHG/JLG loans ? (536</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5  </a:t>
            </a:r>
          </a:p>
          <a:p>
            <a:pPr marL="342900" lvl="0" indent="-342900">
              <a:lnSpc>
                <a:spcPct val="115000"/>
              </a:lnSpc>
              <a:spcBef>
                <a:spcPts val="0"/>
              </a:spcBef>
              <a:buFont typeface="+mj-lt"/>
              <a:buAutoNum type="alphaLcParenR"/>
              <a:defRPr/>
            </a:pPr>
            <a:r>
              <a:rPr lang="en-US" sz="1600" dirty="0"/>
              <a:t>2</a:t>
            </a:r>
          </a:p>
          <a:p>
            <a:pPr marL="342900" indent="-342900">
              <a:lnSpc>
                <a:spcPct val="115000"/>
              </a:lnSpc>
              <a:spcBef>
                <a:spcPts val="0"/>
              </a:spcBef>
              <a:buFont typeface="+mj-lt"/>
              <a:buAutoNum type="alphaLcParenR"/>
              <a:defRPr/>
            </a:pPr>
            <a:r>
              <a:rPr lang="en-US" sz="1600" dirty="0"/>
              <a:t>3</a:t>
            </a:r>
          </a:p>
          <a:p>
            <a:pPr marL="342900" indent="-342900">
              <a:lnSpc>
                <a:spcPct val="115000"/>
              </a:lnSpc>
              <a:spcBef>
                <a:spcPts val="0"/>
              </a:spcBef>
              <a:buFont typeface="+mj-lt"/>
              <a:buAutoNum type="alphaLcParenR"/>
              <a:defRPr/>
            </a:pPr>
            <a:r>
              <a:rPr lang="en-US" sz="1600" dirty="0"/>
              <a:t>1</a:t>
            </a:r>
          </a:p>
          <a:p>
            <a:pPr marL="342900" lvl="0" indent="-342900">
              <a:lnSpc>
                <a:spcPct val="115000"/>
              </a:lnSpc>
              <a:spcBef>
                <a:spcPts val="0"/>
              </a:spcBef>
              <a:buFont typeface="+mj-lt"/>
              <a:buAutoNum type="alphaLcParenR"/>
              <a:defRPr/>
            </a:pPr>
            <a:r>
              <a:rPr lang="en-US" sz="1600" dirty="0"/>
              <a:t>4</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77"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85389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Bank Guarantee of </a:t>
            </a:r>
            <a:r>
              <a:rPr lang="en-US" sz="1600" dirty="0" err="1"/>
              <a:t>Rs</a:t>
            </a:r>
            <a:r>
              <a:rPr lang="en-US" sz="1600" dirty="0"/>
              <a:t>………………………&amp; above shall be signed by 2 </a:t>
            </a:r>
            <a:r>
              <a:rPr lang="en-US" sz="1600" dirty="0" err="1"/>
              <a:t>authorised</a:t>
            </a:r>
            <a:r>
              <a:rPr lang="en-US" sz="1600" dirty="0"/>
              <a:t> signatories ? (223</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100000/-</a:t>
            </a:r>
          </a:p>
          <a:p>
            <a:pPr marL="342900" lvl="0" indent="-342900">
              <a:lnSpc>
                <a:spcPct val="115000"/>
              </a:lnSpc>
              <a:spcBef>
                <a:spcPts val="0"/>
              </a:spcBef>
              <a:buFont typeface="+mj-lt"/>
              <a:buAutoNum type="alphaLcParenR"/>
              <a:defRPr/>
            </a:pPr>
            <a:r>
              <a:rPr lang="en-US" sz="1600" dirty="0" err="1"/>
              <a:t>Rs</a:t>
            </a:r>
            <a:r>
              <a:rPr lang="en-US" sz="1600" dirty="0"/>
              <a:t> 50,000/-</a:t>
            </a:r>
          </a:p>
          <a:p>
            <a:pPr marL="342900" indent="-342900">
              <a:lnSpc>
                <a:spcPct val="115000"/>
              </a:lnSpc>
              <a:spcBef>
                <a:spcPts val="0"/>
              </a:spcBef>
              <a:buFont typeface="+mj-lt"/>
              <a:buAutoNum type="alphaLcParenR"/>
              <a:defRPr/>
            </a:pPr>
            <a:r>
              <a:rPr lang="en-US" sz="1600" dirty="0" err="1"/>
              <a:t>Rs</a:t>
            </a:r>
            <a:r>
              <a:rPr lang="en-US" sz="1600" dirty="0"/>
              <a:t> 200000/-</a:t>
            </a:r>
          </a:p>
          <a:p>
            <a:pPr marL="342900" indent="-342900">
              <a:lnSpc>
                <a:spcPct val="115000"/>
              </a:lnSpc>
              <a:spcBef>
                <a:spcPts val="0"/>
              </a:spcBef>
              <a:buFont typeface="+mj-lt"/>
              <a:buAutoNum type="alphaLcParenR"/>
              <a:defRPr/>
            </a:pPr>
            <a:r>
              <a:rPr lang="en-US" sz="1600" dirty="0" err="1"/>
              <a:t>Rs</a:t>
            </a:r>
            <a:r>
              <a:rPr lang="en-US" sz="1600" dirty="0"/>
              <a:t> 25000/-</a:t>
            </a:r>
          </a:p>
          <a:p>
            <a:pPr marL="342900" lvl="0" indent="-342900">
              <a:lnSpc>
                <a:spcPct val="115000"/>
              </a:lnSpc>
              <a:spcBef>
                <a:spcPts val="0"/>
              </a:spcBef>
              <a:buFont typeface="+mj-lt"/>
              <a:buAutoNum type="alphaLcParenR"/>
              <a:defRPr/>
            </a:pPr>
            <a:r>
              <a:rPr lang="en-US" sz="1600" dirty="0"/>
              <a:t>R 75000/-</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46"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511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As per RBI guidelines, all Banks ATMs should dispense Rs.100 and Rs.200 denomination banknotes on a regular basis. By March 31 2026, _____% of all ATMs shall dispense either Rs.100 or Rs.200 denomination banknotes from </a:t>
            </a:r>
            <a:r>
              <a:rPr lang="en-US" sz="1600" dirty="0" err="1"/>
              <a:t>atleast</a:t>
            </a:r>
            <a:r>
              <a:rPr lang="en-US" sz="1600" dirty="0"/>
              <a:t> one cassette.? (</a:t>
            </a:r>
            <a:r>
              <a:rPr lang="en-US" sz="1600" dirty="0">
                <a:solidFill>
                  <a:srgbClr val="3366FF"/>
                </a:solidFill>
              </a:rPr>
              <a:t>428/25)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75 % </a:t>
            </a:r>
          </a:p>
          <a:p>
            <a:pPr marL="342900" lvl="0" indent="-342900">
              <a:lnSpc>
                <a:spcPct val="115000"/>
              </a:lnSpc>
              <a:spcBef>
                <a:spcPts val="0"/>
              </a:spcBef>
              <a:buFont typeface="+mj-lt"/>
              <a:buAutoNum type="alphaLcParenR"/>
              <a:defRPr/>
            </a:pPr>
            <a:r>
              <a:rPr lang="en-US" sz="1600" dirty="0"/>
              <a:t>90 % </a:t>
            </a:r>
          </a:p>
          <a:p>
            <a:pPr marL="342900" indent="-342900">
              <a:lnSpc>
                <a:spcPct val="115000"/>
              </a:lnSpc>
              <a:spcBef>
                <a:spcPts val="0"/>
              </a:spcBef>
              <a:buFont typeface="+mj-lt"/>
              <a:buAutoNum type="alphaLcParenR"/>
              <a:defRPr/>
            </a:pPr>
            <a:r>
              <a:rPr lang="en-US" sz="1600" dirty="0"/>
              <a:t>100 % </a:t>
            </a:r>
          </a:p>
          <a:p>
            <a:pPr marL="342900" indent="-342900">
              <a:lnSpc>
                <a:spcPct val="115000"/>
              </a:lnSpc>
              <a:spcBef>
                <a:spcPts val="0"/>
              </a:spcBef>
              <a:buFont typeface="+mj-lt"/>
              <a:buAutoNum type="alphaLcParenR"/>
              <a:defRPr/>
            </a:pPr>
            <a:r>
              <a:rPr lang="en-US" sz="1600" dirty="0"/>
              <a:t>85% </a:t>
            </a:r>
          </a:p>
          <a:p>
            <a:pPr marL="342900" lvl="0" indent="-342900">
              <a:lnSpc>
                <a:spcPct val="115000"/>
              </a:lnSpc>
              <a:spcBef>
                <a:spcPts val="0"/>
              </a:spcBef>
              <a:buFont typeface="+mj-lt"/>
              <a:buAutoNum type="alphaLcParenR"/>
              <a:defRPr/>
            </a:pPr>
            <a:r>
              <a:rPr lang="en-US" sz="1600" dirty="0"/>
              <a:t>80%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47808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CANARA INSTA MUTUAL FUND under DLP what is the minimum Loan</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25000 </a:t>
            </a:r>
          </a:p>
          <a:p>
            <a:pPr marL="342900" lvl="0" indent="-342900">
              <a:lnSpc>
                <a:spcPct val="115000"/>
              </a:lnSpc>
              <a:spcBef>
                <a:spcPts val="0"/>
              </a:spcBef>
              <a:buFont typeface="+mj-lt"/>
              <a:buAutoNum type="alphaLcParenR"/>
              <a:defRPr/>
            </a:pPr>
            <a:r>
              <a:rPr lang="en-US"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50000 </a:t>
            </a:r>
          </a:p>
          <a:p>
            <a:pPr marL="342900" lvl="0" indent="-342900">
              <a:lnSpc>
                <a:spcPct val="115000"/>
              </a:lnSpc>
              <a:spcBef>
                <a:spcPts val="0"/>
              </a:spcBef>
              <a:buFont typeface="+mj-lt"/>
              <a:buAutoNum type="alphaLcParenR"/>
              <a:defRPr/>
            </a:pPr>
            <a:r>
              <a:rPr lang="en-IN" sz="1600" dirty="0" err="1">
                <a:solidFill>
                  <a:prstClr val="black"/>
                </a:solidFill>
              </a:rPr>
              <a:t>Rs</a:t>
            </a:r>
            <a:r>
              <a:rPr lang="en-IN" sz="1600" dirty="0">
                <a:solidFill>
                  <a:prstClr val="black"/>
                </a:solidFill>
              </a:rPr>
              <a:t> 100000 </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10000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spcAft>
                <a:spcPts val="1000"/>
              </a:spcAft>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5000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6"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03865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Bank loans to any governmental agency for construction of dwelling units or for slum clearance and rehabilitation of slum dwellers subject to dwelling units with carpet area of not more than ______, qualify for classification under Priority Sector lending </a:t>
            </a:r>
            <a:r>
              <a:rPr lang="en-US" sz="1600" dirty="0"/>
              <a:t>.? (</a:t>
            </a:r>
            <a:r>
              <a:rPr lang="en-US" sz="1600" b="1" dirty="0">
                <a:solidFill>
                  <a:srgbClr val="3366FF"/>
                </a:solidFill>
              </a:rPr>
              <a:t>204/25</a:t>
            </a:r>
            <a:r>
              <a:rPr lang="en-US" sz="1600" dirty="0">
                <a:solidFill>
                  <a:srgbClr val="3366FF"/>
                </a:solidFill>
              </a:rPr>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75 </a:t>
            </a:r>
            <a:r>
              <a:rPr lang="en-IN" sz="1600" dirty="0" err="1"/>
              <a:t>sq.m</a:t>
            </a:r>
            <a:r>
              <a:rPr lang="en-US" sz="1600" dirty="0"/>
              <a:t> </a:t>
            </a:r>
          </a:p>
          <a:p>
            <a:pPr marL="342900" lvl="0" indent="-342900">
              <a:lnSpc>
                <a:spcPct val="115000"/>
              </a:lnSpc>
              <a:spcBef>
                <a:spcPts val="0"/>
              </a:spcBef>
              <a:buFont typeface="+mj-lt"/>
              <a:buAutoNum type="alphaLcParenR"/>
              <a:defRPr/>
            </a:pPr>
            <a:r>
              <a:rPr lang="en-IN" sz="1600" dirty="0"/>
              <a:t>20 </a:t>
            </a:r>
            <a:r>
              <a:rPr lang="en-IN" sz="1600" dirty="0" err="1"/>
              <a:t>sq.m</a:t>
            </a:r>
            <a:r>
              <a:rPr lang="en-US" sz="1600" dirty="0"/>
              <a:t> </a:t>
            </a:r>
          </a:p>
          <a:p>
            <a:pPr marL="342900" indent="-342900">
              <a:lnSpc>
                <a:spcPct val="115000"/>
              </a:lnSpc>
              <a:spcBef>
                <a:spcPts val="0"/>
              </a:spcBef>
              <a:buFont typeface="+mj-lt"/>
              <a:buAutoNum type="alphaLcParenR"/>
              <a:defRPr/>
            </a:pPr>
            <a:r>
              <a:rPr lang="en-IN" sz="1600" dirty="0"/>
              <a:t>60 </a:t>
            </a:r>
            <a:r>
              <a:rPr lang="en-IN" sz="1600" dirty="0" err="1"/>
              <a:t>sq.m</a:t>
            </a:r>
            <a:r>
              <a:rPr lang="en-US" sz="1600" dirty="0"/>
              <a:t> </a:t>
            </a:r>
          </a:p>
          <a:p>
            <a:pPr marL="342900" indent="-342900">
              <a:lnSpc>
                <a:spcPct val="115000"/>
              </a:lnSpc>
              <a:spcBef>
                <a:spcPts val="0"/>
              </a:spcBef>
              <a:buFont typeface="+mj-lt"/>
              <a:buAutoNum type="alphaLcParenR"/>
              <a:defRPr/>
            </a:pPr>
            <a:r>
              <a:rPr lang="en-IN" sz="1600" dirty="0"/>
              <a:t>40 </a:t>
            </a:r>
            <a:r>
              <a:rPr lang="en-IN" sz="1600" dirty="0" err="1"/>
              <a:t>sq.m</a:t>
            </a:r>
            <a:r>
              <a:rPr lang="en-US" sz="1600" dirty="0"/>
              <a:t> </a:t>
            </a:r>
          </a:p>
          <a:p>
            <a:pPr marL="342900" lvl="0" indent="-342900">
              <a:lnSpc>
                <a:spcPct val="115000"/>
              </a:lnSpc>
              <a:spcBef>
                <a:spcPts val="0"/>
              </a:spcBef>
              <a:buFont typeface="+mj-lt"/>
              <a:buAutoNum type="alphaLcParenR"/>
              <a:defRPr/>
            </a:pPr>
            <a:r>
              <a:rPr lang="en-IN" sz="1600" dirty="0"/>
              <a:t>30 </a:t>
            </a:r>
            <a:r>
              <a:rPr lang="en-IN" sz="1600" dirty="0" err="1"/>
              <a:t>sq.m</a:t>
            </a:r>
            <a:r>
              <a:rPr lang="en-US" sz="1600" dirty="0"/>
              <a:t>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3766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Loans to individuals for educational purposes, including vocational courses, not exceeding _______ are considered as eligible for priority sector classification</a:t>
            </a:r>
            <a:r>
              <a:rPr lang="en-US" sz="1600" dirty="0"/>
              <a:t>.? (204</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15 Lacs</a:t>
            </a:r>
          </a:p>
          <a:p>
            <a:pPr marL="342900" lvl="0" indent="-342900">
              <a:lnSpc>
                <a:spcPct val="115000"/>
              </a:lnSpc>
              <a:spcBef>
                <a:spcPts val="0"/>
              </a:spcBef>
              <a:buFont typeface="+mj-lt"/>
              <a:buAutoNum type="alphaLcParenR"/>
              <a:defRPr/>
            </a:pPr>
            <a:r>
              <a:rPr lang="en-US" sz="1600" dirty="0"/>
              <a:t>10 Lacs </a:t>
            </a:r>
          </a:p>
          <a:p>
            <a:pPr marL="342900" indent="-342900">
              <a:lnSpc>
                <a:spcPct val="115000"/>
              </a:lnSpc>
              <a:spcBef>
                <a:spcPts val="0"/>
              </a:spcBef>
              <a:buFont typeface="+mj-lt"/>
              <a:buAutoNum type="alphaLcParenR"/>
              <a:defRPr/>
            </a:pPr>
            <a:r>
              <a:rPr lang="en-US" sz="1600" dirty="0"/>
              <a:t>20 Lacs</a:t>
            </a:r>
          </a:p>
          <a:p>
            <a:pPr marL="342900" indent="-342900">
              <a:lnSpc>
                <a:spcPct val="115000"/>
              </a:lnSpc>
              <a:spcBef>
                <a:spcPts val="0"/>
              </a:spcBef>
              <a:buFont typeface="+mj-lt"/>
              <a:buAutoNum type="alphaLcParenR"/>
              <a:defRPr/>
            </a:pPr>
            <a:r>
              <a:rPr lang="en-US" sz="1600" dirty="0"/>
              <a:t>25 Lacs </a:t>
            </a:r>
          </a:p>
          <a:p>
            <a:pPr marL="342900" indent="-342900">
              <a:lnSpc>
                <a:spcPct val="115000"/>
              </a:lnSpc>
              <a:spcBef>
                <a:spcPts val="0"/>
              </a:spcBef>
              <a:buFont typeface="+mj-lt"/>
              <a:buAutoNum type="alphaLcParenR"/>
              <a:defRPr/>
            </a:pPr>
            <a:r>
              <a:rPr lang="en-US" sz="1600" dirty="0"/>
              <a:t>30 Lacs</a:t>
            </a:r>
          </a:p>
          <a:p>
            <a:pPr marL="342900" lvl="0" indent="-342900">
              <a:lnSpc>
                <a:spcPct val="115000"/>
              </a:lnSpc>
              <a:spcBef>
                <a:spcPts val="0"/>
              </a:spcBef>
              <a:buFont typeface="+mj-lt"/>
              <a:buAutoNum type="alphaLcParenR"/>
              <a:defRPr/>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7870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Incremental export credit extended by domestic banks, qualify for classification under Priority Sector lending subject to a sanctioned limit of up to _______ crore per borrower  </a:t>
            </a:r>
            <a:r>
              <a:rPr lang="en-US" sz="1600" dirty="0"/>
              <a:t>? (</a:t>
            </a:r>
            <a:r>
              <a:rPr lang="en-US" sz="1600" dirty="0">
                <a:solidFill>
                  <a:srgbClr val="3366FF"/>
                </a:solidFill>
              </a:rPr>
              <a:t>204/25)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40 </a:t>
            </a:r>
          </a:p>
          <a:p>
            <a:pPr marL="342900" lvl="0" indent="-342900">
              <a:lnSpc>
                <a:spcPct val="115000"/>
              </a:lnSpc>
              <a:spcBef>
                <a:spcPts val="0"/>
              </a:spcBef>
              <a:buFont typeface="+mj-lt"/>
              <a:buAutoNum type="alphaLcParenR"/>
              <a:defRPr/>
            </a:pPr>
            <a:r>
              <a:rPr lang="en-US" sz="1600" dirty="0"/>
              <a:t>50 </a:t>
            </a:r>
          </a:p>
          <a:p>
            <a:pPr marL="342900" indent="-342900">
              <a:lnSpc>
                <a:spcPct val="115000"/>
              </a:lnSpc>
              <a:spcBef>
                <a:spcPts val="0"/>
              </a:spcBef>
              <a:buFont typeface="+mj-lt"/>
              <a:buAutoNum type="alphaLcParenR"/>
              <a:defRPr/>
            </a:pPr>
            <a:r>
              <a:rPr lang="en-US" sz="1600" dirty="0"/>
              <a:t>25 </a:t>
            </a:r>
          </a:p>
          <a:p>
            <a:pPr marL="342900" indent="-342900">
              <a:lnSpc>
                <a:spcPct val="115000"/>
              </a:lnSpc>
              <a:spcBef>
                <a:spcPts val="0"/>
              </a:spcBef>
              <a:buFont typeface="+mj-lt"/>
              <a:buAutoNum type="alphaLcParenR"/>
              <a:defRPr/>
            </a:pPr>
            <a:r>
              <a:rPr lang="en-US" sz="1600" dirty="0"/>
              <a:t>35 </a:t>
            </a:r>
          </a:p>
          <a:p>
            <a:pPr marL="342900" lvl="0" indent="-342900">
              <a:lnSpc>
                <a:spcPct val="115000"/>
              </a:lnSpc>
              <a:spcBef>
                <a:spcPts val="0"/>
              </a:spcBef>
              <a:buFont typeface="+mj-lt"/>
              <a:buAutoNum type="alphaLcParenR"/>
              <a:defRPr/>
            </a:pPr>
            <a:r>
              <a:rPr lang="en-US" sz="1600" dirty="0"/>
              <a:t>45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9635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How many batches are available in NEFT  .? </a:t>
            </a:r>
            <a:endParaRPr lang="en-US" sz="1600" dirty="0">
              <a:solidFill>
                <a:srgbClr val="3366FF"/>
              </a:solidFill>
            </a:endParaRP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24</a:t>
            </a:r>
          </a:p>
          <a:p>
            <a:pPr marL="342900" lvl="0" indent="-342900">
              <a:lnSpc>
                <a:spcPct val="115000"/>
              </a:lnSpc>
              <a:spcBef>
                <a:spcPts val="0"/>
              </a:spcBef>
              <a:buFont typeface="+mj-lt"/>
              <a:buAutoNum type="alphaLcParenR"/>
              <a:defRPr/>
            </a:pPr>
            <a:r>
              <a:rPr lang="en-US" sz="1600" dirty="0"/>
              <a:t>48 </a:t>
            </a:r>
          </a:p>
          <a:p>
            <a:pPr marL="342900" indent="-342900">
              <a:lnSpc>
                <a:spcPct val="115000"/>
              </a:lnSpc>
              <a:spcBef>
                <a:spcPts val="0"/>
              </a:spcBef>
              <a:buFont typeface="+mj-lt"/>
              <a:buAutoNum type="alphaLcParenR"/>
              <a:defRPr/>
            </a:pPr>
            <a:r>
              <a:rPr lang="en-US" sz="1600" dirty="0"/>
              <a:t>12 </a:t>
            </a:r>
          </a:p>
          <a:p>
            <a:pPr marL="342900" indent="-342900">
              <a:lnSpc>
                <a:spcPct val="115000"/>
              </a:lnSpc>
              <a:spcBef>
                <a:spcPts val="0"/>
              </a:spcBef>
              <a:buFont typeface="+mj-lt"/>
              <a:buAutoNum type="alphaLcParenR"/>
              <a:defRPr/>
            </a:pPr>
            <a:r>
              <a:rPr lang="en-US" sz="1600" dirty="0"/>
              <a:t>36 </a:t>
            </a:r>
          </a:p>
          <a:p>
            <a:pPr marL="342900" lvl="0" indent="-342900">
              <a:lnSpc>
                <a:spcPct val="115000"/>
              </a:lnSpc>
              <a:spcBef>
                <a:spcPts val="0"/>
              </a:spcBef>
              <a:buFont typeface="+mj-lt"/>
              <a:buAutoNum type="alphaLcParenR"/>
              <a:defRPr/>
            </a:pPr>
            <a:r>
              <a:rPr lang="en-US" sz="1600" dirty="0"/>
              <a:t>6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62207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Term Loan sanction valid for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3 months</a:t>
            </a:r>
          </a:p>
          <a:p>
            <a:pPr marL="342900" lvl="0" indent="-342900">
              <a:lnSpc>
                <a:spcPct val="115000"/>
              </a:lnSpc>
              <a:spcBef>
                <a:spcPts val="0"/>
              </a:spcBef>
              <a:buFont typeface="+mj-lt"/>
              <a:buAutoNum type="alphaLcParenR"/>
              <a:defRPr/>
            </a:pPr>
            <a:r>
              <a:rPr lang="en-US" sz="1600" dirty="0"/>
              <a:t>6 months</a:t>
            </a:r>
          </a:p>
          <a:p>
            <a:pPr marL="342900" indent="-342900">
              <a:lnSpc>
                <a:spcPct val="115000"/>
              </a:lnSpc>
              <a:spcBef>
                <a:spcPts val="0"/>
              </a:spcBef>
              <a:buFont typeface="+mj-lt"/>
              <a:buAutoNum type="alphaLcParenR"/>
              <a:defRPr/>
            </a:pPr>
            <a:r>
              <a:rPr lang="en-US" sz="1600" dirty="0"/>
              <a:t>1 month</a:t>
            </a:r>
          </a:p>
          <a:p>
            <a:pPr marL="342900" indent="-342900">
              <a:lnSpc>
                <a:spcPct val="115000"/>
              </a:lnSpc>
              <a:spcBef>
                <a:spcPts val="0"/>
              </a:spcBef>
              <a:buFont typeface="+mj-lt"/>
              <a:buAutoNum type="alphaLcParenR"/>
              <a:defRPr/>
            </a:pPr>
            <a:r>
              <a:rPr lang="en-US" sz="1600" dirty="0"/>
              <a:t>2 months</a:t>
            </a:r>
          </a:p>
          <a:p>
            <a:pPr marL="342900" lvl="0" indent="-342900">
              <a:lnSpc>
                <a:spcPct val="115000"/>
              </a:lnSpc>
              <a:spcBef>
                <a:spcPts val="0"/>
              </a:spcBef>
              <a:buFont typeface="+mj-lt"/>
              <a:buAutoNum type="alphaLcParenR"/>
              <a:defRPr/>
            </a:pPr>
            <a:r>
              <a:rPr lang="en-US" sz="1600" dirty="0"/>
              <a:t>1 year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55274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The Credit Scoring Model as per HO </a:t>
            </a:r>
            <a:r>
              <a:rPr lang="en-US" sz="1600" dirty="0" err="1"/>
              <a:t>cir</a:t>
            </a:r>
            <a:r>
              <a:rPr lang="en-US" sz="1600" dirty="0"/>
              <a:t> 242/2020 is made applicable for Micro, Small and Medium enterprises applying for an aggregate loan amount of  </a:t>
            </a:r>
            <a:r>
              <a:rPr lang="en-US" sz="1600" dirty="0" err="1"/>
              <a:t>Rupess</a:t>
            </a:r>
            <a:r>
              <a:rPr lang="en-US" sz="1600" dirty="0"/>
              <a:t>  ………..? </a:t>
            </a:r>
            <a:endParaRPr lang="en-US" sz="1600" dirty="0">
              <a:solidFill>
                <a:srgbClr val="3366FF"/>
              </a:solidFill>
            </a:endParaRP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100 Lacs</a:t>
            </a:r>
          </a:p>
          <a:p>
            <a:pPr marL="342900" indent="-342900">
              <a:lnSpc>
                <a:spcPct val="115000"/>
              </a:lnSpc>
              <a:spcBef>
                <a:spcPts val="0"/>
              </a:spcBef>
              <a:buFont typeface="+mj-lt"/>
              <a:buAutoNum type="alphaLcParenR"/>
              <a:defRPr/>
            </a:pPr>
            <a:r>
              <a:rPr lang="en-US" sz="1600" dirty="0"/>
              <a:t>500 Lacs</a:t>
            </a:r>
          </a:p>
          <a:p>
            <a:pPr marL="342900" indent="-342900">
              <a:lnSpc>
                <a:spcPct val="115000"/>
              </a:lnSpc>
              <a:spcBef>
                <a:spcPts val="0"/>
              </a:spcBef>
              <a:buFont typeface="+mj-lt"/>
              <a:buAutoNum type="alphaLcParenR"/>
              <a:defRPr/>
            </a:pPr>
            <a:r>
              <a:rPr lang="en-US" sz="1600" dirty="0"/>
              <a:t>300 Lacs</a:t>
            </a:r>
          </a:p>
          <a:p>
            <a:pPr marL="342900" indent="-342900">
              <a:lnSpc>
                <a:spcPct val="115000"/>
              </a:lnSpc>
              <a:spcBef>
                <a:spcPts val="0"/>
              </a:spcBef>
              <a:buFont typeface="+mj-lt"/>
              <a:buAutoNum type="alphaLcParenR"/>
              <a:defRPr/>
            </a:pPr>
            <a:r>
              <a:rPr lang="en-US" sz="1600" dirty="0"/>
              <a:t>200 Lacs</a:t>
            </a:r>
          </a:p>
          <a:p>
            <a:pPr marL="342900" indent="-342900">
              <a:lnSpc>
                <a:spcPct val="115000"/>
              </a:lnSpc>
              <a:spcBef>
                <a:spcPts val="0"/>
              </a:spcBef>
              <a:buFont typeface="+mj-lt"/>
              <a:buAutoNum type="alphaLcParenR"/>
              <a:defRPr/>
            </a:pPr>
            <a:r>
              <a:rPr lang="en-US" sz="1600" dirty="0"/>
              <a:t>50 Lacs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86327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Mudra loan what is the margin on book debts  ? </a:t>
            </a:r>
            <a:endParaRPr lang="en-US" sz="1600" dirty="0">
              <a:solidFill>
                <a:srgbClr val="3366FF"/>
              </a:solidFill>
            </a:endParaRP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25 % </a:t>
            </a:r>
          </a:p>
          <a:p>
            <a:pPr marL="342900" lvl="0" indent="-342900">
              <a:lnSpc>
                <a:spcPct val="115000"/>
              </a:lnSpc>
              <a:spcBef>
                <a:spcPts val="0"/>
              </a:spcBef>
              <a:buFont typeface="+mj-lt"/>
              <a:buAutoNum type="alphaLcParenR"/>
              <a:defRPr/>
            </a:pPr>
            <a:r>
              <a:rPr lang="en-US" sz="1600" dirty="0"/>
              <a:t>30 % </a:t>
            </a:r>
          </a:p>
          <a:p>
            <a:pPr marL="342900" indent="-342900">
              <a:lnSpc>
                <a:spcPct val="115000"/>
              </a:lnSpc>
              <a:spcBef>
                <a:spcPts val="0"/>
              </a:spcBef>
              <a:buFont typeface="+mj-lt"/>
              <a:buAutoNum type="alphaLcParenR"/>
              <a:defRPr/>
            </a:pPr>
            <a:r>
              <a:rPr lang="en-US" sz="1600" dirty="0"/>
              <a:t>40 % </a:t>
            </a:r>
          </a:p>
          <a:p>
            <a:pPr marL="342900" indent="-342900">
              <a:lnSpc>
                <a:spcPct val="115000"/>
              </a:lnSpc>
              <a:spcBef>
                <a:spcPts val="0"/>
              </a:spcBef>
              <a:buFont typeface="+mj-lt"/>
              <a:buAutoNum type="alphaLcParenR"/>
              <a:defRPr/>
            </a:pPr>
            <a:r>
              <a:rPr lang="en-US" sz="1600" dirty="0"/>
              <a:t>35% </a:t>
            </a:r>
          </a:p>
          <a:p>
            <a:pPr marL="342900" lvl="0" indent="-342900">
              <a:lnSpc>
                <a:spcPct val="115000"/>
              </a:lnSpc>
              <a:spcBef>
                <a:spcPts val="0"/>
              </a:spcBef>
              <a:buFont typeface="+mj-lt"/>
              <a:buAutoNum type="alphaLcParenR"/>
              <a:defRPr/>
            </a:pPr>
            <a:r>
              <a:rPr lang="en-US" sz="1600" dirty="0"/>
              <a:t>20 %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90278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Fresh </a:t>
            </a:r>
            <a:r>
              <a:rPr lang="en-US" sz="1600" dirty="0" err="1"/>
              <a:t>agri</a:t>
            </a:r>
            <a:r>
              <a:rPr lang="en-US" sz="1600" dirty="0"/>
              <a:t> loans above </a:t>
            </a:r>
            <a:r>
              <a:rPr lang="en-US" sz="1600" dirty="0" err="1"/>
              <a:t>Rs</a:t>
            </a:r>
            <a:r>
              <a:rPr lang="en-US" sz="1600" dirty="0"/>
              <a:t>. …… lacs and </a:t>
            </a:r>
            <a:r>
              <a:rPr lang="en-US" sz="1600" dirty="0" err="1"/>
              <a:t>upto</a:t>
            </a:r>
            <a:r>
              <a:rPr lang="en-US" sz="1600" dirty="0"/>
              <a:t> and including </a:t>
            </a:r>
            <a:r>
              <a:rPr lang="en-US" sz="1600" dirty="0" err="1"/>
              <a:t>Rs</a:t>
            </a:r>
            <a:r>
              <a:rPr lang="en-US" sz="1600" dirty="0"/>
              <a:t>……. lacs for High Risk accounts, may be permitted by RO HEAD – CAC..? (31</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 lacs to 50 Lacs </a:t>
            </a:r>
          </a:p>
          <a:p>
            <a:pPr marL="342900" lvl="0" indent="-342900">
              <a:lnSpc>
                <a:spcPct val="115000"/>
              </a:lnSpc>
              <a:spcBef>
                <a:spcPts val="0"/>
              </a:spcBef>
              <a:buFont typeface="+mj-lt"/>
              <a:buAutoNum type="alphaLcParenR"/>
              <a:defRPr/>
            </a:pPr>
            <a:r>
              <a:rPr lang="en-US" sz="1600" dirty="0"/>
              <a:t>5 lac to 25 lacs </a:t>
            </a:r>
          </a:p>
          <a:p>
            <a:pPr marL="342900" indent="-342900">
              <a:lnSpc>
                <a:spcPct val="115000"/>
              </a:lnSpc>
              <a:spcBef>
                <a:spcPts val="0"/>
              </a:spcBef>
              <a:buFont typeface="+mj-lt"/>
              <a:buAutoNum type="alphaLcParenR"/>
              <a:defRPr/>
            </a:pPr>
            <a:r>
              <a:rPr lang="en-US" sz="1600" dirty="0"/>
              <a:t>10 to 25 Lacs  </a:t>
            </a:r>
          </a:p>
          <a:p>
            <a:pPr marL="342900" indent="-342900">
              <a:lnSpc>
                <a:spcPct val="115000"/>
              </a:lnSpc>
              <a:spcBef>
                <a:spcPts val="0"/>
              </a:spcBef>
              <a:buFont typeface="+mj-lt"/>
              <a:buAutoNum type="alphaLcParenR"/>
              <a:defRPr/>
            </a:pPr>
            <a:r>
              <a:rPr lang="en-US" sz="1600" dirty="0"/>
              <a:t>5 Lac to 50 Lacs</a:t>
            </a:r>
          </a:p>
          <a:p>
            <a:pPr marL="342900" lvl="0" indent="-342900">
              <a:lnSpc>
                <a:spcPct val="115000"/>
              </a:lnSpc>
              <a:spcBef>
                <a:spcPts val="0"/>
              </a:spcBef>
              <a:buFont typeface="+mj-lt"/>
              <a:buAutoNum type="alphaLcParenR"/>
              <a:defRPr/>
            </a:pPr>
            <a:r>
              <a:rPr lang="en-US" sz="1600" dirty="0"/>
              <a:t>25 lacs to 50 Lacs</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42676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Jewel Appraiser shall be seated in such a way that the appraisal work is monitored/ captured under the surveillance of CCTV camera. CCTV recording should be available in Manager’s cabin for real time viewing, for a period of……. days   .? (P-53</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30 </a:t>
            </a:r>
          </a:p>
          <a:p>
            <a:pPr marL="342900" lvl="0" indent="-342900">
              <a:lnSpc>
                <a:spcPct val="115000"/>
              </a:lnSpc>
              <a:spcBef>
                <a:spcPts val="0"/>
              </a:spcBef>
              <a:buFont typeface="+mj-lt"/>
              <a:buAutoNum type="alphaLcParenR"/>
              <a:defRPr/>
            </a:pPr>
            <a:r>
              <a:rPr lang="en-US" sz="1600" dirty="0"/>
              <a:t>180 </a:t>
            </a:r>
          </a:p>
          <a:p>
            <a:pPr marL="342900" indent="-342900">
              <a:lnSpc>
                <a:spcPct val="115000"/>
              </a:lnSpc>
              <a:spcBef>
                <a:spcPts val="0"/>
              </a:spcBef>
              <a:buFont typeface="+mj-lt"/>
              <a:buAutoNum type="alphaLcParenR"/>
              <a:defRPr/>
            </a:pPr>
            <a:r>
              <a:rPr lang="en-US" sz="1600" dirty="0"/>
              <a:t>60 </a:t>
            </a:r>
          </a:p>
          <a:p>
            <a:pPr marL="342900" indent="-342900">
              <a:lnSpc>
                <a:spcPct val="115000"/>
              </a:lnSpc>
              <a:spcBef>
                <a:spcPts val="0"/>
              </a:spcBef>
              <a:buFont typeface="+mj-lt"/>
              <a:buAutoNum type="alphaLcParenR"/>
              <a:defRPr/>
            </a:pPr>
            <a:r>
              <a:rPr lang="en-US" sz="1600" dirty="0"/>
              <a:t>90 </a:t>
            </a:r>
          </a:p>
          <a:p>
            <a:pPr marL="342900" lvl="0" indent="-342900">
              <a:lnSpc>
                <a:spcPct val="115000"/>
              </a:lnSpc>
              <a:spcBef>
                <a:spcPts val="0"/>
              </a:spcBef>
              <a:buFont typeface="+mj-lt"/>
              <a:buAutoNum type="alphaLcParenR"/>
              <a:defRPr/>
            </a:pPr>
            <a:r>
              <a:rPr lang="en-US" sz="1600" dirty="0"/>
              <a:t>100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84967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Pre-disbursement Reappraisal of </a:t>
            </a:r>
            <a:r>
              <a:rPr lang="en-US" sz="1600" b="1" dirty="0" err="1"/>
              <a:t>Jewellery</a:t>
            </a:r>
            <a:r>
              <a:rPr lang="en-US" sz="1600" dirty="0"/>
              <a:t>: Whenever the aggregate limit of the party under Gold Loans (aggregate across schemes) exceeds </a:t>
            </a:r>
            <a:r>
              <a:rPr lang="en-US" sz="1600" dirty="0" err="1"/>
              <a:t>Rs</a:t>
            </a:r>
            <a:r>
              <a:rPr lang="en-US" sz="1600" dirty="0"/>
              <a:t>……..Lakh, Reappraisal of all the existing Gold </a:t>
            </a:r>
            <a:r>
              <a:rPr lang="en-US" sz="1600" dirty="0" err="1"/>
              <a:t>Jewellery</a:t>
            </a:r>
            <a:r>
              <a:rPr lang="en-US" sz="1600" dirty="0"/>
              <a:t> pledged, should be done by another Jewel Appraiser.? (P-53</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50 </a:t>
            </a:r>
          </a:p>
          <a:p>
            <a:pPr marL="342900" lvl="0" indent="-342900">
              <a:lnSpc>
                <a:spcPct val="115000"/>
              </a:lnSpc>
              <a:spcBef>
                <a:spcPts val="0"/>
              </a:spcBef>
              <a:buFont typeface="+mj-lt"/>
              <a:buAutoNum type="alphaLcParenR"/>
              <a:defRPr/>
            </a:pPr>
            <a:r>
              <a:rPr lang="en-US" sz="1600" dirty="0"/>
              <a:t>15 </a:t>
            </a:r>
          </a:p>
          <a:p>
            <a:pPr marL="342900" indent="-342900">
              <a:lnSpc>
                <a:spcPct val="115000"/>
              </a:lnSpc>
              <a:spcBef>
                <a:spcPts val="0"/>
              </a:spcBef>
              <a:buFont typeface="+mj-lt"/>
              <a:buAutoNum type="alphaLcParenR"/>
              <a:defRPr/>
            </a:pPr>
            <a:r>
              <a:rPr lang="en-US" sz="1600" dirty="0"/>
              <a:t>25 </a:t>
            </a:r>
          </a:p>
          <a:p>
            <a:pPr marL="342900" indent="-342900">
              <a:lnSpc>
                <a:spcPct val="115000"/>
              </a:lnSpc>
              <a:spcBef>
                <a:spcPts val="0"/>
              </a:spcBef>
              <a:buFont typeface="+mj-lt"/>
              <a:buAutoNum type="alphaLcParenR"/>
              <a:defRPr/>
            </a:pPr>
            <a:r>
              <a:rPr lang="en-US" sz="1600" dirty="0"/>
              <a:t>75</a:t>
            </a:r>
          </a:p>
          <a:p>
            <a:pPr marL="342900" lvl="0" indent="-342900">
              <a:lnSpc>
                <a:spcPct val="115000"/>
              </a:lnSpc>
              <a:spcBef>
                <a:spcPts val="0"/>
              </a:spcBef>
              <a:buFont typeface="+mj-lt"/>
              <a:buAutoNum type="alphaLcParenR"/>
              <a:defRPr/>
            </a:pPr>
            <a:r>
              <a:rPr lang="en-US" sz="1600" dirty="0"/>
              <a:t>100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9661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The Present chairman of the Insurance Regulatory and Development Authority of India (IRDAI) is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Rajiv </a:t>
            </a: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shukla</a:t>
            </a: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 Ajay </a:t>
            </a:r>
            <a:r>
              <a:rPr lang="en-US" sz="1600" dirty="0" err="1"/>
              <a:t>seth</a:t>
            </a:r>
            <a:endParaRPr lang="en-US" sz="1600" dirty="0"/>
          </a:p>
          <a:p>
            <a:pPr marL="342900" lvl="0" indent="-342900">
              <a:lnSpc>
                <a:spcPct val="115000"/>
              </a:lnSpc>
              <a:spcBef>
                <a:spcPts val="0"/>
              </a:spcBef>
              <a:buFont typeface="+mj-lt"/>
              <a:buAutoNum type="alphaLcParenR"/>
              <a:defRPr/>
            </a:pPr>
            <a:r>
              <a:rPr lang="en-IN" sz="1600" dirty="0" err="1">
                <a:solidFill>
                  <a:prstClr val="black"/>
                </a:solidFill>
              </a:rPr>
              <a:t>Atul</a:t>
            </a:r>
            <a:r>
              <a:rPr lang="en-IN" sz="1600" dirty="0">
                <a:solidFill>
                  <a:prstClr val="black"/>
                </a:solidFill>
              </a:rPr>
              <a:t> </a:t>
            </a:r>
            <a:r>
              <a:rPr lang="en-IN" sz="1600" dirty="0" err="1">
                <a:solidFill>
                  <a:prstClr val="black"/>
                </a:solidFill>
              </a:rPr>
              <a:t>kumar</a:t>
            </a:r>
            <a:r>
              <a:rPr lang="en-IN" sz="1600" dirty="0">
                <a:solidFill>
                  <a:prstClr val="black"/>
                </a:solidFill>
              </a:rPr>
              <a:t> </a:t>
            </a:r>
            <a:r>
              <a:rPr lang="en-IN" sz="1600" dirty="0" err="1">
                <a:solidFill>
                  <a:prstClr val="black"/>
                </a:solidFill>
              </a:rPr>
              <a:t>goel</a:t>
            </a:r>
            <a:r>
              <a:rPr lang="en-IN" sz="1600" dirty="0">
                <a:solidFill>
                  <a:prstClr val="black"/>
                </a:solidFill>
              </a:rPr>
              <a:t> </a:t>
            </a:r>
            <a:endParaRPr lang="en-US" sz="1600" dirty="0">
              <a:solidFill>
                <a:prstClr val="black"/>
              </a:solidFill>
            </a:endParaRP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Sanjay Malhotra</a:t>
            </a:r>
          </a:p>
          <a:p>
            <a:pPr marL="342900" lvl="0" indent="-342900">
              <a:lnSpc>
                <a:spcPct val="115000"/>
              </a:lnSpc>
              <a:spcBef>
                <a:spcPts val="0"/>
              </a:spcBef>
              <a:spcAft>
                <a:spcPts val="1000"/>
              </a:spcAft>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Shaji</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KV</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6"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67220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Detection of Spurious Gold During Reappraisal : </a:t>
            </a:r>
            <a:r>
              <a:rPr lang="en-US" sz="1600" dirty="0"/>
              <a:t> Branches should report immediately regarding spurious gold (if any) on the day of detection within …………. hours) to Review and Reporting Section (RR Section),.? (p-53</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24 </a:t>
            </a:r>
          </a:p>
          <a:p>
            <a:pPr marL="342900" lvl="0" indent="-342900">
              <a:lnSpc>
                <a:spcPct val="115000"/>
              </a:lnSpc>
              <a:spcBef>
                <a:spcPts val="0"/>
              </a:spcBef>
              <a:buFont typeface="+mj-lt"/>
              <a:buAutoNum type="alphaLcParenR"/>
              <a:defRPr/>
            </a:pPr>
            <a:r>
              <a:rPr lang="en-US" sz="1600" dirty="0"/>
              <a:t>48</a:t>
            </a:r>
          </a:p>
          <a:p>
            <a:pPr marL="342900" indent="-342900">
              <a:lnSpc>
                <a:spcPct val="115000"/>
              </a:lnSpc>
              <a:spcBef>
                <a:spcPts val="0"/>
              </a:spcBef>
              <a:buFont typeface="+mj-lt"/>
              <a:buAutoNum type="alphaLcParenR"/>
              <a:defRPr/>
            </a:pPr>
            <a:r>
              <a:rPr lang="en-US" sz="1600" dirty="0"/>
              <a:t>12 </a:t>
            </a:r>
          </a:p>
          <a:p>
            <a:pPr marL="342900" indent="-342900">
              <a:lnSpc>
                <a:spcPct val="115000"/>
              </a:lnSpc>
              <a:spcBef>
                <a:spcPts val="0"/>
              </a:spcBef>
              <a:buFont typeface="+mj-lt"/>
              <a:buAutoNum type="alphaLcParenR"/>
              <a:defRPr/>
            </a:pPr>
            <a:r>
              <a:rPr lang="en-US" sz="1600" dirty="0"/>
              <a:t>18 </a:t>
            </a:r>
          </a:p>
          <a:p>
            <a:pPr marL="342900" lvl="0" indent="-342900">
              <a:lnSpc>
                <a:spcPct val="115000"/>
              </a:lnSpc>
              <a:spcBef>
                <a:spcPts val="0"/>
              </a:spcBef>
              <a:buFont typeface="+mj-lt"/>
              <a:buAutoNum type="alphaLcParenR"/>
              <a:defRPr/>
            </a:pPr>
            <a:r>
              <a:rPr lang="en-US" sz="1600" dirty="0"/>
              <a:t>72</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88594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800" dirty="0"/>
              <a:t>All personalized Debit cards lying undelivered/unclaimed at Branches </a:t>
            </a:r>
            <a:r>
              <a:rPr lang="en-IN" sz="1800" b="1" dirty="0"/>
              <a:t>beyond a period of ………… from the date of return shall be destroyed</a:t>
            </a:r>
            <a:r>
              <a:rPr lang="en-IN" sz="1800" dirty="0"/>
              <a:t> at branches</a:t>
            </a:r>
            <a:r>
              <a:rPr lang="en-US" sz="1600" dirty="0"/>
              <a:t>.? (35</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2 months</a:t>
            </a:r>
          </a:p>
          <a:p>
            <a:pPr marL="342900" lvl="0" indent="-342900">
              <a:lnSpc>
                <a:spcPct val="115000"/>
              </a:lnSpc>
              <a:spcBef>
                <a:spcPts val="0"/>
              </a:spcBef>
              <a:buFont typeface="+mj-lt"/>
              <a:buAutoNum type="alphaLcParenR"/>
              <a:defRPr/>
            </a:pPr>
            <a:r>
              <a:rPr lang="en-US" sz="1600" dirty="0"/>
              <a:t>1 month</a:t>
            </a:r>
          </a:p>
          <a:p>
            <a:pPr marL="342900" indent="-342900">
              <a:lnSpc>
                <a:spcPct val="115000"/>
              </a:lnSpc>
              <a:spcBef>
                <a:spcPts val="0"/>
              </a:spcBef>
              <a:buFont typeface="+mj-lt"/>
              <a:buAutoNum type="alphaLcParenR"/>
              <a:defRPr/>
            </a:pPr>
            <a:r>
              <a:rPr lang="en-US" sz="1600" dirty="0"/>
              <a:t>3 months</a:t>
            </a:r>
          </a:p>
          <a:p>
            <a:pPr marL="342900" indent="-342900">
              <a:lnSpc>
                <a:spcPct val="115000"/>
              </a:lnSpc>
              <a:spcBef>
                <a:spcPts val="0"/>
              </a:spcBef>
              <a:buFont typeface="+mj-lt"/>
              <a:buAutoNum type="alphaLcParenR"/>
              <a:defRPr/>
            </a:pPr>
            <a:r>
              <a:rPr lang="en-US" sz="1600" dirty="0"/>
              <a:t>6 months</a:t>
            </a:r>
          </a:p>
          <a:p>
            <a:pPr marL="342900" lvl="0" indent="-342900">
              <a:lnSpc>
                <a:spcPct val="115000"/>
              </a:lnSpc>
              <a:spcBef>
                <a:spcPts val="0"/>
              </a:spcBef>
              <a:buFont typeface="+mj-lt"/>
              <a:buAutoNum type="alphaLcParenR"/>
              <a:defRPr/>
            </a:pPr>
            <a:r>
              <a:rPr lang="en-US" sz="1600" dirty="0"/>
              <a:t>15 days</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49898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latin typeface="Calibri" panose="020F0502020204030204" pitchFamily="34" charset="0"/>
                <a:ea typeface="Calibri" panose="020F0502020204030204" pitchFamily="34" charset="0"/>
                <a:cs typeface="Mangal"/>
              </a:rPr>
              <a:t>CGTMSE Guarantee Coverage ceiling </a:t>
            </a:r>
            <a:r>
              <a:rPr lang="en-IN" sz="1600" dirty="0" err="1">
                <a:latin typeface="Calibri" panose="020F0502020204030204" pitchFamily="34" charset="0"/>
                <a:ea typeface="Calibri" panose="020F0502020204030204" pitchFamily="34" charset="0"/>
                <a:cs typeface="Mangal"/>
              </a:rPr>
              <a:t>wef</a:t>
            </a:r>
            <a:r>
              <a:rPr lang="en-IN" sz="1600" dirty="0">
                <a:latin typeface="Calibri" panose="020F0502020204030204" pitchFamily="34" charset="0"/>
                <a:ea typeface="Calibri" panose="020F0502020204030204" pitchFamily="34" charset="0"/>
                <a:cs typeface="Mangal"/>
              </a:rPr>
              <a:t> 1.4.25 is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a:t>
            </a:r>
            <a:r>
              <a:rPr lang="en-IN" sz="1600" b="1" dirty="0">
                <a:solidFill>
                  <a:srgbClr val="FF0000"/>
                </a:solidFill>
                <a:latin typeface="Calibri" panose="020F0502020204030204" pitchFamily="34" charset="0"/>
                <a:ea typeface="Calibri" panose="020F0502020204030204" pitchFamily="34" charset="0"/>
                <a:cs typeface="Mangal"/>
              </a:rPr>
              <a:t> Crores </a:t>
            </a:r>
            <a:r>
              <a:rPr lang="en-US" sz="1600" dirty="0"/>
              <a:t>? (190/2025)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2 Crore</a:t>
            </a:r>
            <a:r>
              <a:rPr lang="en-US" sz="1600" dirty="0"/>
              <a:t> </a:t>
            </a:r>
          </a:p>
          <a:p>
            <a:pPr marL="342900" indent="-342900">
              <a:lnSpc>
                <a:spcPct val="115000"/>
              </a:lnSpc>
              <a:spcBef>
                <a:spcPts val="0"/>
              </a:spcBef>
              <a:buFont typeface="+mj-lt"/>
              <a:buAutoNum type="alphaLcParenR"/>
              <a:defRPr/>
            </a:pPr>
            <a:r>
              <a:rPr lang="en-IN" sz="1600" dirty="0"/>
              <a:t>5 Crore-</a:t>
            </a:r>
          </a:p>
          <a:p>
            <a:pPr marL="342900" lvl="0" indent="-342900">
              <a:lnSpc>
                <a:spcPct val="115000"/>
              </a:lnSpc>
              <a:spcBef>
                <a:spcPts val="0"/>
              </a:spcBef>
              <a:buFont typeface="+mj-lt"/>
              <a:buAutoNum type="alphaLcParenR"/>
              <a:defRPr/>
            </a:pPr>
            <a:r>
              <a:rPr lang="en-IN" sz="1600" dirty="0"/>
              <a:t>10 Crore</a:t>
            </a:r>
          </a:p>
          <a:p>
            <a:pPr marL="342900" lvl="0" indent="-342900">
              <a:lnSpc>
                <a:spcPct val="115000"/>
              </a:lnSpc>
              <a:spcBef>
                <a:spcPts val="0"/>
              </a:spcBef>
              <a:buFont typeface="+mj-lt"/>
              <a:buAutoNum type="alphaLcParenR"/>
              <a:defRPr/>
            </a:pPr>
            <a:r>
              <a:rPr lang="en-IN" sz="1600" dirty="0"/>
              <a:t>15 Crore </a:t>
            </a:r>
          </a:p>
          <a:p>
            <a:pPr marL="342900" indent="-342900">
              <a:lnSpc>
                <a:spcPct val="115000"/>
              </a:lnSpc>
              <a:spcBef>
                <a:spcPts val="0"/>
              </a:spcBef>
              <a:buFont typeface="+mj-lt"/>
              <a:buAutoNum type="alphaLcParenR"/>
              <a:defRPr/>
            </a:pPr>
            <a:r>
              <a:rPr lang="en-US" sz="1600" dirty="0"/>
              <a:t>20 Crore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0"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0827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b="1" dirty="0"/>
              <a:t>GROUP TERM LIFE INSURANCE POLICY</a:t>
            </a:r>
            <a:r>
              <a:rPr lang="en-IN" sz="1600" dirty="0"/>
              <a:t> FOR </a:t>
            </a:r>
            <a:r>
              <a:rPr lang="en-IN" sz="1600" b="1" dirty="0"/>
              <a:t>ALL PERMANENT EMPLOYEES OF THE BANK</a:t>
            </a:r>
            <a:r>
              <a:rPr lang="en-IN" sz="1600" dirty="0"/>
              <a:t> IN CASE OF </a:t>
            </a:r>
            <a:r>
              <a:rPr lang="en-IN" sz="1600" b="1" dirty="0"/>
              <a:t>DEATH WHILE IN SERVICE is available.  What is coverage available for officers </a:t>
            </a:r>
            <a:r>
              <a:rPr lang="en-US" sz="1600" dirty="0"/>
              <a:t>.? (</a:t>
            </a:r>
            <a:r>
              <a:rPr lang="en-US" sz="1600" dirty="0">
                <a:solidFill>
                  <a:srgbClr val="3366FF"/>
                </a:solidFill>
              </a:rPr>
              <a:t>41/25)</a:t>
            </a: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20 months’ gross salary subject to a maximum of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20 lakhs</a:t>
            </a:r>
            <a:r>
              <a:rPr lang="en-US" sz="1600" dirty="0"/>
              <a:t> </a:t>
            </a:r>
            <a:endParaRPr lang="en-IN" sz="1400" b="1" dirty="0"/>
          </a:p>
          <a:p>
            <a:pPr marL="342900" lvl="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20 months’ gross salary subject to a minimum of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15 lakhs</a:t>
            </a:r>
            <a:r>
              <a:rPr lang="en-US" sz="1600" dirty="0"/>
              <a:t> </a:t>
            </a:r>
            <a:endParaRPr lang="en-IN" sz="1400" b="1" dirty="0"/>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20 months’ gross salary subject to a maximum of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10 lakhs</a:t>
            </a:r>
            <a:r>
              <a:rPr lang="en-US" sz="1600" dirty="0"/>
              <a:t> </a:t>
            </a:r>
            <a:endParaRPr lang="en-IN" sz="1400" b="1" dirty="0"/>
          </a:p>
          <a:p>
            <a:pPr marL="34290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20 months’ gross salary subject to a maximum of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25 lakhs</a:t>
            </a:r>
            <a:r>
              <a:rPr lang="en-US" sz="1600" dirty="0"/>
              <a:t> </a:t>
            </a:r>
            <a:endParaRPr lang="en-IN" sz="1400" b="1" dirty="0"/>
          </a:p>
          <a:p>
            <a:pPr marL="342900" lvl="0" indent="-342900">
              <a:lnSpc>
                <a:spcPct val="115000"/>
              </a:lnSpc>
              <a:spcBef>
                <a:spcPts val="0"/>
              </a:spcBef>
              <a:buFont typeface="+mj-lt"/>
              <a:buAutoNum type="alphaLcParenR"/>
              <a:defRPr/>
            </a:pPr>
            <a:r>
              <a:rPr lang="en-IN" sz="1600" dirty="0">
                <a:latin typeface="Calibri" panose="020F0502020204030204" pitchFamily="34" charset="0"/>
                <a:ea typeface="Calibri" panose="020F0502020204030204" pitchFamily="34" charset="0"/>
                <a:cs typeface="Mangal"/>
              </a:rPr>
              <a:t>20 months’ gross salary subject to a minimum of </a:t>
            </a:r>
            <a:r>
              <a:rPr lang="en-IN" sz="1600" dirty="0" err="1">
                <a:latin typeface="Calibri" panose="020F0502020204030204" pitchFamily="34" charset="0"/>
                <a:ea typeface="Calibri" panose="020F0502020204030204" pitchFamily="34" charset="0"/>
                <a:cs typeface="Mangal"/>
              </a:rPr>
              <a:t>Rs</a:t>
            </a:r>
            <a:r>
              <a:rPr lang="en-IN" sz="1600" dirty="0">
                <a:latin typeface="Calibri" panose="020F0502020204030204" pitchFamily="34" charset="0"/>
                <a:ea typeface="Calibri" panose="020F0502020204030204" pitchFamily="34" charset="0"/>
                <a:cs typeface="Mangal"/>
              </a:rPr>
              <a:t>. 20 lakhs</a:t>
            </a:r>
            <a:r>
              <a:rPr lang="en-US" sz="1600" dirty="0"/>
              <a:t>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8920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dirty="0">
                <a:latin typeface="Calibri" panose="020F0502020204030204" pitchFamily="34" charset="0"/>
                <a:ea typeface="Calibri" panose="020F0502020204030204" pitchFamily="34" charset="0"/>
                <a:cs typeface="Mangal"/>
              </a:rPr>
              <a:t>Request for </a:t>
            </a:r>
            <a:r>
              <a:rPr lang="en-IN" sz="1600" b="1" dirty="0">
                <a:solidFill>
                  <a:srgbClr val="3333FF"/>
                </a:solidFill>
                <a:latin typeface="Calibri" panose="020F0502020204030204" pitchFamily="34" charset="0"/>
                <a:ea typeface="Calibri" panose="020F0502020204030204" pitchFamily="34" charset="0"/>
                <a:cs typeface="Mangal"/>
              </a:rPr>
              <a:t>transfer of Account can be given at either Transferor Branch or Transferee Branch</a:t>
            </a:r>
            <a:r>
              <a:rPr lang="en-IN" sz="1600" dirty="0">
                <a:latin typeface="Calibri" panose="020F0502020204030204" pitchFamily="34" charset="0"/>
                <a:ea typeface="Calibri" panose="020F0502020204030204" pitchFamily="34" charset="0"/>
                <a:cs typeface="Mangal"/>
              </a:rPr>
              <a:t>. Transfer of Accounts to be </a:t>
            </a:r>
            <a:r>
              <a:rPr lang="en-IN" sz="1600" b="1" dirty="0">
                <a:solidFill>
                  <a:srgbClr val="3333FF"/>
                </a:solidFill>
                <a:latin typeface="Calibri" panose="020F0502020204030204" pitchFamily="34" charset="0"/>
                <a:ea typeface="Calibri" panose="020F0502020204030204" pitchFamily="34" charset="0"/>
                <a:cs typeface="Mangal"/>
              </a:rPr>
              <a:t>completed within ………….. working days</a:t>
            </a:r>
            <a:r>
              <a:rPr lang="en-IN" sz="1600" dirty="0">
                <a:solidFill>
                  <a:srgbClr val="3333FF"/>
                </a:solidFill>
                <a:latin typeface="Calibri" panose="020F0502020204030204" pitchFamily="34" charset="0"/>
                <a:ea typeface="Calibri" panose="020F0502020204030204" pitchFamily="34" charset="0"/>
                <a:cs typeface="Mangal"/>
              </a:rPr>
              <a:t> </a:t>
            </a:r>
            <a:r>
              <a:rPr lang="en-IN" sz="1600" dirty="0">
                <a:latin typeface="Calibri" panose="020F0502020204030204" pitchFamily="34" charset="0"/>
                <a:ea typeface="Calibri" panose="020F0502020204030204" pitchFamily="34" charset="0"/>
                <a:cs typeface="Mangal"/>
              </a:rPr>
              <a:t>from the date of receipt of request </a:t>
            </a:r>
            <a:r>
              <a:rPr lang="en-US" sz="1600" dirty="0"/>
              <a:t>? (</a:t>
            </a:r>
            <a:r>
              <a:rPr lang="en-US" sz="1600" dirty="0">
                <a:solidFill>
                  <a:srgbClr val="3366FF"/>
                </a:solidFill>
              </a:rPr>
              <a:t>49/25)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Same</a:t>
            </a:r>
          </a:p>
          <a:p>
            <a:pPr marL="342900" lvl="0" indent="-342900">
              <a:lnSpc>
                <a:spcPct val="115000"/>
              </a:lnSpc>
              <a:spcBef>
                <a:spcPts val="0"/>
              </a:spcBef>
              <a:buFont typeface="+mj-lt"/>
              <a:buAutoNum type="alphaLcParenR"/>
              <a:defRPr/>
            </a:pPr>
            <a:r>
              <a:rPr lang="en-US" sz="1600" dirty="0"/>
              <a:t>3 </a:t>
            </a:r>
          </a:p>
          <a:p>
            <a:pPr marL="342900" indent="-342900">
              <a:lnSpc>
                <a:spcPct val="115000"/>
              </a:lnSpc>
              <a:spcBef>
                <a:spcPts val="0"/>
              </a:spcBef>
              <a:buFont typeface="+mj-lt"/>
              <a:buAutoNum type="alphaLcParenR"/>
              <a:defRPr/>
            </a:pPr>
            <a:r>
              <a:rPr lang="en-US" sz="1600" dirty="0"/>
              <a:t>1 </a:t>
            </a:r>
          </a:p>
          <a:p>
            <a:pPr marL="342900" indent="-342900">
              <a:lnSpc>
                <a:spcPct val="115000"/>
              </a:lnSpc>
              <a:spcBef>
                <a:spcPts val="0"/>
              </a:spcBef>
              <a:buFont typeface="+mj-lt"/>
              <a:buAutoNum type="alphaLcParenR"/>
              <a:defRPr/>
            </a:pPr>
            <a:r>
              <a:rPr lang="en-US" sz="1600" dirty="0"/>
              <a:t>2 </a:t>
            </a:r>
          </a:p>
          <a:p>
            <a:pPr marL="342900" lvl="0" indent="-342900">
              <a:lnSpc>
                <a:spcPct val="115000"/>
              </a:lnSpc>
              <a:spcBef>
                <a:spcPts val="0"/>
              </a:spcBef>
              <a:buFont typeface="+mj-lt"/>
              <a:buAutoNum type="alphaLcParenR"/>
              <a:defRPr/>
            </a:pPr>
            <a:r>
              <a:rPr lang="en-US" sz="1600" dirty="0"/>
              <a:t>5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5399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b="1" dirty="0">
                <a:latin typeface="Calibri" panose="020F0502020204030204" pitchFamily="34" charset="0"/>
                <a:ea typeface="Calibri" panose="020F0502020204030204" pitchFamily="34" charset="0"/>
                <a:cs typeface="Mangal"/>
              </a:rPr>
              <a:t>PERMANENT BLOCKING OF CREDIT CARD : </a:t>
            </a:r>
            <a:r>
              <a:rPr lang="en-IN" sz="1600" dirty="0">
                <a:latin typeface="Calibri" panose="020F0502020204030204" pitchFamily="34" charset="0"/>
                <a:ea typeface="Calibri" panose="020F0502020204030204" pitchFamily="34" charset="0"/>
                <a:cs typeface="Mangal"/>
              </a:rPr>
              <a:t>Credit Cards having overdue for m</a:t>
            </a:r>
            <a:r>
              <a:rPr lang="en-IN" sz="1600" b="1" dirty="0">
                <a:solidFill>
                  <a:srgbClr val="FF0000"/>
                </a:solidFill>
                <a:latin typeface="Calibri" panose="020F0502020204030204" pitchFamily="34" charset="0"/>
                <a:ea typeface="Calibri" panose="020F0502020204030204" pitchFamily="34" charset="0"/>
                <a:cs typeface="Mangal"/>
              </a:rPr>
              <a:t>ore than ……. days DPD will be blocked permanently</a:t>
            </a:r>
            <a:r>
              <a:rPr lang="en-IN" sz="1600" dirty="0">
                <a:latin typeface="Calibri" panose="020F0502020204030204" pitchFamily="34" charset="0"/>
                <a:ea typeface="Calibri" panose="020F0502020204030204" pitchFamily="34" charset="0"/>
                <a:cs typeface="Mangal"/>
              </a:rPr>
              <a:t> and </a:t>
            </a:r>
            <a:r>
              <a:rPr lang="en-IN" sz="1600" b="1" dirty="0">
                <a:latin typeface="Calibri" panose="020F0502020204030204" pitchFamily="34" charset="0"/>
                <a:ea typeface="Calibri" panose="020F0502020204030204" pitchFamily="34" charset="0"/>
                <a:cs typeface="Mangal"/>
              </a:rPr>
              <a:t>cannot be revived even after payment</a:t>
            </a:r>
            <a:r>
              <a:rPr lang="en-IN" sz="1600" dirty="0">
                <a:latin typeface="Calibri" panose="020F0502020204030204" pitchFamily="34" charset="0"/>
                <a:ea typeface="Calibri" panose="020F0502020204030204" pitchFamily="34" charset="0"/>
                <a:cs typeface="Mangal"/>
              </a:rPr>
              <a:t> of the total outstanding liabilities.</a:t>
            </a:r>
            <a:r>
              <a:rPr lang="en-US" sz="1600" dirty="0"/>
              <a:t>.? (5</a:t>
            </a:r>
            <a:r>
              <a:rPr lang="en-US" sz="1600" dirty="0">
                <a:solidFill>
                  <a:srgbClr val="3366FF"/>
                </a:solidFill>
              </a:rPr>
              <a:t>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45 </a:t>
            </a:r>
          </a:p>
          <a:p>
            <a:pPr marL="342900" lvl="0" indent="-342900">
              <a:lnSpc>
                <a:spcPct val="115000"/>
              </a:lnSpc>
              <a:spcBef>
                <a:spcPts val="0"/>
              </a:spcBef>
              <a:buFont typeface="+mj-lt"/>
              <a:buAutoNum type="alphaLcParenR"/>
              <a:defRPr/>
            </a:pPr>
            <a:r>
              <a:rPr lang="en-US" sz="1600" dirty="0"/>
              <a:t>60 </a:t>
            </a:r>
          </a:p>
          <a:p>
            <a:pPr marL="342900" indent="-342900">
              <a:lnSpc>
                <a:spcPct val="115000"/>
              </a:lnSpc>
              <a:spcBef>
                <a:spcPts val="0"/>
              </a:spcBef>
              <a:buFont typeface="+mj-lt"/>
              <a:buAutoNum type="alphaLcParenR"/>
              <a:defRPr/>
            </a:pPr>
            <a:r>
              <a:rPr lang="en-US" sz="1600" dirty="0"/>
              <a:t>90 </a:t>
            </a:r>
          </a:p>
          <a:p>
            <a:pPr marL="342900" indent="-342900">
              <a:lnSpc>
                <a:spcPct val="115000"/>
              </a:lnSpc>
              <a:spcBef>
                <a:spcPts val="0"/>
              </a:spcBef>
              <a:buFont typeface="+mj-lt"/>
              <a:buAutoNum type="alphaLcParenR"/>
              <a:defRPr/>
            </a:pPr>
            <a:r>
              <a:rPr lang="en-US" sz="1600" dirty="0"/>
              <a:t>30 </a:t>
            </a:r>
          </a:p>
          <a:p>
            <a:pPr marL="342900" lvl="0" indent="-342900">
              <a:lnSpc>
                <a:spcPct val="115000"/>
              </a:lnSpc>
              <a:spcBef>
                <a:spcPts val="0"/>
              </a:spcBef>
              <a:buFont typeface="+mj-lt"/>
              <a:buAutoNum type="alphaLcParenR"/>
              <a:defRPr/>
            </a:pPr>
            <a:r>
              <a:rPr lang="en-US" sz="1600" dirty="0"/>
              <a:t>180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04625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dirty="0">
                <a:latin typeface="Calibri" panose="020F0502020204030204" pitchFamily="34" charset="0"/>
                <a:ea typeface="Calibri" panose="020F0502020204030204" pitchFamily="34" charset="0"/>
                <a:cs typeface="Mangal"/>
              </a:rPr>
              <a:t> Bank i</a:t>
            </a:r>
            <a:r>
              <a:rPr lang="en-IN" sz="1600" b="1" dirty="0">
                <a:latin typeface="Calibri" panose="020F0502020204030204" pitchFamily="34" charset="0"/>
                <a:ea typeface="Calibri" panose="020F0502020204030204" pitchFamily="34" charset="0"/>
                <a:cs typeface="Mangal"/>
              </a:rPr>
              <a:t>ntroduced new Housing loan product under Retail Segment – “Housing Loan – For Customer with minimal/nil income proof</a:t>
            </a:r>
            <a:r>
              <a:rPr lang="en-US" sz="1600" dirty="0"/>
              <a:t>. Under this scheme </a:t>
            </a:r>
            <a:r>
              <a:rPr lang="en-IN" sz="1600" dirty="0">
                <a:latin typeface="Calibri" panose="020F0502020204030204" pitchFamily="34" charset="0"/>
                <a:ea typeface="Calibri" panose="020F0502020204030204" pitchFamily="34" charset="0"/>
                <a:cs typeface="Mangal"/>
              </a:rPr>
              <a:t>Total </a:t>
            </a:r>
            <a:r>
              <a:rPr lang="en-IN" sz="1600" b="1" dirty="0">
                <a:solidFill>
                  <a:srgbClr val="0000FF"/>
                </a:solidFill>
                <a:latin typeface="Calibri" panose="020F0502020204030204" pitchFamily="34" charset="0"/>
                <a:ea typeface="Calibri" panose="020F0502020204030204" pitchFamily="34" charset="0"/>
                <a:cs typeface="Mangal"/>
              </a:rPr>
              <a:t>annual income of applicant(s) maximum …….. should not exceed </a:t>
            </a:r>
            <a:r>
              <a:rPr lang="en-IN" sz="1600" b="1" dirty="0" err="1">
                <a:solidFill>
                  <a:srgbClr val="0000FF"/>
                </a:solidFill>
                <a:latin typeface="Calibri" panose="020F0502020204030204" pitchFamily="34" charset="0"/>
                <a:ea typeface="Calibri" panose="020F0502020204030204" pitchFamily="34" charset="0"/>
                <a:cs typeface="Mangal"/>
              </a:rPr>
              <a:t>Rs</a:t>
            </a:r>
            <a:r>
              <a:rPr lang="en-IN" sz="1600" b="1" dirty="0">
                <a:solidFill>
                  <a:srgbClr val="0000FF"/>
                </a:solidFill>
                <a:latin typeface="Calibri" panose="020F0502020204030204" pitchFamily="34" charset="0"/>
                <a:ea typeface="Calibri" panose="020F0502020204030204" pitchFamily="34" charset="0"/>
                <a:cs typeface="Mangal"/>
              </a:rPr>
              <a:t>. …….lakhs</a:t>
            </a:r>
            <a:r>
              <a:rPr lang="en-IN" sz="1600" dirty="0">
                <a:latin typeface="Calibri" panose="020F0502020204030204" pitchFamily="34" charset="0"/>
                <a:ea typeface="Calibri" panose="020F0502020204030204" pitchFamily="34" charset="0"/>
                <a:cs typeface="Mangal"/>
              </a:rPr>
              <a:t>. </a:t>
            </a:r>
            <a:r>
              <a:rPr lang="en-US" sz="1600" dirty="0"/>
              <a:t> (85</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4 &amp; 9</a:t>
            </a:r>
          </a:p>
          <a:p>
            <a:pPr marL="342900" lvl="0" indent="-342900">
              <a:lnSpc>
                <a:spcPct val="115000"/>
              </a:lnSpc>
              <a:spcBef>
                <a:spcPts val="0"/>
              </a:spcBef>
              <a:buFont typeface="+mj-lt"/>
              <a:buAutoNum type="alphaLcParenR"/>
              <a:defRPr/>
            </a:pPr>
            <a:r>
              <a:rPr lang="en-US" sz="1600" dirty="0"/>
              <a:t>2 &amp; 9</a:t>
            </a:r>
          </a:p>
          <a:p>
            <a:pPr marL="342900" indent="-342900">
              <a:lnSpc>
                <a:spcPct val="115000"/>
              </a:lnSpc>
              <a:spcBef>
                <a:spcPts val="0"/>
              </a:spcBef>
              <a:buFont typeface="+mj-lt"/>
              <a:buAutoNum type="alphaLcParenR"/>
              <a:defRPr/>
            </a:pPr>
            <a:r>
              <a:rPr lang="en-US" sz="1600" dirty="0"/>
              <a:t>5 &amp; 10</a:t>
            </a:r>
          </a:p>
          <a:p>
            <a:pPr marL="342900" indent="-342900">
              <a:lnSpc>
                <a:spcPct val="115000"/>
              </a:lnSpc>
              <a:spcBef>
                <a:spcPts val="0"/>
              </a:spcBef>
              <a:buFont typeface="+mj-lt"/>
              <a:buAutoNum type="alphaLcParenR"/>
              <a:defRPr/>
            </a:pPr>
            <a:r>
              <a:rPr lang="en-US" sz="1600" dirty="0"/>
              <a:t>2 &amp; 10 </a:t>
            </a:r>
          </a:p>
          <a:p>
            <a:pPr marL="342900" lvl="0" indent="-342900">
              <a:lnSpc>
                <a:spcPct val="115000"/>
              </a:lnSpc>
              <a:spcBef>
                <a:spcPts val="0"/>
              </a:spcBef>
              <a:buFont typeface="+mj-lt"/>
              <a:buAutoNum type="alphaLcParenR"/>
              <a:defRPr/>
            </a:pPr>
            <a:r>
              <a:rPr lang="en-US" sz="1600" dirty="0"/>
              <a:t>4 &amp; 10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4365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b="1" dirty="0">
                <a:latin typeface="Calibri" panose="020F0502020204030204" pitchFamily="34" charset="0"/>
                <a:ea typeface="Calibri" panose="020F0502020204030204" pitchFamily="34" charset="0"/>
                <a:cs typeface="Mangal"/>
              </a:rPr>
              <a:t>Time line for submission of H/Y balancing of loan papers taken on ………………….of every year</a:t>
            </a:r>
            <a:r>
              <a:rPr lang="en-US" sz="1600" dirty="0"/>
              <a:t>.? (109</a:t>
            </a:r>
            <a:r>
              <a:rPr lang="en-US" sz="1600" dirty="0">
                <a:solidFill>
                  <a:srgbClr val="3366FF"/>
                </a:solidFill>
              </a:rPr>
              <a:t>/25)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b="1" dirty="0">
                <a:latin typeface="Calibri" panose="020F0502020204030204" pitchFamily="34" charset="0"/>
                <a:ea typeface="Calibri" panose="020F0502020204030204" pitchFamily="34" charset="0"/>
                <a:cs typeface="Mangal"/>
              </a:rPr>
              <a:t>28th February and 31st August </a:t>
            </a:r>
            <a:endParaRPr lang="en-US" sz="1600" dirty="0"/>
          </a:p>
          <a:p>
            <a:pPr marL="342900" lvl="0" indent="-342900">
              <a:lnSpc>
                <a:spcPct val="115000"/>
              </a:lnSpc>
              <a:spcBef>
                <a:spcPts val="0"/>
              </a:spcBef>
              <a:buFont typeface="+mj-lt"/>
              <a:buAutoNum type="alphaLcParenR"/>
              <a:defRPr/>
            </a:pPr>
            <a:r>
              <a:rPr lang="en-IN" sz="1600" b="1" dirty="0">
                <a:latin typeface="Calibri" panose="020F0502020204030204" pitchFamily="34" charset="0"/>
                <a:ea typeface="Calibri" panose="020F0502020204030204" pitchFamily="34" charset="0"/>
                <a:cs typeface="Mangal"/>
              </a:rPr>
              <a:t>20th February and 20th August</a:t>
            </a:r>
            <a:endParaRPr lang="en-US" sz="1600" dirty="0"/>
          </a:p>
          <a:p>
            <a:pPr marL="342900" indent="-342900">
              <a:lnSpc>
                <a:spcPct val="115000"/>
              </a:lnSpc>
              <a:spcBef>
                <a:spcPts val="0"/>
              </a:spcBef>
              <a:buFont typeface="+mj-lt"/>
              <a:buAutoNum type="alphaLcParenR"/>
              <a:defRPr/>
            </a:pPr>
            <a:r>
              <a:rPr lang="en-IN" sz="1600" b="1" dirty="0">
                <a:latin typeface="Calibri" panose="020F0502020204030204" pitchFamily="34" charset="0"/>
                <a:ea typeface="Calibri" panose="020F0502020204030204" pitchFamily="34" charset="0"/>
                <a:cs typeface="Mangal"/>
              </a:rPr>
              <a:t>10th February and 20th August </a:t>
            </a:r>
          </a:p>
          <a:p>
            <a:pPr marL="342900" indent="-342900">
              <a:lnSpc>
                <a:spcPct val="115000"/>
              </a:lnSpc>
              <a:spcBef>
                <a:spcPts val="0"/>
              </a:spcBef>
              <a:buFont typeface="+mj-lt"/>
              <a:buAutoNum type="alphaLcParenR"/>
              <a:defRPr/>
            </a:pPr>
            <a:r>
              <a:rPr lang="en-IN" sz="1600" b="1" dirty="0">
                <a:latin typeface="Calibri" panose="020F0502020204030204" pitchFamily="34" charset="0"/>
                <a:ea typeface="Calibri" panose="020F0502020204030204" pitchFamily="34" charset="0"/>
                <a:cs typeface="Mangal"/>
              </a:rPr>
              <a:t>20th February and 10th August </a:t>
            </a:r>
          </a:p>
          <a:p>
            <a:pPr marL="342900" indent="-342900">
              <a:lnSpc>
                <a:spcPct val="115000"/>
              </a:lnSpc>
              <a:spcBef>
                <a:spcPts val="0"/>
              </a:spcBef>
              <a:buFont typeface="+mj-lt"/>
              <a:buAutoNum type="alphaLcParenR"/>
              <a:defRPr/>
            </a:pPr>
            <a:r>
              <a:rPr lang="en-IN" sz="1600" b="1" dirty="0">
                <a:latin typeface="Calibri" panose="020F0502020204030204" pitchFamily="34" charset="0"/>
                <a:ea typeface="Calibri" panose="020F0502020204030204" pitchFamily="34" charset="0"/>
                <a:cs typeface="Mangal"/>
              </a:rPr>
              <a:t>15th February and 16th August </a:t>
            </a:r>
            <a:endParaRPr lang="en-US" sz="1600" dirty="0"/>
          </a:p>
          <a:p>
            <a:pPr marL="0" lvl="0" indent="0">
              <a:lnSpc>
                <a:spcPct val="115000"/>
              </a:lnSpc>
              <a:spcBef>
                <a:spcPts val="0"/>
              </a:spcBef>
              <a:buNone/>
              <a:defRPr/>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44188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buFont typeface="Wingdings" panose="05000000000000000000" pitchFamily="2" charset="2"/>
              <a:buChar char="v"/>
            </a:pPr>
            <a:r>
              <a:rPr lang="en-US" sz="1600" dirty="0">
                <a:latin typeface="Trebuchet MS" panose="020B0603020202020204" pitchFamily="34" charset="0"/>
              </a:rPr>
              <a:t>An LC which authorizes the </a:t>
            </a:r>
            <a:r>
              <a:rPr lang="en-US" sz="1600" dirty="0">
                <a:solidFill>
                  <a:srgbClr val="FF0000"/>
                </a:solidFill>
                <a:latin typeface="Trebuchet MS" panose="020B0603020202020204" pitchFamily="34" charset="0"/>
              </a:rPr>
              <a:t>nominated bank to sanction pre shipment credit </a:t>
            </a:r>
            <a:r>
              <a:rPr lang="en-US" sz="1600" dirty="0">
                <a:latin typeface="Trebuchet MS" panose="020B0603020202020204" pitchFamily="34" charset="0"/>
              </a:rPr>
              <a:t>to beneficiary for procurement of raw materials, processing and packing of goods to be exported is called ____?</a:t>
            </a:r>
            <a:endParaRPr lang="en-US" sz="1800" b="1" dirty="0">
              <a:latin typeface="Trebuchet MS" panose="020B0603020202020204" pitchFamily="34" charset="0"/>
            </a:endParaRPr>
          </a:p>
          <a:p>
            <a:pPr algn="just">
              <a:buFont typeface="Wingdings" panose="05000000000000000000" pitchFamily="2" charset="2"/>
              <a:buChar char="Ø"/>
            </a:pPr>
            <a:endParaRPr lang="en-US" sz="1600" dirty="0"/>
          </a:p>
          <a:p>
            <a:pPr marL="514350" indent="-514350">
              <a:buFont typeface="Wingdings 2"/>
              <a:buAutoNum type="arabicParenR"/>
            </a:pPr>
            <a:r>
              <a:rPr lang="en-US" sz="1600" b="1" dirty="0">
                <a:solidFill>
                  <a:schemeClr val="tx1"/>
                </a:solidFill>
                <a:latin typeface="Trebuchet MS" panose="020B0603020202020204" pitchFamily="34" charset="0"/>
              </a:rPr>
              <a:t>Red Clause LC</a:t>
            </a:r>
          </a:p>
          <a:p>
            <a:pPr marL="514350" indent="-514350">
              <a:buFont typeface="Wingdings 2"/>
              <a:buAutoNum type="arabicParenR"/>
            </a:pPr>
            <a:r>
              <a:rPr lang="en-US" sz="1600" b="1" dirty="0">
                <a:solidFill>
                  <a:schemeClr val="tx1"/>
                </a:solidFill>
                <a:latin typeface="Trebuchet MS" panose="020B0603020202020204" pitchFamily="34" charset="0"/>
              </a:rPr>
              <a:t>Back to Back LC</a:t>
            </a:r>
          </a:p>
          <a:p>
            <a:pPr marL="514350" indent="-514350">
              <a:buFont typeface="Wingdings 2"/>
              <a:buAutoNum type="arabicParenR"/>
            </a:pPr>
            <a:r>
              <a:rPr lang="en-US" sz="1600" b="1" dirty="0">
                <a:solidFill>
                  <a:schemeClr val="tx1"/>
                </a:solidFill>
                <a:latin typeface="Trebuchet MS" panose="020B0603020202020204" pitchFamily="34" charset="0"/>
              </a:rPr>
              <a:t>Transferable LC</a:t>
            </a:r>
          </a:p>
          <a:p>
            <a:pPr marL="514350" indent="-514350">
              <a:buFont typeface="Wingdings 2"/>
              <a:buAutoNum type="arabicParenR"/>
            </a:pPr>
            <a:r>
              <a:rPr lang="en-US" sz="1600" b="1" dirty="0">
                <a:solidFill>
                  <a:schemeClr val="tx1"/>
                </a:solidFill>
                <a:latin typeface="Trebuchet MS" panose="020B0603020202020204" pitchFamily="34" charset="0"/>
              </a:rPr>
              <a:t>Green Clause LC</a:t>
            </a:r>
          </a:p>
          <a:p>
            <a:pPr marL="514350" indent="-514350">
              <a:buFont typeface="Wingdings 2"/>
              <a:buAutoNum type="arabicParenR"/>
            </a:pPr>
            <a:r>
              <a:rPr lang="en-US" sz="1600" b="1" dirty="0">
                <a:solidFill>
                  <a:schemeClr val="tx1"/>
                </a:solidFill>
                <a:latin typeface="Trebuchet MS" panose="020B0603020202020204" pitchFamily="34" charset="0"/>
              </a:rPr>
              <a:t>Back to Back LC</a:t>
            </a:r>
          </a:p>
          <a:p>
            <a:pPr marL="0" lvl="0" indent="0">
              <a:lnSpc>
                <a:spcPct val="115000"/>
              </a:lnSpc>
              <a:spcBef>
                <a:spcPts val="0"/>
              </a:spcBef>
              <a:buNone/>
              <a:defRPr/>
            </a:pPr>
            <a:r>
              <a:rPr lang="en-US" sz="1600" dirty="0"/>
              <a:t>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1</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5510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Review &amp; Extension of Tenability may be permitted for a maximum period of ____, inclusive of second extension. Review and Extension on a single occasion shall not exceed ______.</a:t>
            </a:r>
            <a:r>
              <a:rPr lang="en-US" sz="1600" dirty="0"/>
              <a:t>.? </a:t>
            </a:r>
            <a:endParaRPr lang="en-US" sz="1600" dirty="0">
              <a:solidFill>
                <a:srgbClr val="3366FF"/>
              </a:solidFill>
            </a:endParaRPr>
          </a:p>
          <a:p>
            <a:pPr algn="just">
              <a:buFont typeface="Wingdings" panose="05000000000000000000" pitchFamily="2" charset="2"/>
              <a:buChar char="Ø"/>
            </a:pPr>
            <a:endParaRPr lang="en-US" sz="1600" dirty="0"/>
          </a:p>
          <a:p>
            <a:pPr marL="541338" lvl="0" indent="-541338" algn="just">
              <a:lnSpc>
                <a:spcPct val="115000"/>
              </a:lnSpc>
              <a:spcBef>
                <a:spcPts val="0"/>
              </a:spcBef>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3 months and 6 months </a:t>
            </a:r>
          </a:p>
          <a:p>
            <a:pPr marL="541338" lvl="0" indent="-541338" algn="just">
              <a:lnSpc>
                <a:spcPct val="115000"/>
              </a:lnSpc>
              <a:spcBef>
                <a:spcPts val="0"/>
              </a:spcBef>
              <a:buFont typeface="+mj-lt"/>
              <a:buAutoNum type="alphaLcPeriod"/>
              <a:defRPr/>
            </a:pPr>
            <a:r>
              <a:rPr lang="en-US" sz="1600" dirty="0">
                <a:solidFill>
                  <a:prstClr val="black"/>
                </a:solidFill>
              </a:rPr>
              <a:t>6 months and 2 months </a:t>
            </a:r>
          </a:p>
          <a:p>
            <a:pPr marL="541338" lvl="0" indent="-541338" algn="just">
              <a:lnSpc>
                <a:spcPct val="115000"/>
              </a:lnSpc>
              <a:spcBef>
                <a:spcPts val="0"/>
              </a:spcBef>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6 months and 12 months </a:t>
            </a:r>
          </a:p>
          <a:p>
            <a:pPr marL="541338" lvl="0" indent="-541338" algn="just">
              <a:lnSpc>
                <a:spcPct val="115000"/>
              </a:lnSpc>
              <a:spcBef>
                <a:spcPts val="0"/>
              </a:spcBef>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12 months and 3 months</a:t>
            </a:r>
          </a:p>
          <a:p>
            <a:pPr marL="541338" lvl="0" indent="-541338" algn="just">
              <a:lnSpc>
                <a:spcPct val="115000"/>
              </a:lnSpc>
              <a:spcBef>
                <a:spcPts val="0"/>
              </a:spcBef>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6 months and 3 months</a:t>
            </a:r>
            <a:endPar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0529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 – FI (168/25)</a:t>
            </a: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An overdraft (OD) facility up to </a:t>
            </a:r>
            <a:r>
              <a:rPr lang="en-US" sz="1600" dirty="0" err="1"/>
              <a:t>Rs</a:t>
            </a:r>
            <a:r>
              <a:rPr lang="en-US" sz="1600" dirty="0"/>
              <a:t>. …………….. to eligible account holders of PMJDY</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IN"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1000</a:t>
            </a:r>
          </a:p>
          <a:p>
            <a:pPr marL="342900" lvl="0" indent="-342900">
              <a:lnSpc>
                <a:spcPct val="115000"/>
              </a:lnSpc>
              <a:spcBef>
                <a:spcPts val="0"/>
              </a:spcBef>
              <a:buFont typeface="+mj-lt"/>
              <a:buAutoNum type="alphaLcParenR"/>
              <a:defRPr/>
            </a:pPr>
            <a:r>
              <a:rPr lang="en-US" sz="1600" dirty="0" err="1"/>
              <a:t>Rs</a:t>
            </a:r>
            <a:r>
              <a:rPr lang="en-US" sz="1600" dirty="0"/>
              <a:t> 50000</a:t>
            </a:r>
          </a:p>
          <a:p>
            <a:pPr marL="342900" lvl="0" indent="-342900">
              <a:lnSpc>
                <a:spcPct val="115000"/>
              </a:lnSpc>
              <a:spcBef>
                <a:spcPts val="0"/>
              </a:spcBef>
              <a:buFont typeface="+mj-lt"/>
              <a:buAutoNum type="alphaLcParenR"/>
              <a:defRPr/>
            </a:pPr>
            <a:r>
              <a:rPr lang="en-US" sz="1600" dirty="0" err="1">
                <a:solidFill>
                  <a:prstClr val="black"/>
                </a:solidFill>
              </a:rPr>
              <a:t>Rs</a:t>
            </a:r>
            <a:r>
              <a:rPr lang="en-US" sz="1600" dirty="0">
                <a:solidFill>
                  <a:prstClr val="black"/>
                </a:solidFill>
              </a:rPr>
              <a:t> 5000</a:t>
            </a:r>
          </a:p>
          <a:p>
            <a:pPr marL="342900" lvl="0" indent="-342900">
              <a:lnSpc>
                <a:spcPct val="115000"/>
              </a:lnSpc>
              <a:spcBef>
                <a:spcPts val="0"/>
              </a:spcBef>
              <a:buFont typeface="+mj-lt"/>
              <a:buAutoNum type="alphaLcParenR"/>
              <a:defRPr/>
            </a:pPr>
            <a:r>
              <a:rPr lang="en-US"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10000</a:t>
            </a:r>
          </a:p>
          <a:p>
            <a:pPr marL="342900" lvl="0" indent="-342900">
              <a:lnSpc>
                <a:spcPct val="115000"/>
              </a:lnSpc>
              <a:spcBef>
                <a:spcPts val="0"/>
              </a:spcBef>
              <a:spcAft>
                <a:spcPts val="1000"/>
              </a:spcAft>
              <a:buFont typeface="+mj-lt"/>
              <a:buAutoNum type="alphaLcParenR"/>
              <a:defRPr/>
            </a:pPr>
            <a:r>
              <a:rPr lang="en-US" sz="16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Rs</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15000</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6"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96474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Foreign Currency a/c maintained by a Bank in India with Bank in foreign country is ____</a:t>
            </a:r>
            <a:r>
              <a:rPr lang="en-US" sz="1600" dirty="0"/>
              <a:t>.? </a:t>
            </a:r>
            <a:endParaRPr lang="en-US" sz="1600" dirty="0">
              <a:solidFill>
                <a:srgbClr val="3366FF"/>
              </a:solidFill>
            </a:endParaRPr>
          </a:p>
          <a:p>
            <a:pPr algn="just">
              <a:buFont typeface="Wingdings" panose="05000000000000000000" pitchFamily="2" charset="2"/>
              <a:buChar char="Ø"/>
            </a:pPr>
            <a:endParaRPr lang="en-US" sz="1600" dirty="0"/>
          </a:p>
          <a:p>
            <a:pPr marL="800100" lvl="0" indent="-342900">
              <a:lnSpc>
                <a:spcPct val="115000"/>
              </a:lnSpc>
              <a:spcBef>
                <a:spcPts val="0"/>
              </a:spcBef>
              <a:spcAft>
                <a:spcPts val="1000"/>
              </a:spcAft>
              <a:buFont typeface="+mj-lt"/>
              <a:buAutoNum type="alphaLcPeriod"/>
              <a:defRPr/>
            </a:pPr>
            <a:r>
              <a:rPr lang="en-US" sz="1600" dirty="0">
                <a:solidFill>
                  <a:prstClr val="black"/>
                </a:solidFill>
              </a:rPr>
              <a:t>NOSTRO Account </a:t>
            </a:r>
          </a:p>
          <a:p>
            <a:pPr marL="8001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VOSTRO Account </a:t>
            </a:r>
          </a:p>
          <a:p>
            <a:pPr marL="8001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LORO Account </a:t>
            </a:r>
          </a:p>
          <a:p>
            <a:pPr marL="8001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MIRROR Account</a:t>
            </a:r>
          </a:p>
          <a:p>
            <a:pPr marL="8001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SNRR Account</a:t>
            </a:r>
            <a:endPar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88033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Under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Sovereign Gold Bond Scheme (SGB) an individual / HUF can purchase ____grams of GOLD and TRUST can purchase ___grams of GOLD </a:t>
            </a:r>
            <a:r>
              <a:rPr lang="en-US" sz="1600" dirty="0"/>
              <a:t>? </a:t>
            </a:r>
            <a:endParaRPr lang="en-US" sz="1600" dirty="0">
              <a:solidFill>
                <a:srgbClr val="3366FF"/>
              </a:solidFill>
            </a:endParaRP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a:solidFill>
                  <a:prstClr val="black"/>
                </a:solidFill>
              </a:rPr>
              <a:t>2 KG and 20 KG</a:t>
            </a: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5 KG and 20 KG</a:t>
            </a: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6 KG and 25 KG</a:t>
            </a:r>
          </a:p>
          <a:p>
            <a:pPr marL="342900" lvl="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7 KG and 25 KG</a:t>
            </a:r>
          </a:p>
          <a:p>
            <a:pPr marL="342900" indent="-342900">
              <a:lnSpc>
                <a:spcPct val="115000"/>
              </a:lnSpc>
              <a:spcBef>
                <a:spcPts val="0"/>
              </a:spcBef>
              <a:spcAft>
                <a:spcPts val="1000"/>
              </a:spcAft>
              <a:buFont typeface="+mj-lt"/>
              <a:buAutoNum type="alphaLcParenR"/>
              <a:defRPr/>
            </a:pPr>
            <a:r>
              <a:rPr lang="en-US" sz="1600" dirty="0">
                <a:solidFill>
                  <a:prstClr val="black"/>
                </a:solidFill>
              </a:rPr>
              <a:t>4 KG and 20 KG</a:t>
            </a:r>
          </a:p>
          <a:p>
            <a:pPr marL="342900" lvl="0" indent="-342900">
              <a:lnSpc>
                <a:spcPct val="115000"/>
              </a:lnSpc>
              <a:spcBef>
                <a:spcPts val="0"/>
              </a:spcBef>
              <a:spcAft>
                <a:spcPts val="1000"/>
              </a:spcAft>
              <a:buFont typeface="+mj-lt"/>
              <a:buAutoNum type="alphaLcParenR"/>
              <a:defRPr/>
            </a:pP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24295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Overall sanction limit per customer under Gold loan (</a:t>
            </a:r>
            <a:r>
              <a:rPr lang="en-US" sz="1600" dirty="0" err="1"/>
              <a:t>Agri</a:t>
            </a:r>
            <a:r>
              <a:rPr lang="en-US" sz="1600" dirty="0"/>
              <a:t> + Retail) ……………..?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35 Lacs</a:t>
            </a:r>
          </a:p>
          <a:p>
            <a:pPr marL="342900" indent="-342900">
              <a:lnSpc>
                <a:spcPct val="115000"/>
              </a:lnSpc>
              <a:spcBef>
                <a:spcPts val="0"/>
              </a:spcBef>
              <a:buFont typeface="+mj-lt"/>
              <a:buAutoNum type="alphaLcParenR"/>
              <a:defRPr/>
            </a:pPr>
            <a:r>
              <a:rPr lang="en-IN" sz="1600" dirty="0"/>
              <a:t>50 Lacs- </a:t>
            </a:r>
          </a:p>
          <a:p>
            <a:pPr marL="342900" lvl="0" indent="-342900">
              <a:lnSpc>
                <a:spcPct val="115000"/>
              </a:lnSpc>
              <a:spcBef>
                <a:spcPts val="0"/>
              </a:spcBef>
              <a:buFont typeface="+mj-lt"/>
              <a:buAutoNum type="alphaLcParenR"/>
              <a:defRPr/>
            </a:pPr>
            <a:r>
              <a:rPr lang="en-IN" sz="1600" dirty="0"/>
              <a:t>105 lacs</a:t>
            </a:r>
          </a:p>
          <a:p>
            <a:pPr marL="342900" lvl="0" indent="-342900">
              <a:lnSpc>
                <a:spcPct val="115000"/>
              </a:lnSpc>
              <a:spcBef>
                <a:spcPts val="0"/>
              </a:spcBef>
              <a:buFont typeface="+mj-lt"/>
              <a:buAutoNum type="alphaLcParenR"/>
              <a:defRPr/>
            </a:pPr>
            <a:r>
              <a:rPr lang="en-IN" sz="1600" dirty="0"/>
              <a:t>70 lacs</a:t>
            </a:r>
          </a:p>
          <a:p>
            <a:pPr marL="342900" indent="-342900">
              <a:lnSpc>
                <a:spcPct val="115000"/>
              </a:lnSpc>
              <a:spcBef>
                <a:spcPts val="0"/>
              </a:spcBef>
              <a:buFont typeface="+mj-lt"/>
              <a:buAutoNum type="alphaLcParenR"/>
              <a:defRPr/>
            </a:pPr>
            <a:r>
              <a:rPr lang="en-US" sz="1600" dirty="0"/>
              <a:t>90 Lacs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0"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62470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solidFill>
                  <a:prstClr val="black"/>
                </a:solidFill>
                <a:ea typeface="Calibri" panose="020F0502020204030204" pitchFamily="34" charset="0"/>
                <a:cs typeface="Times New Roman" panose="02020603050405020304" pitchFamily="18" charset="0"/>
              </a:rPr>
              <a:t>The premium to be paid to DICGC is ____ of assessable deposits per annum to be paid_______</a:t>
            </a:r>
            <a:r>
              <a:rPr lang="en-US" sz="1600" dirty="0"/>
              <a:t>? </a:t>
            </a:r>
            <a:endParaRPr lang="en-US" sz="1600" dirty="0">
              <a:solidFill>
                <a:srgbClr val="3366FF"/>
              </a:solidFill>
            </a:endParaRP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IN" sz="1600" dirty="0">
                <a:solidFill>
                  <a:prstClr val="black"/>
                </a:solidFill>
              </a:rPr>
              <a:t>12 paisa per </a:t>
            </a:r>
            <a:r>
              <a:rPr lang="en-IN" sz="1600" dirty="0" err="1">
                <a:solidFill>
                  <a:prstClr val="black"/>
                </a:solidFill>
              </a:rPr>
              <a:t>Rs</a:t>
            </a:r>
            <a:r>
              <a:rPr lang="en-IN" sz="1600" dirty="0">
                <a:solidFill>
                  <a:prstClr val="black"/>
                </a:solidFill>
              </a:rPr>
              <a:t>. 100, Half yearly</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a:solidFill>
                  <a:prstClr val="black"/>
                </a:solidFill>
              </a:rPr>
              <a:t>10 paisa per </a:t>
            </a:r>
            <a:r>
              <a:rPr lang="en-IN" sz="1600" dirty="0" err="1">
                <a:solidFill>
                  <a:prstClr val="black"/>
                </a:solidFill>
              </a:rPr>
              <a:t>Rs</a:t>
            </a:r>
            <a:r>
              <a:rPr lang="en-IN" sz="1600" dirty="0">
                <a:solidFill>
                  <a:prstClr val="black"/>
                </a:solidFill>
              </a:rPr>
              <a:t>. 100, Half yearly </a:t>
            </a:r>
            <a:endParaRPr lang="en-US" sz="1600" dirty="0">
              <a:solidFill>
                <a:prstClr val="black"/>
              </a:solidFill>
            </a:endParaRPr>
          </a:p>
          <a:p>
            <a:pPr marL="342900" lvl="0" indent="-342900">
              <a:lnSpc>
                <a:spcPct val="115000"/>
              </a:lnSpc>
              <a:spcBef>
                <a:spcPts val="0"/>
              </a:spcBef>
              <a:buFont typeface="+mj-lt"/>
              <a:buAutoNum type="alphaLcParenR"/>
              <a:defRPr/>
            </a:pPr>
            <a:r>
              <a:rPr lang="en-IN" sz="1600" dirty="0">
                <a:solidFill>
                  <a:prstClr val="black"/>
                </a:solidFill>
              </a:rPr>
              <a:t>10 paisa per </a:t>
            </a:r>
            <a:r>
              <a:rPr lang="en-IN" sz="1600" dirty="0" err="1">
                <a:solidFill>
                  <a:prstClr val="black"/>
                </a:solidFill>
              </a:rPr>
              <a:t>Rs</a:t>
            </a:r>
            <a:r>
              <a:rPr lang="en-IN" sz="1600" dirty="0">
                <a:solidFill>
                  <a:prstClr val="black"/>
                </a:solidFill>
              </a:rPr>
              <a:t>. 100, quarterly</a:t>
            </a:r>
          </a:p>
          <a:p>
            <a:pPr marL="342900" lvl="0" indent="-342900">
              <a:lnSpc>
                <a:spcPct val="115000"/>
              </a:lnSpc>
              <a:spcBef>
                <a:spcPts val="0"/>
              </a:spcBef>
              <a:buFont typeface="+mj-lt"/>
              <a:buAutoNum type="alphaLcParenR"/>
              <a:defRPr/>
            </a:pPr>
            <a:r>
              <a:rPr lang="en-IN" sz="1600" dirty="0">
                <a:solidFill>
                  <a:prstClr val="black"/>
                </a:solidFill>
              </a:rPr>
              <a:t>12 paisa per 100, </a:t>
            </a:r>
            <a:r>
              <a:rPr lang="en-IN" sz="1600" dirty="0">
                <a:solidFill>
                  <a:prstClr val="black"/>
                </a:solidFill>
                <a:ea typeface="Calibri" panose="020F0502020204030204" pitchFamily="34" charset="0"/>
                <a:cs typeface="Mangal" panose="02040503050203030202" pitchFamily="18" charset="0"/>
              </a:rPr>
              <a:t>quarterly</a:t>
            </a:r>
            <a:endParaRPr lang="en-US" sz="1600" dirty="0">
              <a:solidFill>
                <a:prstClr val="black"/>
              </a:solidFill>
            </a:endParaRPr>
          </a:p>
          <a:p>
            <a:pPr marL="342900" indent="-342900">
              <a:lnSpc>
                <a:spcPct val="115000"/>
              </a:lnSpc>
              <a:spcBef>
                <a:spcPts val="0"/>
              </a:spcBef>
              <a:buFont typeface="+mj-lt"/>
              <a:buAutoNum type="alphaLcParenR"/>
              <a:defRPr/>
            </a:pPr>
            <a:r>
              <a:rPr lang="en-US" sz="1600" dirty="0"/>
              <a:t> </a:t>
            </a:r>
            <a:r>
              <a:rPr lang="en-IN" sz="1600" dirty="0">
                <a:solidFill>
                  <a:prstClr val="black"/>
                </a:solidFill>
              </a:rPr>
              <a:t>10 paisa per </a:t>
            </a:r>
            <a:r>
              <a:rPr lang="en-IN" sz="1600" dirty="0" err="1">
                <a:solidFill>
                  <a:prstClr val="black"/>
                </a:solidFill>
              </a:rPr>
              <a:t>Rs</a:t>
            </a:r>
            <a:r>
              <a:rPr lang="en-IN" sz="1600" dirty="0">
                <a:solidFill>
                  <a:prstClr val="black"/>
                </a:solidFill>
              </a:rPr>
              <a:t>. 100, Yearly</a:t>
            </a:r>
          </a:p>
          <a:p>
            <a:pPr marL="342900" lvl="0" indent="-342900">
              <a:lnSpc>
                <a:spcPct val="115000"/>
              </a:lnSpc>
              <a:spcBef>
                <a:spcPts val="0"/>
              </a:spcBef>
              <a:buFont typeface="+mj-lt"/>
              <a:buAutoNum type="alphaLcParenR"/>
              <a:defRPr/>
            </a:pPr>
            <a:endParaRPr lang="en-IN" sz="16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81986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maximum Award under OMBUDSMAN scheme in normal cases is ___&amp; In Case of Credit Card it is____</a:t>
            </a:r>
            <a:r>
              <a:rPr lang="en-US" sz="1600" dirty="0"/>
              <a:t>.? </a:t>
            </a:r>
            <a:endParaRPr lang="en-US" sz="1600" dirty="0">
              <a:solidFill>
                <a:srgbClr val="3366FF"/>
              </a:solidFill>
            </a:endParaRP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lakhs and 1 lakh</a:t>
            </a: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lakhs and 2 lakh</a:t>
            </a:r>
          </a:p>
          <a:p>
            <a:pPr marL="342900" lvl="0" indent="-342900">
              <a:lnSpc>
                <a:spcPct val="115000"/>
              </a:lnSpc>
              <a:spcBef>
                <a:spcPts val="0"/>
              </a:spcBef>
              <a:buFont typeface="+mj-lt"/>
              <a:buAutoNum type="alphaLcParenR"/>
              <a:defRPr/>
            </a:pPr>
            <a:r>
              <a:rPr lang="en-US" sz="1600" dirty="0">
                <a:solidFill>
                  <a:prstClr val="black"/>
                </a:solidFill>
              </a:rPr>
              <a:t>20 lakhs and 1 lakh</a:t>
            </a:r>
          </a:p>
          <a:p>
            <a:pPr marL="342900" lvl="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20 lakhs and 2 lakh</a:t>
            </a:r>
          </a:p>
          <a:p>
            <a:pPr marL="342900" lvl="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10 Lakh and 5 Lac</a:t>
            </a:r>
            <a:r>
              <a:rPr lang="en-US" sz="1600" dirty="0"/>
              <a:t>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44541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Under PMEGP SCHEME, Maximum Project cost for Manufacturing units is ___and Service units is  …? (</a:t>
            </a:r>
            <a:r>
              <a:rPr lang="en-US" sz="1600" dirty="0">
                <a:solidFill>
                  <a:srgbClr val="3366FF"/>
                </a:solidFill>
              </a:rPr>
              <a:t>428/25)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err="1"/>
              <a:t>Rs</a:t>
            </a:r>
            <a:r>
              <a:rPr lang="en-US" sz="1600" dirty="0"/>
              <a:t>. 10 lakhs and </a:t>
            </a:r>
            <a:r>
              <a:rPr lang="en-US" sz="1600" dirty="0" err="1"/>
              <a:t>Rs</a:t>
            </a:r>
            <a:r>
              <a:rPr lang="en-US" sz="1600" dirty="0"/>
              <a:t>. 5 lakhs </a:t>
            </a:r>
            <a:endParaRPr lang="en-IN" sz="1600" dirty="0"/>
          </a:p>
          <a:p>
            <a:pPr marL="342900" indent="-342900">
              <a:lnSpc>
                <a:spcPct val="115000"/>
              </a:lnSpc>
              <a:spcBef>
                <a:spcPts val="0"/>
              </a:spcBef>
              <a:buFont typeface="+mj-lt"/>
              <a:buAutoNum type="alphaLcParenR"/>
              <a:defRPr/>
            </a:pPr>
            <a:r>
              <a:rPr lang="en-US" sz="1600" dirty="0" err="1"/>
              <a:t>Rs</a:t>
            </a:r>
            <a:r>
              <a:rPr lang="en-US" sz="1600" dirty="0"/>
              <a:t>. 20 lakhs and </a:t>
            </a:r>
            <a:r>
              <a:rPr lang="en-US" sz="1600" dirty="0" err="1"/>
              <a:t>Rs</a:t>
            </a:r>
            <a:r>
              <a:rPr lang="en-US" sz="1600" dirty="0"/>
              <a:t>. 10 lakhs </a:t>
            </a:r>
            <a:endParaRPr lang="en-IN" sz="1600" dirty="0"/>
          </a:p>
          <a:p>
            <a:pPr marL="342900" indent="-342900">
              <a:lnSpc>
                <a:spcPct val="115000"/>
              </a:lnSpc>
              <a:spcBef>
                <a:spcPts val="0"/>
              </a:spcBef>
              <a:buFont typeface="+mj-lt"/>
              <a:buAutoNum type="alphaLcParenR"/>
              <a:defRPr/>
            </a:pPr>
            <a:r>
              <a:rPr lang="en-US" sz="1600" dirty="0" err="1"/>
              <a:t>Rs</a:t>
            </a:r>
            <a:r>
              <a:rPr lang="en-US" sz="1600" dirty="0"/>
              <a:t>. 40 lakhs and </a:t>
            </a:r>
            <a:r>
              <a:rPr lang="en-US" sz="1600" dirty="0" err="1"/>
              <a:t>Rs</a:t>
            </a:r>
            <a:r>
              <a:rPr lang="en-US" sz="1600" dirty="0"/>
              <a:t>. 20 lakhs </a:t>
            </a:r>
            <a:endParaRPr lang="en-IN" sz="1600" dirty="0"/>
          </a:p>
          <a:p>
            <a:pPr marL="342900" indent="-342900">
              <a:lnSpc>
                <a:spcPct val="115000"/>
              </a:lnSpc>
              <a:spcBef>
                <a:spcPts val="0"/>
              </a:spcBef>
              <a:buFont typeface="+mj-lt"/>
              <a:buAutoNum type="alphaLcParenR"/>
              <a:defRPr/>
            </a:pPr>
            <a:r>
              <a:rPr lang="en-US" sz="1600" dirty="0" err="1"/>
              <a:t>Rs</a:t>
            </a:r>
            <a:r>
              <a:rPr lang="en-US" sz="1600" dirty="0"/>
              <a:t>. 50 lakhs and </a:t>
            </a:r>
            <a:r>
              <a:rPr lang="en-US" sz="1600" dirty="0" err="1"/>
              <a:t>Rs</a:t>
            </a:r>
            <a:r>
              <a:rPr lang="en-US" sz="1600" dirty="0"/>
              <a:t>. 20 lakhs </a:t>
            </a:r>
            <a:endParaRPr lang="en-IN" sz="1600" dirty="0"/>
          </a:p>
          <a:p>
            <a:pPr marL="342900" indent="-342900">
              <a:lnSpc>
                <a:spcPct val="115000"/>
              </a:lnSpc>
              <a:spcBef>
                <a:spcPts val="0"/>
              </a:spcBef>
              <a:buFont typeface="+mj-lt"/>
              <a:buAutoNum type="alphaLcParenR"/>
              <a:defRPr/>
            </a:pPr>
            <a:r>
              <a:rPr lang="en-US" sz="1600" dirty="0" err="1"/>
              <a:t>Rs</a:t>
            </a:r>
            <a:r>
              <a:rPr lang="en-US" sz="1600" dirty="0"/>
              <a:t>. 50 lakhs and </a:t>
            </a:r>
            <a:r>
              <a:rPr lang="en-US" sz="1600" dirty="0" err="1"/>
              <a:t>Rs</a:t>
            </a:r>
            <a:r>
              <a:rPr lang="en-US" sz="1600" dirty="0"/>
              <a:t>. 25 lakhs </a:t>
            </a:r>
            <a:endParaRPr lang="en-IN"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99705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Under Social Infrastructure, lending loans up to a limit of </a:t>
            </a:r>
            <a:r>
              <a:rPr lang="en-IN" sz="1600" dirty="0" err="1"/>
              <a:t>Rs</a:t>
            </a:r>
            <a:r>
              <a:rPr lang="en-IN" sz="1600" dirty="0"/>
              <a:t> ……………. per borrower for building health care facilities including under ‘</a:t>
            </a:r>
            <a:r>
              <a:rPr lang="en-IN" sz="1600" b="1" dirty="0" err="1"/>
              <a:t>Ayushman</a:t>
            </a:r>
            <a:r>
              <a:rPr lang="en-IN" sz="1600" b="1" dirty="0"/>
              <a:t> Bharat’ in Tier II to Tier </a:t>
            </a:r>
            <a:r>
              <a:rPr lang="en-IN" sz="1600" dirty="0"/>
              <a:t>VI Centres is now classified under Priority sector</a:t>
            </a:r>
            <a:r>
              <a:rPr lang="en-US" sz="1600" dirty="0"/>
              <a:t>.? (</a:t>
            </a:r>
            <a:r>
              <a:rPr lang="en-US" sz="1600" dirty="0">
                <a:solidFill>
                  <a:srgbClr val="3366FF"/>
                </a:solidFill>
              </a:rPr>
              <a:t>428/25)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 crore </a:t>
            </a:r>
          </a:p>
          <a:p>
            <a:pPr marL="342900" lvl="0" indent="-342900">
              <a:lnSpc>
                <a:spcPct val="115000"/>
              </a:lnSpc>
              <a:spcBef>
                <a:spcPts val="0"/>
              </a:spcBef>
              <a:buFont typeface="+mj-lt"/>
              <a:buAutoNum type="alphaLcParenR"/>
              <a:defRPr/>
            </a:pPr>
            <a:r>
              <a:rPr lang="en-US" sz="1600" dirty="0"/>
              <a:t>12 crore  </a:t>
            </a:r>
          </a:p>
          <a:p>
            <a:pPr marL="342900" indent="-342900">
              <a:lnSpc>
                <a:spcPct val="115000"/>
              </a:lnSpc>
              <a:spcBef>
                <a:spcPts val="0"/>
              </a:spcBef>
              <a:buFont typeface="+mj-lt"/>
              <a:buAutoNum type="alphaLcParenR"/>
              <a:defRPr/>
            </a:pPr>
            <a:r>
              <a:rPr lang="en-US" sz="1600" dirty="0"/>
              <a:t>15 crore </a:t>
            </a:r>
          </a:p>
          <a:p>
            <a:pPr marL="342900" indent="-342900">
              <a:lnSpc>
                <a:spcPct val="115000"/>
              </a:lnSpc>
              <a:spcBef>
                <a:spcPts val="0"/>
              </a:spcBef>
              <a:buFont typeface="+mj-lt"/>
              <a:buAutoNum type="alphaLcParenR"/>
              <a:defRPr/>
            </a:pPr>
            <a:r>
              <a:rPr lang="en-US" sz="1600" dirty="0"/>
              <a:t>5 crore </a:t>
            </a:r>
          </a:p>
          <a:p>
            <a:pPr marL="342900" lvl="0" indent="-342900">
              <a:lnSpc>
                <a:spcPct val="115000"/>
              </a:lnSpc>
              <a:spcBef>
                <a:spcPts val="0"/>
              </a:spcBef>
              <a:buFont typeface="+mj-lt"/>
              <a:buAutoNum type="alphaLcParenR"/>
              <a:defRPr/>
            </a:pPr>
            <a:r>
              <a:rPr lang="en-US" sz="1600" dirty="0"/>
              <a:t>20 crore </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9004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Loans for Food and Agro-processing up to an aggregate sanctioned limit of </a:t>
            </a:r>
            <a:r>
              <a:rPr lang="en-IN" sz="1600" dirty="0" err="1"/>
              <a:t>Rs</a:t>
            </a:r>
            <a:r>
              <a:rPr lang="en-IN" sz="1600" dirty="0"/>
              <a:t> ……… per borrower from the banking system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100 CRORE </a:t>
            </a:r>
          </a:p>
          <a:p>
            <a:pPr marL="342900" lvl="0" indent="-342900">
              <a:lnSpc>
                <a:spcPct val="115000"/>
              </a:lnSpc>
              <a:spcBef>
                <a:spcPts val="0"/>
              </a:spcBef>
              <a:buFont typeface="+mj-lt"/>
              <a:buAutoNum type="alphaLcParenR"/>
              <a:defRPr/>
            </a:pPr>
            <a:r>
              <a:rPr lang="en-US" sz="1600" dirty="0"/>
              <a:t>50 CRORE</a:t>
            </a:r>
          </a:p>
          <a:p>
            <a:pPr marL="342900" indent="-342900">
              <a:lnSpc>
                <a:spcPct val="115000"/>
              </a:lnSpc>
              <a:spcBef>
                <a:spcPts val="0"/>
              </a:spcBef>
              <a:buFont typeface="+mj-lt"/>
              <a:buAutoNum type="alphaLcParenR"/>
              <a:defRPr/>
            </a:pPr>
            <a:r>
              <a:rPr lang="en-US" sz="1600" dirty="0"/>
              <a:t>10 CRORE</a:t>
            </a:r>
          </a:p>
          <a:p>
            <a:pPr marL="342900" indent="-342900">
              <a:lnSpc>
                <a:spcPct val="115000"/>
              </a:lnSpc>
              <a:spcBef>
                <a:spcPts val="0"/>
              </a:spcBef>
              <a:buFont typeface="+mj-lt"/>
              <a:buAutoNum type="alphaLcParenR"/>
              <a:defRPr/>
            </a:pPr>
            <a:r>
              <a:rPr lang="en-US" sz="1600" dirty="0"/>
              <a:t>150 CRORE</a:t>
            </a:r>
          </a:p>
          <a:p>
            <a:pPr marL="342900" lvl="0" indent="-342900">
              <a:lnSpc>
                <a:spcPct val="115000"/>
              </a:lnSpc>
              <a:spcBef>
                <a:spcPts val="0"/>
              </a:spcBef>
              <a:buFont typeface="+mj-lt"/>
              <a:buAutoNum type="alphaLcParenR"/>
              <a:defRPr/>
            </a:pPr>
            <a:r>
              <a:rPr lang="en-US" sz="1600" dirty="0"/>
              <a:t>25 CRORE</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5961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Each Borrower should avail the credit facilities from a single branch</a:t>
            </a:r>
            <a:r>
              <a:rPr lang="en-US" sz="1600" dirty="0"/>
              <a:t>. Only one branch can extend finance for all the requirements for single borrower depending upon the feasibility / viability and their experience. </a:t>
            </a:r>
            <a:r>
              <a:rPr lang="en-US" sz="1600" b="1" dirty="0"/>
              <a:t>In exceptional circumstances where the customer requires finance at another branch</a:t>
            </a:r>
            <a:r>
              <a:rPr lang="en-US" sz="1600" dirty="0"/>
              <a:t>, the same may be permitted by …………………………. authorities </a:t>
            </a:r>
            <a:r>
              <a:rPr lang="en-US" sz="1600" dirty="0" err="1"/>
              <a:t>upto</a:t>
            </a:r>
            <a:r>
              <a:rPr lang="en-US" sz="1600" dirty="0"/>
              <a:t> their delegated powers.? (258/25)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RO Head CAC and above </a:t>
            </a:r>
            <a:endParaRPr lang="en-IN" sz="1600" dirty="0"/>
          </a:p>
          <a:p>
            <a:pPr marL="342900" lvl="0" indent="-342900">
              <a:lnSpc>
                <a:spcPct val="115000"/>
              </a:lnSpc>
              <a:spcBef>
                <a:spcPts val="0"/>
              </a:spcBef>
              <a:buFont typeface="+mj-lt"/>
              <a:buAutoNum type="alphaLcParenR"/>
              <a:defRPr/>
            </a:pPr>
            <a:r>
              <a:rPr lang="en-US" sz="1600" dirty="0"/>
              <a:t>Circle Head CAC and above </a:t>
            </a:r>
          </a:p>
          <a:p>
            <a:pPr marL="342900" lvl="0" indent="-342900">
              <a:lnSpc>
                <a:spcPct val="115000"/>
              </a:lnSpc>
              <a:spcBef>
                <a:spcPts val="0"/>
              </a:spcBef>
              <a:buFont typeface="+mj-lt"/>
              <a:buAutoNum type="alphaLcParenR"/>
              <a:defRPr/>
            </a:pPr>
            <a:r>
              <a:rPr lang="en-US" sz="1600" dirty="0"/>
              <a:t>Circle GM CAC and above</a:t>
            </a:r>
          </a:p>
          <a:p>
            <a:pPr marL="342900" lvl="0" indent="-342900">
              <a:lnSpc>
                <a:spcPct val="115000"/>
              </a:lnSpc>
              <a:spcBef>
                <a:spcPts val="0"/>
              </a:spcBef>
              <a:buFont typeface="+mj-lt"/>
              <a:buAutoNum type="alphaLcParenR"/>
              <a:defRPr/>
            </a:pPr>
            <a:r>
              <a:rPr lang="en-US" sz="1600" dirty="0"/>
              <a:t>Circle DGM and above</a:t>
            </a:r>
            <a:endParaRPr lang="en-IN" sz="1600" dirty="0"/>
          </a:p>
          <a:p>
            <a:pPr marL="342900" indent="-342900">
              <a:lnSpc>
                <a:spcPct val="115000"/>
              </a:lnSpc>
              <a:spcBef>
                <a:spcPts val="0"/>
              </a:spcBef>
              <a:buFont typeface="+mj-lt"/>
              <a:buAutoNum type="alphaLcParenR"/>
              <a:defRPr/>
            </a:pPr>
            <a:r>
              <a:rPr lang="en-US" sz="1600" dirty="0"/>
              <a:t>Advances overseeing Executive at RO.</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23"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11762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MSME </a:t>
            </a:r>
            <a:r>
              <a:rPr lang="en-US" sz="1600" b="1" dirty="0" err="1"/>
              <a:t>Sulabhs</a:t>
            </a:r>
            <a:r>
              <a:rPr lang="en-US" sz="1600" b="1" dirty="0"/>
              <a:t> to handle all fresh and enhancement of MSME loan proposals (except Loans against Deposit/Approved Securities and Gold Loans) beyond cumulative cut off limits of </a:t>
            </a:r>
            <a:r>
              <a:rPr lang="en-US" sz="1600" b="1" dirty="0" err="1"/>
              <a:t>Rs</a:t>
            </a:r>
            <a:r>
              <a:rPr lang="en-US" sz="1600" b="1" dirty="0"/>
              <a:t> ………..… Lakh or branch delegated power whichever is less in case of Small, Medium, Large and VLB branches </a:t>
            </a:r>
            <a:r>
              <a:rPr lang="en-US" sz="1600" dirty="0"/>
              <a:t>.? (258/25)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10 Lacs </a:t>
            </a:r>
            <a:endParaRPr lang="en-IN" sz="1600" dirty="0"/>
          </a:p>
          <a:p>
            <a:pPr marL="342900" indent="-342900">
              <a:lnSpc>
                <a:spcPct val="115000"/>
              </a:lnSpc>
              <a:spcBef>
                <a:spcPts val="0"/>
              </a:spcBef>
              <a:buFont typeface="+mj-lt"/>
              <a:buAutoNum type="alphaLcParenR"/>
              <a:defRPr/>
            </a:pPr>
            <a:r>
              <a:rPr lang="en-US" sz="1600" dirty="0"/>
              <a:t>25 Lacs </a:t>
            </a:r>
          </a:p>
          <a:p>
            <a:pPr marL="342900" indent="-342900">
              <a:lnSpc>
                <a:spcPct val="115000"/>
              </a:lnSpc>
              <a:spcBef>
                <a:spcPts val="0"/>
              </a:spcBef>
              <a:buFont typeface="+mj-lt"/>
              <a:buAutoNum type="alphaLcParenR"/>
              <a:defRPr/>
            </a:pPr>
            <a:r>
              <a:rPr lang="en-US" sz="1600" dirty="0"/>
              <a:t>20 Lacs </a:t>
            </a:r>
            <a:endParaRPr lang="en-IN" sz="1600" dirty="0"/>
          </a:p>
          <a:p>
            <a:pPr marL="342900" indent="-342900">
              <a:lnSpc>
                <a:spcPct val="115000"/>
              </a:lnSpc>
              <a:spcBef>
                <a:spcPts val="0"/>
              </a:spcBef>
              <a:buFont typeface="+mj-lt"/>
              <a:buAutoNum type="alphaLcParenR"/>
              <a:defRPr/>
            </a:pPr>
            <a:r>
              <a:rPr lang="en-US" sz="1600" dirty="0"/>
              <a:t>30 Lacs </a:t>
            </a:r>
            <a:endParaRPr lang="en-IN" sz="1600" dirty="0"/>
          </a:p>
          <a:p>
            <a:pPr marL="342900" indent="-342900">
              <a:lnSpc>
                <a:spcPct val="115000"/>
              </a:lnSpc>
              <a:spcBef>
                <a:spcPts val="0"/>
              </a:spcBef>
              <a:buFont typeface="+mj-lt"/>
              <a:buAutoNum type="alphaLcParenR"/>
              <a:defRPr/>
            </a:pPr>
            <a:r>
              <a:rPr lang="en-US" sz="1600" dirty="0"/>
              <a:t>15 Lacs </a:t>
            </a:r>
            <a:endParaRPr lang="en-IN" sz="1600" dirty="0"/>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23"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337839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57316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marL="0" lvl="0" indent="0">
              <a:lnSpc>
                <a:spcPct val="115000"/>
              </a:lnSpc>
              <a:spcBef>
                <a:spcPts val="0"/>
              </a:spcBef>
              <a:buNone/>
              <a:defRPr/>
            </a:pP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Bef>
                <a:spcPts val="0"/>
              </a:spcBef>
              <a:buNone/>
              <a:defRPr/>
            </a:pPr>
            <a:r>
              <a:rPr lang="en-US" sz="1600" dirty="0"/>
              <a:t>Accident Insurance Cover of </a:t>
            </a:r>
            <a:r>
              <a:rPr lang="en-US" sz="1600" dirty="0" err="1"/>
              <a:t>Rs</a:t>
            </a:r>
            <a:r>
              <a:rPr lang="en-US" sz="1600" dirty="0"/>
              <a:t>. …….. Lacs available for (PMJDY accounts opened after 28.8.2018) is available with </a:t>
            </a:r>
            <a:r>
              <a:rPr lang="en-US" sz="1600" dirty="0" err="1"/>
              <a:t>RuPay</a:t>
            </a:r>
            <a:r>
              <a:rPr lang="en-US" sz="1600" dirty="0"/>
              <a:t> card issued to the PMJDY account holders.  </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 Lac</a:t>
            </a:r>
            <a:endPar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0"/>
              </a:spcBef>
              <a:buFont typeface="+mj-lt"/>
              <a:buAutoNum type="alphaLcParenR"/>
              <a:defRPr/>
            </a:pPr>
            <a:r>
              <a:rPr lang="en-US" sz="1600" dirty="0"/>
              <a:t>3 Lac</a:t>
            </a:r>
          </a:p>
          <a:p>
            <a:pPr marL="342900" lvl="0" indent="-342900">
              <a:lnSpc>
                <a:spcPct val="115000"/>
              </a:lnSpc>
              <a:spcBef>
                <a:spcPts val="0"/>
              </a:spcBef>
              <a:buFont typeface="+mj-lt"/>
              <a:buAutoNum type="alphaLcParenR"/>
              <a:defRPr/>
            </a:pPr>
            <a:r>
              <a:rPr lang="en-US" sz="1600" dirty="0">
                <a:solidFill>
                  <a:prstClr val="black"/>
                </a:solidFill>
              </a:rPr>
              <a:t>2 Lacs</a:t>
            </a:r>
          </a:p>
          <a:p>
            <a:pPr marL="342900" lvl="0" indent="-342900">
              <a:lnSpc>
                <a:spcPct val="115000"/>
              </a:lnSpc>
              <a:spcBef>
                <a:spcPts val="0"/>
              </a:spcBef>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4 Lac</a:t>
            </a:r>
          </a:p>
          <a:p>
            <a:pPr marL="342900" lvl="0" indent="-342900">
              <a:lnSpc>
                <a:spcPct val="115000"/>
              </a:lnSpc>
              <a:spcBef>
                <a:spcPts val="0"/>
              </a:spcBef>
              <a:spcAft>
                <a:spcPts val="1000"/>
              </a:spcAft>
              <a:buFont typeface="+mj-lt"/>
              <a:buAutoNum type="alphaLcParenR"/>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0.50 Lac</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112"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40125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Out of following areas which will fall under Thrust area as per credit policy of  our bank</a:t>
            </a:r>
            <a:r>
              <a:rPr lang="en-US" sz="1600" dirty="0"/>
              <a:t>.? (223/25)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Industrial Sectors </a:t>
            </a:r>
          </a:p>
          <a:p>
            <a:pPr marL="342900" indent="-342900">
              <a:lnSpc>
                <a:spcPct val="115000"/>
              </a:lnSpc>
              <a:spcBef>
                <a:spcPts val="0"/>
              </a:spcBef>
              <a:buFont typeface="+mj-lt"/>
              <a:buAutoNum type="alphaLcParenR"/>
              <a:defRPr/>
            </a:pPr>
            <a:r>
              <a:rPr lang="en-US" sz="1600" dirty="0"/>
              <a:t>Commercial Real Estate</a:t>
            </a:r>
          </a:p>
          <a:p>
            <a:pPr marL="342900" indent="-342900">
              <a:lnSpc>
                <a:spcPct val="115000"/>
              </a:lnSpc>
              <a:spcBef>
                <a:spcPts val="0"/>
              </a:spcBef>
              <a:buFont typeface="+mj-lt"/>
              <a:buAutoNum type="alphaLcParenR"/>
              <a:defRPr/>
            </a:pPr>
            <a:r>
              <a:rPr lang="en-US" sz="1600" dirty="0"/>
              <a:t>NBFCs other than HFCs</a:t>
            </a:r>
          </a:p>
          <a:p>
            <a:pPr marL="342900" indent="-342900">
              <a:lnSpc>
                <a:spcPct val="115000"/>
              </a:lnSpc>
              <a:spcBef>
                <a:spcPts val="0"/>
              </a:spcBef>
              <a:buFont typeface="+mj-lt"/>
              <a:buAutoNum type="alphaLcParenR"/>
              <a:defRPr/>
            </a:pPr>
            <a:r>
              <a:rPr lang="en-US" sz="1600" dirty="0"/>
              <a:t>Capital Market</a:t>
            </a:r>
          </a:p>
          <a:p>
            <a:pPr marL="342900" indent="-342900">
              <a:lnSpc>
                <a:spcPct val="115000"/>
              </a:lnSpc>
              <a:spcBef>
                <a:spcPts val="0"/>
              </a:spcBef>
              <a:buFont typeface="+mj-lt"/>
              <a:buAutoNum type="alphaLcParenR"/>
              <a:defRPr/>
            </a:pPr>
            <a:r>
              <a:rPr lang="en-US" sz="1600" dirty="0"/>
              <a:t>Real estate Market</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8"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150608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Joint Lending Arrangement (JLA) shall be applicable to all lending arrangements, with a single borrower with aggregate credit limits (both Fund Based and Non-Fund Based) of </a:t>
            </a:r>
            <a:r>
              <a:rPr lang="en-US" sz="1600" dirty="0" err="1"/>
              <a:t>Rs</a:t>
            </a:r>
            <a:r>
              <a:rPr lang="en-US" sz="1600" dirty="0"/>
              <a:t> ………… Crore and above involving more than one Public Sector Bank    ? (258/25)</a:t>
            </a:r>
          </a:p>
          <a:p>
            <a:pPr algn="just">
              <a:buFont typeface="Wingdings" panose="05000000000000000000" pitchFamily="2" charset="2"/>
              <a:buChar char="Ø"/>
            </a:pPr>
            <a:endParaRPr lang="en-US" sz="1600" dirty="0"/>
          </a:p>
          <a:p>
            <a:pPr marL="342900" lvl="0" indent="-342900">
              <a:lnSpc>
                <a:spcPct val="115000"/>
              </a:lnSpc>
              <a:spcBef>
                <a:spcPts val="0"/>
              </a:spcBef>
              <a:buFont typeface="+mj-lt"/>
              <a:buAutoNum type="alphaLcParenR"/>
              <a:defRPr/>
            </a:pPr>
            <a:r>
              <a:rPr lang="en-US" sz="1600" dirty="0"/>
              <a:t>100 crore</a:t>
            </a:r>
          </a:p>
          <a:p>
            <a:pPr marL="342900" lvl="0" indent="-342900">
              <a:lnSpc>
                <a:spcPct val="115000"/>
              </a:lnSpc>
              <a:spcBef>
                <a:spcPts val="0"/>
              </a:spcBef>
              <a:buFont typeface="+mj-lt"/>
              <a:buAutoNum type="alphaLcParenR"/>
              <a:defRPr/>
            </a:pPr>
            <a:r>
              <a:rPr lang="en-US" sz="1600" dirty="0"/>
              <a:t>125 crore</a:t>
            </a:r>
          </a:p>
          <a:p>
            <a:pPr marL="342900" lvl="0" indent="-342900">
              <a:lnSpc>
                <a:spcPct val="115000"/>
              </a:lnSpc>
              <a:spcBef>
                <a:spcPts val="0"/>
              </a:spcBef>
              <a:buFont typeface="+mj-lt"/>
              <a:buAutoNum type="alphaLcParenR"/>
              <a:defRPr/>
            </a:pPr>
            <a:r>
              <a:rPr lang="en-US" sz="1600" dirty="0"/>
              <a:t>150 crore</a:t>
            </a:r>
          </a:p>
          <a:p>
            <a:pPr marL="342900" lvl="0" indent="-342900">
              <a:lnSpc>
                <a:spcPct val="115000"/>
              </a:lnSpc>
              <a:spcBef>
                <a:spcPts val="0"/>
              </a:spcBef>
              <a:buFont typeface="+mj-lt"/>
              <a:buAutoNum type="alphaLcParenR"/>
              <a:defRPr/>
            </a:pPr>
            <a:r>
              <a:rPr lang="en-US" sz="1600" dirty="0"/>
              <a:t>250 crore</a:t>
            </a:r>
          </a:p>
          <a:p>
            <a:pPr marL="342900" indent="-342900">
              <a:lnSpc>
                <a:spcPct val="115000"/>
              </a:lnSpc>
              <a:spcBef>
                <a:spcPts val="0"/>
              </a:spcBef>
              <a:buFont typeface="+mj-lt"/>
              <a:buAutoNum type="alphaLcParenR"/>
              <a:defRPr/>
            </a:pPr>
            <a:r>
              <a:rPr lang="en-US" sz="1600" dirty="0"/>
              <a:t>500 crore.</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ea typeface="+mn-ea"/>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8"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105438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b="1" dirty="0"/>
              <a:t>Turn over method is used for assessment of Fund based working Capital limits </a:t>
            </a:r>
            <a:r>
              <a:rPr lang="en-US" sz="1600" b="1" dirty="0" err="1"/>
              <a:t>upto</a:t>
            </a:r>
            <a:r>
              <a:rPr lang="en-US" sz="1600" b="1" dirty="0"/>
              <a:t> ………….Crores  for Traders, Merchants, Exporters, IT&amp; Software </a:t>
            </a:r>
            <a:r>
              <a:rPr lang="en-US" sz="1600" b="1" dirty="0" err="1"/>
              <a:t>etc</a:t>
            </a:r>
            <a:r>
              <a:rPr lang="en-US" sz="1600" b="1" dirty="0"/>
              <a:t>,  </a:t>
            </a:r>
            <a:r>
              <a:rPr lang="en-US" sz="1600" dirty="0"/>
              <a:t>.? (258/25)</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solidFill>
                  <a:srgbClr val="000000"/>
                </a:solidFill>
                <a:latin typeface="Trebuchet MS" panose="020B0603020202020204" pitchFamily="34" charset="0"/>
              </a:rPr>
              <a:t>4 crores</a:t>
            </a:r>
            <a:r>
              <a:rPr lang="en-IN" sz="1600" dirty="0"/>
              <a:t> </a:t>
            </a:r>
          </a:p>
          <a:p>
            <a:pPr marL="342900" indent="-342900">
              <a:lnSpc>
                <a:spcPct val="115000"/>
              </a:lnSpc>
              <a:spcBef>
                <a:spcPts val="0"/>
              </a:spcBef>
              <a:buFont typeface="+mj-lt"/>
              <a:buAutoNum type="alphaLcParenR"/>
              <a:defRPr/>
            </a:pPr>
            <a:r>
              <a:rPr lang="en-IN" sz="1600" dirty="0"/>
              <a:t>1 crores </a:t>
            </a:r>
          </a:p>
          <a:p>
            <a:pPr marL="342900" indent="-342900">
              <a:lnSpc>
                <a:spcPct val="115000"/>
              </a:lnSpc>
              <a:spcBef>
                <a:spcPts val="0"/>
              </a:spcBef>
              <a:buFont typeface="+mj-lt"/>
              <a:buAutoNum type="alphaLcParenR"/>
              <a:defRPr/>
            </a:pPr>
            <a:r>
              <a:rPr lang="en-IN" sz="1600" dirty="0"/>
              <a:t>3 crores </a:t>
            </a:r>
          </a:p>
          <a:p>
            <a:pPr marL="342900" indent="-342900">
              <a:lnSpc>
                <a:spcPct val="115000"/>
              </a:lnSpc>
              <a:spcBef>
                <a:spcPts val="0"/>
              </a:spcBef>
              <a:buFont typeface="+mj-lt"/>
              <a:buAutoNum type="alphaLcParenR"/>
              <a:defRPr/>
            </a:pPr>
            <a:r>
              <a:rPr lang="en-IN" sz="1600" dirty="0"/>
              <a:t>2 crores </a:t>
            </a:r>
          </a:p>
          <a:p>
            <a:pPr marL="342900" indent="-342900">
              <a:lnSpc>
                <a:spcPct val="115000"/>
              </a:lnSpc>
              <a:spcBef>
                <a:spcPts val="0"/>
              </a:spcBef>
              <a:buFont typeface="+mj-lt"/>
              <a:buAutoNum type="alphaLcParenR"/>
              <a:defRPr/>
            </a:pPr>
            <a:r>
              <a:rPr lang="en-IN" sz="1600" dirty="0"/>
              <a:t>5 crores</a:t>
            </a:r>
            <a:r>
              <a:rPr lang="en-US" sz="1600" dirty="0"/>
              <a:t>.</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d</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58"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95919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t>SGB redemption price is calculated based on how many days' average from the date of redemption ? (423</a:t>
            </a:r>
            <a:r>
              <a:rPr lang="en-US" sz="1600" dirty="0">
                <a:solidFill>
                  <a:srgbClr val="3366FF"/>
                </a:solidFill>
              </a:rPr>
              <a:t>/25</a:t>
            </a:r>
            <a:r>
              <a:rPr lang="en-US" sz="1600" dirty="0"/>
              <a:t>)</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US" sz="1600" dirty="0"/>
              <a:t>1</a:t>
            </a:r>
          </a:p>
          <a:p>
            <a:pPr marL="342900" lvl="0" indent="-342900">
              <a:lnSpc>
                <a:spcPct val="115000"/>
              </a:lnSpc>
              <a:spcBef>
                <a:spcPts val="0"/>
              </a:spcBef>
              <a:buFont typeface="+mj-lt"/>
              <a:buAutoNum type="alphaLcParenR"/>
              <a:defRPr/>
            </a:pPr>
            <a:r>
              <a:rPr lang="en-US" sz="1600" dirty="0"/>
              <a:t>5</a:t>
            </a:r>
          </a:p>
          <a:p>
            <a:pPr marL="342900" indent="-342900">
              <a:lnSpc>
                <a:spcPct val="115000"/>
              </a:lnSpc>
              <a:spcBef>
                <a:spcPts val="0"/>
              </a:spcBef>
              <a:buFont typeface="+mj-lt"/>
              <a:buAutoNum type="alphaLcParenR"/>
              <a:defRPr/>
            </a:pPr>
            <a:r>
              <a:rPr lang="en-US" sz="1600" dirty="0"/>
              <a:t>3</a:t>
            </a:r>
          </a:p>
          <a:p>
            <a:pPr marL="342900" indent="-342900">
              <a:lnSpc>
                <a:spcPct val="115000"/>
              </a:lnSpc>
              <a:spcBef>
                <a:spcPts val="0"/>
              </a:spcBef>
              <a:buFont typeface="+mj-lt"/>
              <a:buAutoNum type="alphaLcParenR"/>
              <a:defRPr/>
            </a:pPr>
            <a:r>
              <a:rPr lang="en-US" sz="1600" dirty="0"/>
              <a:t>7</a:t>
            </a:r>
          </a:p>
          <a:p>
            <a:pPr marL="342900" indent="-342900">
              <a:lnSpc>
                <a:spcPct val="115000"/>
              </a:lnSpc>
              <a:spcBef>
                <a:spcPts val="0"/>
              </a:spcBef>
              <a:buFont typeface="+mj-lt"/>
              <a:buAutoNum type="alphaLcParenR"/>
              <a:defRPr/>
            </a:pPr>
            <a:r>
              <a:rPr lang="en-US" sz="1600" dirty="0"/>
              <a:t>2</a:t>
            </a:r>
          </a:p>
          <a:p>
            <a:pPr marL="400050" lvl="2" indent="0" fontAlgn="base">
              <a:buNone/>
            </a:pP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23" name="radarfort"/>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spTree>
    <p:extLst>
      <p:ext uri="{BB962C8B-B14F-4D97-AF65-F5344CB8AC3E}">
        <p14:creationId xmlns:p14="http://schemas.microsoft.com/office/powerpoint/2010/main" val="80366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365187"/>
            <a:ext cx="9840286" cy="683842"/>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130597"/>
            <a:ext cx="9840286" cy="3594655"/>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nSpc>
                <a:spcPct val="107000"/>
              </a:lnSpc>
              <a:spcAft>
                <a:spcPts val="800"/>
              </a:spcAft>
            </a:pPr>
            <a:r>
              <a:rPr lang="en-IN" sz="1600" b="1" dirty="0">
                <a:solidFill>
                  <a:srgbClr val="00B050"/>
                </a:solidFill>
                <a:latin typeface="Calibri" panose="020F0502020204030204" pitchFamily="34" charset="0"/>
                <a:ea typeface="Calibri" panose="020F0502020204030204" pitchFamily="34" charset="0"/>
                <a:cs typeface="Mangal"/>
              </a:rPr>
              <a:t>1. Financial Discipline and Conduct by Officer employees </a:t>
            </a:r>
            <a:r>
              <a:rPr lang="en-IN" sz="1600" dirty="0">
                <a:latin typeface="Calibri" panose="020F0502020204030204" pitchFamily="34" charset="0"/>
                <a:ea typeface="Calibri" panose="020F0502020204030204" pitchFamily="34" charset="0"/>
                <a:cs typeface="Mangal"/>
              </a:rPr>
              <a:t>– On occasions such as marriages, anniversaries, funerals or religious functions, when the making of gifts is in conformity with the prevailing religious or social practice, an officer </a:t>
            </a:r>
            <a:r>
              <a:rPr lang="en-IN" sz="1600" b="1" dirty="0">
                <a:solidFill>
                  <a:srgbClr val="3366FF"/>
                </a:solidFill>
                <a:latin typeface="Calibri" panose="020F0502020204030204" pitchFamily="34" charset="0"/>
                <a:ea typeface="Calibri" panose="020F0502020204030204" pitchFamily="34" charset="0"/>
                <a:cs typeface="Mangal"/>
              </a:rPr>
              <a:t>employee may accept gifts from his </a:t>
            </a:r>
            <a:r>
              <a:rPr lang="en-IN" sz="1600" b="1" dirty="0">
                <a:solidFill>
                  <a:srgbClr val="FF0000"/>
                </a:solidFill>
                <a:latin typeface="Calibri" panose="020F0502020204030204" pitchFamily="34" charset="0"/>
                <a:ea typeface="Calibri" panose="020F0502020204030204" pitchFamily="34" charset="0"/>
                <a:cs typeface="Mangal"/>
              </a:rPr>
              <a:t>near relatives </a:t>
            </a:r>
            <a:r>
              <a:rPr lang="en-IN" sz="1600" b="1" dirty="0">
                <a:latin typeface="Calibri" panose="020F0502020204030204" pitchFamily="34" charset="0"/>
                <a:ea typeface="Calibri" panose="020F0502020204030204" pitchFamily="34" charset="0"/>
                <a:cs typeface="Mangal"/>
              </a:rPr>
              <a:t>but he shall make a report </a:t>
            </a:r>
            <a:r>
              <a:rPr lang="en-IN" sz="1600" dirty="0">
                <a:latin typeface="Calibri" panose="020F0502020204030204" pitchFamily="34" charset="0"/>
                <a:ea typeface="Calibri" panose="020F0502020204030204" pitchFamily="34" charset="0"/>
                <a:cs typeface="Mangal"/>
              </a:rPr>
              <a:t>to the Competent Authority if the value of the gifts </a:t>
            </a:r>
            <a:r>
              <a:rPr lang="en-IN" sz="1600" b="1" dirty="0">
                <a:solidFill>
                  <a:srgbClr val="0000FF"/>
                </a:solidFill>
                <a:latin typeface="Calibri" panose="020F0502020204030204" pitchFamily="34" charset="0"/>
                <a:ea typeface="Calibri" panose="020F0502020204030204" pitchFamily="34" charset="0"/>
                <a:cs typeface="Mangal"/>
              </a:rPr>
              <a:t>exceeds </a:t>
            </a:r>
            <a:r>
              <a:rPr lang="en-IN" sz="1600" b="1" dirty="0" err="1">
                <a:solidFill>
                  <a:srgbClr val="0000FF"/>
                </a:solidFill>
                <a:latin typeface="Calibri" panose="020F0502020204030204" pitchFamily="34" charset="0"/>
                <a:ea typeface="Calibri" panose="020F0502020204030204" pitchFamily="34" charset="0"/>
                <a:cs typeface="Mangal"/>
              </a:rPr>
              <a:t>Rs</a:t>
            </a:r>
            <a:r>
              <a:rPr lang="en-IN" sz="1600" b="1" dirty="0">
                <a:solidFill>
                  <a:srgbClr val="0000FF"/>
                </a:solidFill>
                <a:latin typeface="Calibri" panose="020F0502020204030204" pitchFamily="34" charset="0"/>
                <a:ea typeface="Calibri" panose="020F0502020204030204" pitchFamily="34" charset="0"/>
                <a:cs typeface="Mangal"/>
              </a:rPr>
              <a:t>……../-                    (CIR 89/25)</a:t>
            </a:r>
          </a:p>
          <a:p>
            <a:pPr>
              <a:lnSpc>
                <a:spcPct val="107000"/>
              </a:lnSpc>
              <a:spcAft>
                <a:spcPts val="800"/>
              </a:spcAft>
            </a:pPr>
            <a:r>
              <a:rPr lang="en-IN" sz="1600" dirty="0">
                <a:latin typeface="Calibri" panose="020F0502020204030204" pitchFamily="34" charset="0"/>
                <a:ea typeface="Calibri" panose="020F0502020204030204" pitchFamily="34" charset="0"/>
                <a:cs typeface="Mangal"/>
              </a:rPr>
              <a:t>On such occasions, an officer </a:t>
            </a:r>
            <a:r>
              <a:rPr lang="en-IN" sz="1600" b="1" dirty="0">
                <a:solidFill>
                  <a:srgbClr val="3366FF"/>
                </a:solidFill>
                <a:latin typeface="Calibri" panose="020F0502020204030204" pitchFamily="34" charset="0"/>
                <a:ea typeface="Calibri" panose="020F0502020204030204" pitchFamily="34" charset="0"/>
                <a:cs typeface="Mangal"/>
              </a:rPr>
              <a:t>employee may also accept gifts from his </a:t>
            </a:r>
            <a:r>
              <a:rPr lang="en-IN" sz="1600" b="1" dirty="0">
                <a:solidFill>
                  <a:srgbClr val="FF0000"/>
                </a:solidFill>
                <a:latin typeface="Calibri" panose="020F0502020204030204" pitchFamily="34" charset="0"/>
                <a:ea typeface="Calibri" panose="020F0502020204030204" pitchFamily="34" charset="0"/>
                <a:cs typeface="Mangal"/>
              </a:rPr>
              <a:t>personal friends </a:t>
            </a:r>
            <a:r>
              <a:rPr lang="en-IN" sz="1600" b="1" dirty="0">
                <a:solidFill>
                  <a:srgbClr val="3366FF"/>
                </a:solidFill>
                <a:latin typeface="Calibri" panose="020F0502020204030204" pitchFamily="34" charset="0"/>
                <a:ea typeface="Calibri" panose="020F0502020204030204" pitchFamily="34" charset="0"/>
                <a:cs typeface="Mangal"/>
              </a:rPr>
              <a:t>having no official dealings </a:t>
            </a:r>
            <a:r>
              <a:rPr lang="en-IN" sz="1600" dirty="0">
                <a:latin typeface="Calibri" panose="020F0502020204030204" pitchFamily="34" charset="0"/>
                <a:ea typeface="Calibri" panose="020F0502020204030204" pitchFamily="34" charset="0"/>
                <a:cs typeface="Mangal"/>
              </a:rPr>
              <a:t>with him but he shall make a report to the Competent Authority if the value of such gifts exceed </a:t>
            </a:r>
            <a:r>
              <a:rPr lang="en-IN" sz="1600" b="1" dirty="0" err="1">
                <a:solidFill>
                  <a:srgbClr val="0000FF"/>
                </a:solidFill>
                <a:latin typeface="Calibri" panose="020F0502020204030204" pitchFamily="34" charset="0"/>
                <a:ea typeface="Calibri" panose="020F0502020204030204" pitchFamily="34" charset="0"/>
                <a:cs typeface="Mangal"/>
              </a:rPr>
              <a:t>Rs</a:t>
            </a:r>
            <a:r>
              <a:rPr lang="en-IN" sz="1600" b="1" dirty="0">
                <a:solidFill>
                  <a:srgbClr val="0000FF"/>
                </a:solidFill>
                <a:latin typeface="Calibri" panose="020F0502020204030204" pitchFamily="34" charset="0"/>
                <a:ea typeface="Calibri" panose="020F0502020204030204" pitchFamily="34" charset="0"/>
                <a:cs typeface="Mangal"/>
              </a:rPr>
              <a:t>…./-</a:t>
            </a:r>
            <a:r>
              <a:rPr lang="en-US" sz="1600" dirty="0"/>
              <a:t>.?</a:t>
            </a:r>
          </a:p>
          <a:p>
            <a:pPr marL="342900" indent="-342900">
              <a:lnSpc>
                <a:spcPct val="115000"/>
              </a:lnSpc>
              <a:spcBef>
                <a:spcPts val="0"/>
              </a:spcBef>
              <a:buFont typeface="+mj-lt"/>
              <a:buAutoNum type="alphaLcParenR"/>
              <a:defRPr/>
            </a:pPr>
            <a:r>
              <a:rPr lang="en-US" sz="1600" dirty="0" err="1"/>
              <a:t>Rs</a:t>
            </a:r>
            <a:r>
              <a:rPr lang="en-US" sz="1600" dirty="0"/>
              <a:t> 1000 &amp; </a:t>
            </a:r>
            <a:r>
              <a:rPr lang="en-US" sz="1600" dirty="0" err="1"/>
              <a:t>Rs</a:t>
            </a:r>
            <a:r>
              <a:rPr lang="en-US" sz="1600" dirty="0"/>
              <a:t> 500</a:t>
            </a:r>
          </a:p>
          <a:p>
            <a:pPr marL="342900" lvl="0" indent="-342900">
              <a:lnSpc>
                <a:spcPct val="115000"/>
              </a:lnSpc>
              <a:spcBef>
                <a:spcPts val="0"/>
              </a:spcBef>
              <a:buFont typeface="+mj-lt"/>
              <a:buAutoNum type="alphaLcParenR"/>
              <a:defRPr/>
            </a:pPr>
            <a:r>
              <a:rPr lang="en-US" sz="1600" dirty="0" err="1"/>
              <a:t>Rs</a:t>
            </a:r>
            <a:r>
              <a:rPr lang="en-US" sz="1600" dirty="0"/>
              <a:t> 500 &amp; </a:t>
            </a:r>
            <a:r>
              <a:rPr lang="en-US" sz="1600" dirty="0" err="1"/>
              <a:t>Rs</a:t>
            </a:r>
            <a:r>
              <a:rPr lang="en-US" sz="1600" dirty="0"/>
              <a:t> 200</a:t>
            </a:r>
          </a:p>
          <a:p>
            <a:pPr marL="342900" indent="-342900">
              <a:lnSpc>
                <a:spcPct val="115000"/>
              </a:lnSpc>
              <a:spcBef>
                <a:spcPts val="0"/>
              </a:spcBef>
              <a:buFont typeface="+mj-lt"/>
              <a:buAutoNum type="alphaLcParenR"/>
              <a:defRPr/>
            </a:pPr>
            <a:r>
              <a:rPr lang="en-US" sz="1600" dirty="0" err="1"/>
              <a:t>Rs</a:t>
            </a:r>
            <a:r>
              <a:rPr lang="en-US" sz="1600" dirty="0"/>
              <a:t> 1000 &amp; </a:t>
            </a:r>
            <a:r>
              <a:rPr lang="en-US" sz="1600" dirty="0" err="1"/>
              <a:t>Rs</a:t>
            </a:r>
            <a:r>
              <a:rPr lang="en-US" sz="1600" dirty="0"/>
              <a:t> 400</a:t>
            </a:r>
          </a:p>
          <a:p>
            <a:pPr marL="342900" indent="-342900">
              <a:lnSpc>
                <a:spcPct val="115000"/>
              </a:lnSpc>
              <a:spcBef>
                <a:spcPts val="0"/>
              </a:spcBef>
              <a:buFont typeface="+mj-lt"/>
              <a:buAutoNum type="alphaLcParenR"/>
              <a:defRPr/>
            </a:pPr>
            <a:r>
              <a:rPr lang="en-US" sz="1600" dirty="0" err="1"/>
              <a:t>Rs</a:t>
            </a:r>
            <a:r>
              <a:rPr lang="en-US" sz="1600" dirty="0"/>
              <a:t> 500 &amp; </a:t>
            </a:r>
            <a:r>
              <a:rPr lang="en-US" sz="1600" dirty="0" err="1"/>
              <a:t>Rs</a:t>
            </a:r>
            <a:r>
              <a:rPr lang="en-US" sz="1600" dirty="0"/>
              <a:t> 250</a:t>
            </a:r>
          </a:p>
          <a:p>
            <a:pPr marL="342900" indent="-342900">
              <a:lnSpc>
                <a:spcPct val="115000"/>
              </a:lnSpc>
              <a:spcBef>
                <a:spcPts val="0"/>
              </a:spcBef>
              <a:buFont typeface="+mj-lt"/>
              <a:buAutoNum type="alphaLcParenR"/>
              <a:defRPr/>
            </a:pPr>
            <a:r>
              <a:rPr lang="en-US" sz="1600" dirty="0" err="1"/>
              <a:t>Rs</a:t>
            </a:r>
            <a:r>
              <a:rPr lang="en-US" sz="1600" dirty="0"/>
              <a:t> 5000 &amp; </a:t>
            </a:r>
            <a:r>
              <a:rPr lang="en-US" sz="1600" dirty="0" err="1"/>
              <a:t>Rs</a:t>
            </a:r>
            <a:r>
              <a:rPr lang="en-US" sz="1600" dirty="0"/>
              <a:t> 1000</a:t>
            </a:r>
            <a:endParaRPr lang="en-IN" sz="1400" b="1" dirty="0">
              <a:solidFill>
                <a:schemeClr val="dk1"/>
              </a:solidFill>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11470576" y="5725252"/>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0"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1148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2. FY 2024-25 onwards, To address regional disparities in the flow of priority sector credit at the district level, a higher weight ……….% would be assigned to the incremental priority sector credit in the identified districts where the credit flow is comparatively lower (per capita PSL less than </a:t>
            </a:r>
            <a:r>
              <a:rPr lang="en-IN" sz="1600" dirty="0" err="1"/>
              <a:t>Rs</a:t>
            </a:r>
            <a:r>
              <a:rPr lang="en-IN" sz="1600" dirty="0"/>
              <a:t> ………..)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125 % and </a:t>
            </a:r>
            <a:r>
              <a:rPr lang="en-IN" sz="1600" dirty="0" err="1"/>
              <a:t>Rs</a:t>
            </a:r>
            <a:r>
              <a:rPr lang="en-IN" sz="1600" dirty="0"/>
              <a:t> 9000/</a:t>
            </a:r>
            <a:r>
              <a:rPr lang="en-US" sz="1600" dirty="0"/>
              <a:t> </a:t>
            </a:r>
          </a:p>
          <a:p>
            <a:pPr marL="342900" indent="-342900">
              <a:lnSpc>
                <a:spcPct val="115000"/>
              </a:lnSpc>
              <a:spcBef>
                <a:spcPts val="0"/>
              </a:spcBef>
              <a:buFont typeface="+mj-lt"/>
              <a:buAutoNum type="alphaLcParenR"/>
              <a:defRPr/>
            </a:pPr>
            <a:r>
              <a:rPr lang="en-IN" sz="1600" dirty="0"/>
              <a:t>90 % and </a:t>
            </a:r>
            <a:r>
              <a:rPr lang="en-IN" sz="1600" dirty="0" err="1"/>
              <a:t>Rs</a:t>
            </a:r>
            <a:r>
              <a:rPr lang="en-IN" sz="1600" dirty="0"/>
              <a:t> 25000/- </a:t>
            </a:r>
          </a:p>
          <a:p>
            <a:pPr marL="342900" lvl="0" indent="-342900">
              <a:lnSpc>
                <a:spcPct val="115000"/>
              </a:lnSpc>
              <a:spcBef>
                <a:spcPts val="0"/>
              </a:spcBef>
              <a:buFont typeface="+mj-lt"/>
              <a:buAutoNum type="alphaLcParenR"/>
              <a:defRPr/>
            </a:pPr>
            <a:r>
              <a:rPr lang="en-IN" sz="1600" dirty="0"/>
              <a:t>125 % and </a:t>
            </a:r>
            <a:r>
              <a:rPr lang="en-IN" sz="1600" dirty="0" err="1"/>
              <a:t>Rs</a:t>
            </a:r>
            <a:r>
              <a:rPr lang="en-IN" sz="1600" dirty="0"/>
              <a:t> 25000/-</a:t>
            </a:r>
          </a:p>
          <a:p>
            <a:pPr marL="342900" lvl="0" indent="-342900">
              <a:lnSpc>
                <a:spcPct val="115000"/>
              </a:lnSpc>
              <a:spcBef>
                <a:spcPts val="0"/>
              </a:spcBef>
              <a:buFont typeface="+mj-lt"/>
              <a:buAutoNum type="alphaLcParenR"/>
              <a:defRPr/>
            </a:pPr>
            <a:r>
              <a:rPr lang="en-IN" sz="1600" dirty="0"/>
              <a:t>90% and </a:t>
            </a:r>
            <a:r>
              <a:rPr lang="en-IN" sz="1600" dirty="0" err="1"/>
              <a:t>Rs</a:t>
            </a:r>
            <a:r>
              <a:rPr lang="en-IN" sz="1600" dirty="0"/>
              <a:t> 6000/</a:t>
            </a:r>
          </a:p>
          <a:p>
            <a:pPr marL="342900" indent="-342900">
              <a:lnSpc>
                <a:spcPct val="115000"/>
              </a:lnSpc>
              <a:spcBef>
                <a:spcPts val="0"/>
              </a:spcBef>
              <a:buFont typeface="+mj-lt"/>
              <a:buAutoNum type="alphaLcParenR"/>
              <a:defRPr/>
            </a:pPr>
            <a:r>
              <a:rPr lang="en-US" sz="1600" dirty="0"/>
              <a:t>100 % and </a:t>
            </a:r>
            <a:r>
              <a:rPr lang="en-US" sz="1600" dirty="0" err="1"/>
              <a:t>Rs</a:t>
            </a:r>
            <a:r>
              <a:rPr lang="en-US" sz="1600" dirty="0"/>
              <a:t> 5000</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Calibri"/>
                <a:cs typeface="Arial"/>
              </a:rPr>
              <a:t>a</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31353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3. As on 31.3.19 Total liabilities of </a:t>
            </a:r>
            <a:r>
              <a:rPr lang="en-IN" sz="1600" dirty="0" err="1"/>
              <a:t>Srii</a:t>
            </a:r>
            <a:r>
              <a:rPr lang="en-IN" sz="1600" dirty="0"/>
              <a:t> enterprises was Rs 1500 Lacs , medium and Longterm Liabilities are Rs 300 Lacs, Current Assets are 1000 Lacs, Pre operative expenses are Rs 50 Lacs and if current ratio is 2:1.</a:t>
            </a:r>
          </a:p>
          <a:p>
            <a:pPr algn="just">
              <a:buFont typeface="Wingdings" panose="05000000000000000000" pitchFamily="2" charset="2"/>
              <a:buChar char="Ø"/>
            </a:pPr>
            <a:r>
              <a:rPr lang="en-IN" sz="1600" dirty="0"/>
              <a:t>What is the Tangible </a:t>
            </a:r>
            <a:r>
              <a:rPr lang="en-IN" sz="1600" dirty="0" err="1"/>
              <a:t>networth</a:t>
            </a:r>
            <a:r>
              <a:rPr lang="en-IN" sz="1600" dirty="0"/>
              <a:t>  as on 31.3.19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dirty="0"/>
              <a:t>700 Lacs</a:t>
            </a:r>
          </a:p>
          <a:p>
            <a:pPr marL="342900" indent="-342900">
              <a:lnSpc>
                <a:spcPct val="115000"/>
              </a:lnSpc>
              <a:spcBef>
                <a:spcPts val="0"/>
              </a:spcBef>
              <a:buFont typeface="+mj-lt"/>
              <a:buAutoNum type="alphaLcParenR"/>
              <a:defRPr/>
            </a:pPr>
            <a:r>
              <a:rPr lang="en-IN" sz="1600" dirty="0"/>
              <a:t>650 Lacs</a:t>
            </a:r>
          </a:p>
          <a:p>
            <a:pPr marL="342900" lvl="0" indent="-342900">
              <a:lnSpc>
                <a:spcPct val="115000"/>
              </a:lnSpc>
              <a:spcBef>
                <a:spcPts val="0"/>
              </a:spcBef>
              <a:buFont typeface="+mj-lt"/>
              <a:buAutoNum type="alphaLcParenR"/>
              <a:defRPr/>
            </a:pPr>
            <a:r>
              <a:rPr lang="en-IN" sz="1600" dirty="0"/>
              <a:t>750 Lacs</a:t>
            </a:r>
          </a:p>
          <a:p>
            <a:pPr marL="342900" lvl="0" indent="-342900">
              <a:lnSpc>
                <a:spcPct val="115000"/>
              </a:lnSpc>
              <a:spcBef>
                <a:spcPts val="0"/>
              </a:spcBef>
              <a:buFont typeface="+mj-lt"/>
              <a:buAutoNum type="alphaLcParenR"/>
              <a:defRPr/>
            </a:pPr>
            <a:r>
              <a:rPr lang="en-IN" sz="1600" dirty="0"/>
              <a:t>600 Lacs </a:t>
            </a:r>
          </a:p>
          <a:p>
            <a:pPr marL="342900" indent="-342900">
              <a:lnSpc>
                <a:spcPct val="115000"/>
              </a:lnSpc>
              <a:spcBef>
                <a:spcPts val="0"/>
              </a:spcBef>
              <a:buFont typeface="+mj-lt"/>
              <a:buAutoNum type="alphaLcParenR"/>
              <a:defRPr/>
            </a:pPr>
            <a:r>
              <a:rPr lang="en-US" sz="1600" dirty="0"/>
              <a:t>550 Lacs</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B</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47104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F6304-F5D4-549B-785B-DA35901A64B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3D75ED5-0AA5-5E76-771C-A09125614AF2}"/>
              </a:ext>
            </a:extLst>
          </p:cNvPr>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r>
              <a:rPr lang="en-US" sz="2100" b="1" dirty="0">
                <a:solidFill>
                  <a:srgbClr val="002060"/>
                </a:solidFill>
                <a:latin typeface="Bookman Old Style" panose="02050604050505020204" pitchFamily="18" charset="0"/>
              </a:rPr>
              <a:t>solution </a:t>
            </a:r>
            <a:endParaRPr lang="en-US" sz="2100" b="1" u="sng" dirty="0">
              <a:solidFill>
                <a:srgbClr val="002060"/>
              </a:solidFill>
              <a:latin typeface="Bookman Old Style" panose="02050604050505020204" pitchFamily="18" charset="0"/>
            </a:endParaRPr>
          </a:p>
        </p:txBody>
      </p:sp>
      <p:sp>
        <p:nvSpPr>
          <p:cNvPr id="3" name="Content Placeholder 2">
            <a:extLst>
              <a:ext uri="{FF2B5EF4-FFF2-40B4-BE49-F238E27FC236}">
                <a16:creationId xmlns:a16="http://schemas.microsoft.com/office/drawing/2014/main" id="{75487493-BB96-CD9C-8EBB-3258BE4CECBF}"/>
              </a:ext>
            </a:extLst>
          </p:cNvPr>
          <p:cNvSpPr>
            <a:spLocks noGrp="1"/>
          </p:cNvSpPr>
          <p:nvPr>
            <p:ph idx="1"/>
          </p:nvPr>
        </p:nvSpPr>
        <p:spPr>
          <a:xfrm>
            <a:off x="901717" y="2364596"/>
            <a:ext cx="9840286" cy="3528203"/>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3. As on 31.3.19 Total liabilities of </a:t>
            </a:r>
            <a:r>
              <a:rPr lang="en-IN" sz="1600" dirty="0" err="1"/>
              <a:t>Srii</a:t>
            </a:r>
            <a:r>
              <a:rPr lang="en-IN" sz="1600" dirty="0"/>
              <a:t> enterprises was Rs 1500 Lacs , medium and Longterm Liabilities are Rs 300 Lacs, Current Assets are 1000 Lacs, Pre operative expenses are Rs 50 Lacs and if current ratio is 2:1.</a:t>
            </a:r>
          </a:p>
          <a:p>
            <a:pPr algn="just">
              <a:buFont typeface="Wingdings" panose="05000000000000000000" pitchFamily="2" charset="2"/>
              <a:buChar char="Ø"/>
            </a:pPr>
            <a:r>
              <a:rPr lang="en-IN" sz="1600" dirty="0"/>
              <a:t>What is the Tangible </a:t>
            </a:r>
            <a:r>
              <a:rPr lang="en-IN" sz="1600" dirty="0" err="1"/>
              <a:t>networth</a:t>
            </a:r>
            <a:r>
              <a:rPr lang="en-IN" sz="1600" dirty="0"/>
              <a:t>  as on 31.3.19 </a:t>
            </a:r>
            <a:r>
              <a:rPr lang="en-US" sz="1600" dirty="0"/>
              <a:t>? </a:t>
            </a:r>
          </a:p>
          <a:p>
            <a:pPr algn="just">
              <a:buFont typeface="Wingdings" panose="05000000000000000000" pitchFamily="2" charset="2"/>
              <a:buChar char="Ø"/>
            </a:pPr>
            <a:r>
              <a:rPr lang="en-IN" sz="1600" dirty="0"/>
              <a:t>Solution : </a:t>
            </a:r>
          </a:p>
          <a:p>
            <a:pPr marL="0" indent="0" algn="just">
              <a:buNone/>
            </a:pPr>
            <a:r>
              <a:rPr lang="en-IN" sz="1600" dirty="0"/>
              <a:t>                   </a:t>
            </a:r>
            <a:endParaRPr lang="en-US" sz="1600" dirty="0"/>
          </a:p>
        </p:txBody>
      </p:sp>
      <p:sp>
        <p:nvSpPr>
          <p:cNvPr id="8" name="Title 1">
            <a:extLst>
              <a:ext uri="{FF2B5EF4-FFF2-40B4-BE49-F238E27FC236}">
                <a16:creationId xmlns:a16="http://schemas.microsoft.com/office/drawing/2014/main" id="{E2232785-996D-55B1-705D-BA06BFB42337}"/>
              </a:ext>
            </a:extLst>
          </p:cNvPr>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69" name="radarfort">
            <a:extLst>
              <a:ext uri="{FF2B5EF4-FFF2-40B4-BE49-F238E27FC236}">
                <a16:creationId xmlns:a16="http://schemas.microsoft.com/office/drawing/2014/main" id="{FE7353F8-61C1-D82E-310A-AAC4E3C927CC}"/>
              </a:ext>
            </a:extLst>
          </p:cNvPr>
          <p:cNvSpPr txBox="1"/>
          <p:nvPr/>
        </p:nvSpPr>
        <p:spPr>
          <a:xfrm>
            <a:off x="5842000" y="6477000"/>
            <a:ext cx="1905000" cy="276999"/>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srgbClr val="E3CB26"/>
                </a:solidFill>
                <a:effectLst/>
                <a:uLnTx/>
                <a:uFillTx/>
                <a:latin typeface="Arial" panose="020B0604020202020204" pitchFamily="34" charset="0"/>
                <a:cs typeface="Arial"/>
              </a:rPr>
              <a:t>Internal</a:t>
            </a:r>
          </a:p>
        </p:txBody>
      </p:sp>
      <p:graphicFrame>
        <p:nvGraphicFramePr>
          <p:cNvPr id="2" name="Table 1">
            <a:extLst>
              <a:ext uri="{FF2B5EF4-FFF2-40B4-BE49-F238E27FC236}">
                <a16:creationId xmlns:a16="http://schemas.microsoft.com/office/drawing/2014/main" id="{52CD4AC0-64BC-152F-B224-D1BE756C6E6D}"/>
              </a:ext>
            </a:extLst>
          </p:cNvPr>
          <p:cNvGraphicFramePr>
            <a:graphicFrameLocks noGrp="1"/>
          </p:cNvGraphicFramePr>
          <p:nvPr>
            <p:extLst>
              <p:ext uri="{D42A27DB-BD31-4B8C-83A1-F6EECF244321}">
                <p14:modId xmlns:p14="http://schemas.microsoft.com/office/powerpoint/2010/main" val="2856285034"/>
              </p:ext>
            </p:extLst>
          </p:nvPr>
        </p:nvGraphicFramePr>
        <p:xfrm>
          <a:off x="2069955" y="3254584"/>
          <a:ext cx="8455450" cy="2595880"/>
        </p:xfrm>
        <a:graphic>
          <a:graphicData uri="http://schemas.openxmlformats.org/drawingml/2006/table">
            <a:tbl>
              <a:tblPr firstRow="1" bandRow="1">
                <a:tableStyleId>{5C22544A-7EE6-4342-B048-85BDC9FD1C3A}</a:tableStyleId>
              </a:tblPr>
              <a:tblGrid>
                <a:gridCol w="4227725">
                  <a:extLst>
                    <a:ext uri="{9D8B030D-6E8A-4147-A177-3AD203B41FA5}">
                      <a16:colId xmlns:a16="http://schemas.microsoft.com/office/drawing/2014/main" val="3234921390"/>
                    </a:ext>
                  </a:extLst>
                </a:gridCol>
                <a:gridCol w="4227725">
                  <a:extLst>
                    <a:ext uri="{9D8B030D-6E8A-4147-A177-3AD203B41FA5}">
                      <a16:colId xmlns:a16="http://schemas.microsoft.com/office/drawing/2014/main" val="2822114347"/>
                    </a:ext>
                  </a:extLst>
                </a:gridCol>
              </a:tblGrid>
              <a:tr h="370840">
                <a:tc>
                  <a:txBody>
                    <a:bodyPr/>
                    <a:lstStyle/>
                    <a:p>
                      <a:pPr algn="ctr"/>
                      <a:r>
                        <a:rPr lang="en-IN" dirty="0"/>
                        <a:t>LAIBILITIES</a:t>
                      </a:r>
                    </a:p>
                  </a:txBody>
                  <a:tcPr/>
                </a:tc>
                <a:tc>
                  <a:txBody>
                    <a:bodyPr/>
                    <a:lstStyle/>
                    <a:p>
                      <a:pPr algn="ctr"/>
                      <a:r>
                        <a:rPr lang="en-IN" dirty="0"/>
                        <a:t>ASSETS</a:t>
                      </a:r>
                    </a:p>
                  </a:txBody>
                  <a:tcPr/>
                </a:tc>
                <a:extLst>
                  <a:ext uri="{0D108BD9-81ED-4DB2-BD59-A6C34878D82A}">
                    <a16:rowId xmlns:a16="http://schemas.microsoft.com/office/drawing/2014/main" val="2030579743"/>
                  </a:ext>
                </a:extLst>
              </a:tr>
              <a:tr h="370840">
                <a:tc>
                  <a:txBody>
                    <a:bodyPr/>
                    <a:lstStyle/>
                    <a:p>
                      <a:pPr algn="ctr"/>
                      <a:r>
                        <a:rPr lang="en-IN" dirty="0"/>
                        <a:t>CAPITAL WILL BE                  </a:t>
                      </a:r>
                      <a:r>
                        <a:rPr lang="en-IN" b="1" dirty="0">
                          <a:solidFill>
                            <a:srgbClr val="FF0000"/>
                          </a:solidFill>
                        </a:rPr>
                        <a:t>700</a:t>
                      </a:r>
                    </a:p>
                  </a:txBody>
                  <a:tcPr/>
                </a:tc>
                <a:tc>
                  <a:txBody>
                    <a:bodyPr/>
                    <a:lstStyle/>
                    <a:p>
                      <a:pPr algn="ctr"/>
                      <a:endParaRPr lang="en-IN"/>
                    </a:p>
                  </a:txBody>
                  <a:tcPr/>
                </a:tc>
                <a:extLst>
                  <a:ext uri="{0D108BD9-81ED-4DB2-BD59-A6C34878D82A}">
                    <a16:rowId xmlns:a16="http://schemas.microsoft.com/office/drawing/2014/main" val="490383732"/>
                  </a:ext>
                </a:extLst>
              </a:tr>
              <a:tr h="370840">
                <a:tc>
                  <a:txBody>
                    <a:bodyPr/>
                    <a:lstStyle/>
                    <a:p>
                      <a:pPr algn="ctr"/>
                      <a:r>
                        <a:rPr lang="en-IN" dirty="0"/>
                        <a:t>LONG TERM &amp; MTL               300</a:t>
                      </a:r>
                    </a:p>
                  </a:txBody>
                  <a:tcPr/>
                </a:tc>
                <a:tc>
                  <a:txBody>
                    <a:bodyPr/>
                    <a:lstStyle/>
                    <a:p>
                      <a:pPr algn="ctr"/>
                      <a:endParaRPr lang="en-IN"/>
                    </a:p>
                  </a:txBody>
                  <a:tcPr/>
                </a:tc>
                <a:extLst>
                  <a:ext uri="{0D108BD9-81ED-4DB2-BD59-A6C34878D82A}">
                    <a16:rowId xmlns:a16="http://schemas.microsoft.com/office/drawing/2014/main" val="1423617808"/>
                  </a:ext>
                </a:extLst>
              </a:tr>
              <a:tr h="370840">
                <a:tc>
                  <a:txBody>
                    <a:bodyPr/>
                    <a:lstStyle/>
                    <a:p>
                      <a:pPr algn="ctr"/>
                      <a:r>
                        <a:rPr lang="en-IN" dirty="0"/>
                        <a:t>CL (IF CR 2:1) THEN CL WILL BE </a:t>
                      </a:r>
                      <a:r>
                        <a:rPr lang="en-IN" b="1" dirty="0">
                          <a:solidFill>
                            <a:srgbClr val="FF0000"/>
                          </a:solidFill>
                        </a:rPr>
                        <a:t>500</a:t>
                      </a:r>
                    </a:p>
                  </a:txBody>
                  <a:tcPr/>
                </a:tc>
                <a:tc>
                  <a:txBody>
                    <a:bodyPr/>
                    <a:lstStyle/>
                    <a:p>
                      <a:pPr algn="ctr"/>
                      <a:r>
                        <a:rPr lang="en-IN" dirty="0"/>
                        <a:t>                                             CA 1000 (CR 2:1)</a:t>
                      </a:r>
                    </a:p>
                  </a:txBody>
                  <a:tcPr/>
                </a:tc>
                <a:extLst>
                  <a:ext uri="{0D108BD9-81ED-4DB2-BD59-A6C34878D82A}">
                    <a16:rowId xmlns:a16="http://schemas.microsoft.com/office/drawing/2014/main" val="1604206017"/>
                  </a:ext>
                </a:extLst>
              </a:tr>
              <a:tr h="370840">
                <a:tc>
                  <a:txBody>
                    <a:bodyPr/>
                    <a:lstStyle/>
                    <a:p>
                      <a:pPr algn="ctr"/>
                      <a:endParaRPr lang="en-IN" dirty="0"/>
                    </a:p>
                  </a:txBody>
                  <a:tcPr/>
                </a:tc>
                <a:tc>
                  <a:txBody>
                    <a:bodyPr/>
                    <a:lstStyle/>
                    <a:p>
                      <a:pPr algn="l"/>
                      <a:r>
                        <a:rPr lang="en-IN" dirty="0"/>
                        <a:t>IA (PRE OPERATIVE EXPENES :    50</a:t>
                      </a:r>
                    </a:p>
                  </a:txBody>
                  <a:tcPr/>
                </a:tc>
                <a:extLst>
                  <a:ext uri="{0D108BD9-81ED-4DB2-BD59-A6C34878D82A}">
                    <a16:rowId xmlns:a16="http://schemas.microsoft.com/office/drawing/2014/main" val="2002572671"/>
                  </a:ext>
                </a:extLst>
              </a:tr>
              <a:tr h="370840">
                <a:tc>
                  <a:txBody>
                    <a:bodyPr/>
                    <a:lstStyle/>
                    <a:p>
                      <a:pPr algn="ctr"/>
                      <a:r>
                        <a:rPr lang="en-IN" dirty="0"/>
                        <a:t>                                            1500</a:t>
                      </a:r>
                    </a:p>
                  </a:txBody>
                  <a:tcPr/>
                </a:tc>
                <a:tc>
                  <a:txBody>
                    <a:bodyPr/>
                    <a:lstStyle/>
                    <a:p>
                      <a:pPr algn="ctr"/>
                      <a:r>
                        <a:rPr lang="en-IN" dirty="0"/>
                        <a:t>                                    1500</a:t>
                      </a:r>
                    </a:p>
                  </a:txBody>
                  <a:tcPr/>
                </a:tc>
                <a:extLst>
                  <a:ext uri="{0D108BD9-81ED-4DB2-BD59-A6C34878D82A}">
                    <a16:rowId xmlns:a16="http://schemas.microsoft.com/office/drawing/2014/main" val="1886720913"/>
                  </a:ext>
                </a:extLst>
              </a:tr>
              <a:tr h="370840">
                <a:tc gridSpan="2">
                  <a:txBody>
                    <a:bodyPr/>
                    <a:lstStyle/>
                    <a:p>
                      <a:pPr algn="ctr"/>
                      <a:r>
                        <a:rPr lang="en-IN" dirty="0"/>
                        <a:t>TANGIBLE NETWORTH : TANGIBLE ASSETS MINUS INTANGIBLE ASSETS = 700-50= </a:t>
                      </a:r>
                      <a:r>
                        <a:rPr lang="en-IN" dirty="0">
                          <a:solidFill>
                            <a:srgbClr val="FF0000"/>
                          </a:solidFill>
                        </a:rPr>
                        <a:t>650</a:t>
                      </a:r>
                    </a:p>
                  </a:txBody>
                  <a:tcPr/>
                </a:tc>
                <a:tc hMerge="1">
                  <a:txBody>
                    <a:bodyPr/>
                    <a:lstStyle/>
                    <a:p>
                      <a:pPr algn="ctr"/>
                      <a:endParaRPr lang="en-IN" dirty="0"/>
                    </a:p>
                  </a:txBody>
                  <a:tcPr/>
                </a:tc>
                <a:extLst>
                  <a:ext uri="{0D108BD9-81ED-4DB2-BD59-A6C34878D82A}">
                    <a16:rowId xmlns:a16="http://schemas.microsoft.com/office/drawing/2014/main" val="1239412667"/>
                  </a:ext>
                </a:extLst>
              </a:tr>
            </a:tbl>
          </a:graphicData>
        </a:graphic>
      </p:graphicFrame>
    </p:spTree>
    <p:extLst>
      <p:ext uri="{BB962C8B-B14F-4D97-AF65-F5344CB8AC3E}">
        <p14:creationId xmlns:p14="http://schemas.microsoft.com/office/powerpoint/2010/main" val="31875999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IN" sz="1600" dirty="0"/>
              <a:t>4. The mandated target of : </a:t>
            </a:r>
            <a:r>
              <a:rPr lang="en-IN" sz="1600" b="1" dirty="0">
                <a:solidFill>
                  <a:srgbClr val="3366FF"/>
                </a:solidFill>
              </a:rPr>
              <a:t>Agriculture</a:t>
            </a:r>
            <a:r>
              <a:rPr lang="en-IN" sz="1600" dirty="0"/>
              <a:t>, </a:t>
            </a:r>
            <a:r>
              <a:rPr lang="en-IN" sz="1600" dirty="0">
                <a:solidFill>
                  <a:srgbClr val="FF0000"/>
                </a:solidFill>
              </a:rPr>
              <a:t>W</a:t>
            </a:r>
            <a:r>
              <a:rPr lang="en-IN" sz="1600" b="1" dirty="0">
                <a:solidFill>
                  <a:srgbClr val="FF0000"/>
                </a:solidFill>
              </a:rPr>
              <a:t>eaker sections </a:t>
            </a:r>
            <a:r>
              <a:rPr lang="en-IN" sz="1600" b="1" dirty="0"/>
              <a:t>and </a:t>
            </a:r>
            <a:r>
              <a:rPr lang="en-IN" sz="1600" b="1" dirty="0">
                <a:solidFill>
                  <a:srgbClr val="00B050"/>
                </a:solidFill>
              </a:rPr>
              <a:t>Micro enterprises under MSME  </a:t>
            </a:r>
            <a:r>
              <a:rPr lang="en-IN" sz="1600" dirty="0"/>
              <a:t>is ……..% of ANBC or CEORE which ever is higher </a:t>
            </a:r>
            <a:r>
              <a:rPr lang="en-IN" sz="1600" b="1" dirty="0">
                <a:solidFill>
                  <a:srgbClr val="3366FF"/>
                </a:solidFill>
              </a:rPr>
              <a:t>for CANAR BANK </a:t>
            </a:r>
            <a:r>
              <a:rPr lang="en-US" sz="1600" dirty="0"/>
              <a:t>? </a:t>
            </a:r>
          </a:p>
          <a:p>
            <a:pPr algn="just">
              <a:buFont typeface="Wingdings" panose="05000000000000000000" pitchFamily="2" charset="2"/>
              <a:buChar char="Ø"/>
            </a:pPr>
            <a:endParaRPr lang="en-US" sz="1600" dirty="0"/>
          </a:p>
          <a:p>
            <a:pPr marL="342900" indent="-342900">
              <a:lnSpc>
                <a:spcPct val="115000"/>
              </a:lnSpc>
              <a:spcBef>
                <a:spcPts val="0"/>
              </a:spcBef>
              <a:buFont typeface="+mj-lt"/>
              <a:buAutoNum type="alphaLcParenR"/>
              <a:defRPr/>
            </a:pPr>
            <a:r>
              <a:rPr lang="en-IN" sz="1600" b="1" dirty="0">
                <a:solidFill>
                  <a:srgbClr val="3366FF"/>
                </a:solidFill>
              </a:rPr>
              <a:t>Agriculture </a:t>
            </a:r>
            <a:r>
              <a:rPr lang="en-IN" sz="1600" dirty="0"/>
              <a:t>18 % , </a:t>
            </a:r>
            <a:r>
              <a:rPr lang="en-IN" sz="1600" dirty="0">
                <a:solidFill>
                  <a:srgbClr val="FF0000"/>
                </a:solidFill>
              </a:rPr>
              <a:t>W</a:t>
            </a:r>
            <a:r>
              <a:rPr lang="en-IN" sz="1600" b="1" dirty="0">
                <a:solidFill>
                  <a:srgbClr val="FF0000"/>
                </a:solidFill>
              </a:rPr>
              <a:t>eaker sections :</a:t>
            </a:r>
            <a:r>
              <a:rPr lang="en-IN" sz="1600" dirty="0"/>
              <a:t>12 % &amp; </a:t>
            </a:r>
            <a:r>
              <a:rPr lang="en-IN" sz="1600" dirty="0">
                <a:solidFill>
                  <a:srgbClr val="00B050"/>
                </a:solidFill>
              </a:rPr>
              <a:t>Micro </a:t>
            </a:r>
            <a:r>
              <a:rPr lang="en-IN" sz="1600" b="1" dirty="0">
                <a:solidFill>
                  <a:srgbClr val="00B050"/>
                </a:solidFill>
              </a:rPr>
              <a:t>enterprises</a:t>
            </a:r>
            <a:r>
              <a:rPr lang="en-IN" sz="1600" dirty="0">
                <a:solidFill>
                  <a:srgbClr val="00B050"/>
                </a:solidFill>
              </a:rPr>
              <a:t> </a:t>
            </a:r>
            <a:r>
              <a:rPr lang="en-IN" sz="1600" b="1" dirty="0"/>
              <a:t>10 %</a:t>
            </a:r>
            <a:r>
              <a:rPr lang="en-US" sz="1600" b="1" dirty="0"/>
              <a:t> </a:t>
            </a:r>
          </a:p>
          <a:p>
            <a:pPr marL="342900" indent="-342900">
              <a:lnSpc>
                <a:spcPct val="115000"/>
              </a:lnSpc>
              <a:spcBef>
                <a:spcPts val="0"/>
              </a:spcBef>
              <a:buFont typeface="+mj-lt"/>
              <a:buAutoNum type="alphaLcParenR"/>
              <a:defRPr/>
            </a:pPr>
            <a:r>
              <a:rPr lang="en-IN" sz="1600" b="1" dirty="0">
                <a:solidFill>
                  <a:srgbClr val="3366FF"/>
                </a:solidFill>
              </a:rPr>
              <a:t>Agriculture </a:t>
            </a:r>
            <a:r>
              <a:rPr lang="en-IN" sz="1600" b="1" dirty="0">
                <a:solidFill>
                  <a:schemeClr val="tx1"/>
                </a:solidFill>
              </a:rPr>
              <a:t>20</a:t>
            </a:r>
            <a:r>
              <a:rPr lang="en-IN" sz="1600" dirty="0">
                <a:solidFill>
                  <a:schemeClr val="tx1"/>
                </a:solidFill>
              </a:rPr>
              <a:t> %</a:t>
            </a:r>
            <a:r>
              <a:rPr lang="en-IN" sz="1600" dirty="0"/>
              <a:t> , </a:t>
            </a:r>
            <a:r>
              <a:rPr lang="en-IN" sz="1600" dirty="0">
                <a:solidFill>
                  <a:srgbClr val="FF0000"/>
                </a:solidFill>
              </a:rPr>
              <a:t>W</a:t>
            </a:r>
            <a:r>
              <a:rPr lang="en-IN" sz="1600" b="1" dirty="0">
                <a:solidFill>
                  <a:srgbClr val="FF0000"/>
                </a:solidFill>
              </a:rPr>
              <a:t>eaker sections : </a:t>
            </a:r>
            <a:r>
              <a:rPr lang="en-IN" sz="1600" dirty="0"/>
              <a:t>12 % &amp; </a:t>
            </a:r>
            <a:r>
              <a:rPr lang="en-IN" sz="1600" dirty="0">
                <a:solidFill>
                  <a:srgbClr val="00B050"/>
                </a:solidFill>
              </a:rPr>
              <a:t>Micro </a:t>
            </a:r>
            <a:r>
              <a:rPr lang="en-IN" sz="1600" b="1" dirty="0">
                <a:solidFill>
                  <a:srgbClr val="00B050"/>
                </a:solidFill>
              </a:rPr>
              <a:t>enterprises</a:t>
            </a:r>
            <a:r>
              <a:rPr lang="en-IN" sz="1600" dirty="0">
                <a:solidFill>
                  <a:srgbClr val="00B050"/>
                </a:solidFill>
              </a:rPr>
              <a:t> </a:t>
            </a:r>
            <a:r>
              <a:rPr lang="en-IN" sz="1600" b="1" dirty="0">
                <a:solidFill>
                  <a:schemeClr val="tx1"/>
                </a:solidFill>
              </a:rPr>
              <a:t>7.5 %</a:t>
            </a:r>
            <a:r>
              <a:rPr lang="en-US" sz="1600" b="1" dirty="0"/>
              <a:t> </a:t>
            </a:r>
          </a:p>
          <a:p>
            <a:pPr marL="342900" indent="-342900">
              <a:lnSpc>
                <a:spcPct val="115000"/>
              </a:lnSpc>
              <a:spcBef>
                <a:spcPts val="0"/>
              </a:spcBef>
              <a:buFont typeface="+mj-lt"/>
              <a:buAutoNum type="alphaLcParenR"/>
              <a:defRPr/>
            </a:pPr>
            <a:r>
              <a:rPr lang="en-IN" sz="1600" b="1" dirty="0">
                <a:solidFill>
                  <a:srgbClr val="3366FF"/>
                </a:solidFill>
              </a:rPr>
              <a:t>Agriculture 18</a:t>
            </a:r>
            <a:r>
              <a:rPr lang="en-IN" sz="1600" dirty="0">
                <a:solidFill>
                  <a:schemeClr val="tx1"/>
                </a:solidFill>
              </a:rPr>
              <a:t> %</a:t>
            </a:r>
            <a:r>
              <a:rPr lang="en-IN" sz="1600" dirty="0"/>
              <a:t> , </a:t>
            </a:r>
            <a:r>
              <a:rPr lang="en-IN" sz="1600" dirty="0">
                <a:solidFill>
                  <a:srgbClr val="FF0000"/>
                </a:solidFill>
              </a:rPr>
              <a:t>W</a:t>
            </a:r>
            <a:r>
              <a:rPr lang="en-IN" sz="1600" b="1" dirty="0">
                <a:solidFill>
                  <a:srgbClr val="FF0000"/>
                </a:solidFill>
              </a:rPr>
              <a:t>eaker sections : </a:t>
            </a:r>
            <a:r>
              <a:rPr lang="en-IN" sz="1600" dirty="0"/>
              <a:t>10 % &amp; </a:t>
            </a:r>
            <a:r>
              <a:rPr lang="en-IN" sz="1600" dirty="0">
                <a:solidFill>
                  <a:srgbClr val="00B050"/>
                </a:solidFill>
              </a:rPr>
              <a:t>Micro </a:t>
            </a:r>
            <a:r>
              <a:rPr lang="en-IN" sz="1600" b="1" dirty="0">
                <a:solidFill>
                  <a:srgbClr val="00B050"/>
                </a:solidFill>
              </a:rPr>
              <a:t>enterprises</a:t>
            </a:r>
            <a:r>
              <a:rPr lang="en-IN" sz="1600" dirty="0">
                <a:solidFill>
                  <a:srgbClr val="00B050"/>
                </a:solidFill>
              </a:rPr>
              <a:t> </a:t>
            </a:r>
            <a:r>
              <a:rPr lang="en-IN" sz="1600" b="1" dirty="0">
                <a:solidFill>
                  <a:schemeClr val="tx1"/>
                </a:solidFill>
              </a:rPr>
              <a:t>7.5 %</a:t>
            </a:r>
            <a:r>
              <a:rPr lang="en-US" sz="1600" b="1" dirty="0">
                <a:solidFill>
                  <a:schemeClr val="tx1"/>
                </a:solidFill>
              </a:rPr>
              <a:t> </a:t>
            </a:r>
          </a:p>
          <a:p>
            <a:pPr marL="342900" indent="-342900">
              <a:lnSpc>
                <a:spcPct val="115000"/>
              </a:lnSpc>
              <a:spcBef>
                <a:spcPts val="0"/>
              </a:spcBef>
              <a:buFont typeface="+mj-lt"/>
              <a:buAutoNum type="alphaLcParenR"/>
              <a:defRPr/>
            </a:pPr>
            <a:r>
              <a:rPr lang="en-IN" sz="1600" b="1" dirty="0">
                <a:solidFill>
                  <a:srgbClr val="3366FF"/>
                </a:solidFill>
              </a:rPr>
              <a:t>Agriculture 18</a:t>
            </a:r>
            <a:r>
              <a:rPr lang="en-IN" sz="1600" dirty="0">
                <a:solidFill>
                  <a:schemeClr val="tx1"/>
                </a:solidFill>
              </a:rPr>
              <a:t> %</a:t>
            </a:r>
            <a:r>
              <a:rPr lang="en-IN" sz="1600" dirty="0"/>
              <a:t> , </a:t>
            </a:r>
            <a:r>
              <a:rPr lang="en-IN" sz="1600" dirty="0">
                <a:solidFill>
                  <a:srgbClr val="FF0000"/>
                </a:solidFill>
              </a:rPr>
              <a:t>W</a:t>
            </a:r>
            <a:r>
              <a:rPr lang="en-IN" sz="1600" b="1" dirty="0">
                <a:solidFill>
                  <a:srgbClr val="FF0000"/>
                </a:solidFill>
              </a:rPr>
              <a:t>eaker sections : </a:t>
            </a:r>
            <a:r>
              <a:rPr lang="en-IN" sz="1600" b="1" dirty="0">
                <a:solidFill>
                  <a:schemeClr val="tx1"/>
                </a:solidFill>
              </a:rPr>
              <a:t>8</a:t>
            </a:r>
            <a:r>
              <a:rPr lang="en-IN" sz="1600" dirty="0">
                <a:solidFill>
                  <a:schemeClr val="tx1"/>
                </a:solidFill>
              </a:rPr>
              <a:t> % </a:t>
            </a:r>
            <a:r>
              <a:rPr lang="en-IN" sz="1600" dirty="0"/>
              <a:t>&amp; </a:t>
            </a:r>
            <a:r>
              <a:rPr lang="en-IN" sz="1600" dirty="0">
                <a:solidFill>
                  <a:srgbClr val="00B050"/>
                </a:solidFill>
              </a:rPr>
              <a:t>Micro </a:t>
            </a:r>
            <a:r>
              <a:rPr lang="en-IN" sz="1600" b="1" dirty="0">
                <a:solidFill>
                  <a:srgbClr val="00B050"/>
                </a:solidFill>
              </a:rPr>
              <a:t>enterprises</a:t>
            </a:r>
            <a:r>
              <a:rPr lang="en-IN" sz="1600" dirty="0">
                <a:solidFill>
                  <a:srgbClr val="00B050"/>
                </a:solidFill>
              </a:rPr>
              <a:t> </a:t>
            </a:r>
            <a:r>
              <a:rPr lang="en-IN" sz="1600" dirty="0"/>
              <a:t>12 %</a:t>
            </a:r>
            <a:r>
              <a:rPr lang="en-US" sz="1600" dirty="0"/>
              <a:t> </a:t>
            </a:r>
          </a:p>
          <a:p>
            <a:pPr marL="342900" indent="-342900">
              <a:lnSpc>
                <a:spcPct val="115000"/>
              </a:lnSpc>
              <a:spcBef>
                <a:spcPts val="0"/>
              </a:spcBef>
              <a:buFont typeface="+mj-lt"/>
              <a:buAutoNum type="alphaLcParenR"/>
              <a:defRPr/>
            </a:pPr>
            <a:r>
              <a:rPr lang="en-IN" sz="1600" b="1" dirty="0">
                <a:solidFill>
                  <a:srgbClr val="3366FF"/>
                </a:solidFill>
              </a:rPr>
              <a:t>Agriculture 18</a:t>
            </a:r>
            <a:r>
              <a:rPr lang="en-IN" sz="1600" dirty="0">
                <a:solidFill>
                  <a:schemeClr val="tx1"/>
                </a:solidFill>
              </a:rPr>
              <a:t> %</a:t>
            </a:r>
            <a:r>
              <a:rPr lang="en-IN" sz="1600" dirty="0"/>
              <a:t> , </a:t>
            </a:r>
            <a:r>
              <a:rPr lang="en-IN" sz="1600" dirty="0">
                <a:solidFill>
                  <a:srgbClr val="FF0000"/>
                </a:solidFill>
              </a:rPr>
              <a:t>W</a:t>
            </a:r>
            <a:r>
              <a:rPr lang="en-IN" sz="1600" b="1" dirty="0">
                <a:solidFill>
                  <a:srgbClr val="FF0000"/>
                </a:solidFill>
              </a:rPr>
              <a:t>eaker sections : </a:t>
            </a:r>
            <a:r>
              <a:rPr lang="en-IN" sz="1600" b="1" dirty="0">
                <a:solidFill>
                  <a:schemeClr val="tx1"/>
                </a:solidFill>
              </a:rPr>
              <a:t>12</a:t>
            </a:r>
            <a:r>
              <a:rPr lang="en-IN" sz="1600" dirty="0">
                <a:solidFill>
                  <a:schemeClr val="tx1"/>
                </a:solidFill>
              </a:rPr>
              <a:t> %</a:t>
            </a:r>
            <a:r>
              <a:rPr lang="en-IN" sz="1600" dirty="0"/>
              <a:t> &amp; </a:t>
            </a:r>
            <a:r>
              <a:rPr lang="en-IN" sz="1600" dirty="0">
                <a:solidFill>
                  <a:srgbClr val="00B050"/>
                </a:solidFill>
              </a:rPr>
              <a:t>Micro </a:t>
            </a:r>
            <a:r>
              <a:rPr lang="en-IN" sz="1600" b="1" dirty="0">
                <a:solidFill>
                  <a:srgbClr val="00B050"/>
                </a:solidFill>
              </a:rPr>
              <a:t>enterprises</a:t>
            </a:r>
            <a:r>
              <a:rPr lang="en-IN" sz="1600" dirty="0">
                <a:solidFill>
                  <a:srgbClr val="00B050"/>
                </a:solidFill>
              </a:rPr>
              <a:t> </a:t>
            </a:r>
            <a:r>
              <a:rPr lang="en-IN" sz="1600" b="1" dirty="0">
                <a:solidFill>
                  <a:schemeClr val="tx1"/>
                </a:solidFill>
              </a:rPr>
              <a:t>7.5 %</a:t>
            </a:r>
            <a:r>
              <a:rPr lang="en-US" sz="1600" dirty="0"/>
              <a:t> </a:t>
            </a: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e</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09670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p:nvPr>
        </p:nvSpPr>
        <p:spPr>
          <a:xfrm>
            <a:off x="880844" y="1433094"/>
            <a:ext cx="9840286" cy="795690"/>
          </a:xfrm>
          <a:prstGeom prst="rect">
            <a:avLst/>
          </a:prstGeom>
          <a:solidFill>
            <a:schemeClr val="accent1">
              <a:alpha val="47000"/>
            </a:schemeClr>
          </a:solid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br>
              <a:rPr lang="en-US" sz="2100" b="1" dirty="0">
                <a:solidFill>
                  <a:srgbClr val="002060"/>
                </a:solidFill>
                <a:latin typeface="Bookman Old Style" panose="02050604050505020204" pitchFamily="18" charset="0"/>
              </a:rPr>
            </a:br>
            <a:br>
              <a:rPr lang="en-US" sz="2100" b="1" dirty="0">
                <a:solidFill>
                  <a:srgbClr val="002060"/>
                </a:solidFill>
                <a:latin typeface="Bookman Old Style" panose="02050604050505020204" pitchFamily="18" charset="0"/>
              </a:rPr>
            </a:br>
            <a:endParaRPr lang="en-US" sz="2100" b="1" u="sng" dirty="0">
              <a:solidFill>
                <a:srgbClr val="002060"/>
              </a:solidFill>
              <a:latin typeface="Bookman Old Style" panose="02050604050505020204" pitchFamily="18" charset="0"/>
            </a:endParaRPr>
          </a:p>
        </p:txBody>
      </p:sp>
      <p:sp>
        <p:nvSpPr>
          <p:cNvPr id="3" name="Content Placeholder 2"/>
          <p:cNvSpPr>
            <a:spLocks noGrp="1"/>
          </p:cNvSpPr>
          <p:nvPr>
            <p:ph idx="1"/>
          </p:nvPr>
        </p:nvSpPr>
        <p:spPr>
          <a:xfrm>
            <a:off x="901717" y="2364597"/>
            <a:ext cx="9840286" cy="2870204"/>
          </a:xfrm>
          <a:solidFill>
            <a:schemeClr val="lt1">
              <a:alpha val="47000"/>
            </a:schemeClr>
          </a:solidFill>
          <a:ln w="76200"/>
        </p:spPr>
        <p:style>
          <a:lnRef idx="2">
            <a:schemeClr val="accent1"/>
          </a:lnRef>
          <a:fillRef idx="1">
            <a:schemeClr val="lt1"/>
          </a:fillRef>
          <a:effectRef idx="0">
            <a:schemeClr val="accent1"/>
          </a:effectRef>
          <a:fontRef idx="minor">
            <a:schemeClr val="dk1"/>
          </a:fontRef>
        </p:style>
        <p:txBody>
          <a:bodyPr>
            <a:noAutofit/>
          </a:bodyPr>
          <a:lstStyle/>
          <a:p>
            <a:pPr algn="just">
              <a:buFont typeface="Wingdings" panose="05000000000000000000" pitchFamily="2" charset="2"/>
              <a:buChar char="Ø"/>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5. STOCK 20 LACS, CREDITORS 10 LACS ; </a:t>
            </a:r>
            <a:r>
              <a:rPr lang="en-IN"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DEBTORS  5 LACS, BANK OCC 10 LACS; PROVISIONS 2 LACS, </a:t>
            </a:r>
          </a:p>
          <a:p>
            <a:pPr algn="just">
              <a:buFont typeface="Wingdings" panose="05000000000000000000" pitchFamily="2" charset="2"/>
              <a:buChar char="Ø"/>
            </a:pPr>
            <a:r>
              <a:rPr lang="en-IN" sz="1600" b="1" dirty="0">
                <a:solidFill>
                  <a:srgbClr val="3366FF"/>
                </a:solidFill>
                <a:latin typeface="Calibri" panose="020F0502020204030204" pitchFamily="34" charset="0"/>
                <a:ea typeface="Calibri" panose="020F0502020204030204" pitchFamily="34" charset="0"/>
                <a:cs typeface="Times New Roman" panose="02020603050405020304" pitchFamily="18" charset="0"/>
              </a:rPr>
              <a:t>CALCULATE NWC </a:t>
            </a:r>
            <a:endParaRPr lang="en-US" sz="1600" dirty="0">
              <a:solidFill>
                <a:srgbClr val="3366FF"/>
              </a:solidFill>
            </a:endParaRPr>
          </a:p>
          <a:p>
            <a:pPr algn="just">
              <a:buFont typeface="Wingdings" panose="05000000000000000000" pitchFamily="2" charset="2"/>
              <a:buChar char="Ø"/>
            </a:pPr>
            <a:endParaRPr lang="en-US" sz="1600" dirty="0"/>
          </a:p>
          <a:p>
            <a:pPr marL="3429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   </a:t>
            </a:r>
          </a:p>
          <a:p>
            <a:pPr marL="3429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   </a:t>
            </a:r>
          </a:p>
          <a:p>
            <a:pPr marL="342900" lvl="0" indent="-342900">
              <a:lnSpc>
                <a:spcPct val="115000"/>
              </a:lnSpc>
              <a:spcBef>
                <a:spcPts val="0"/>
              </a:spcBef>
              <a:spcAft>
                <a:spcPts val="1000"/>
              </a:spcAft>
              <a:buFont typeface="+mj-lt"/>
              <a:buAutoNum type="alphaLcPeriod"/>
              <a:defRPr/>
            </a:pPr>
            <a:r>
              <a:rPr lang="en-US" sz="1600" dirty="0">
                <a:solidFill>
                  <a:prstClr val="black"/>
                </a:solidFill>
              </a:rPr>
              <a:t>3  </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4</a:t>
            </a:r>
          </a:p>
          <a:p>
            <a:pPr marL="342900" lvl="0" indent="-342900">
              <a:lnSpc>
                <a:spcPct val="115000"/>
              </a:lnSpc>
              <a:spcBef>
                <a:spcPts val="0"/>
              </a:spcBef>
              <a:spcAft>
                <a:spcPts val="1000"/>
              </a:spcAft>
              <a:buFont typeface="+mj-lt"/>
              <a:buAutoNum type="alphaLcPeriod"/>
              <a:defRPr/>
            </a:pP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5</a:t>
            </a:r>
            <a:endParaRPr lang="en-IN"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p:cNvSpPr txBox="1"/>
          <p:nvPr/>
        </p:nvSpPr>
        <p:spPr>
          <a:xfrm>
            <a:off x="2415395" y="-28282"/>
            <a:ext cx="530384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400" kern="1200">
                <a:solidFill>
                  <a:srgbClr val="00A0E2"/>
                </a:solidFill>
                <a:latin typeface="Agency FB" panose="020B0503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1400" b="0" i="0" u="none" strike="noStrike" kern="1200" cap="none" spc="0" normalizeH="0" baseline="0" noProof="0" dirty="0">
              <a:ln>
                <a:noFill/>
              </a:ln>
              <a:solidFill>
                <a:srgbClr val="00A0E2"/>
              </a:solidFill>
              <a:effectLst/>
              <a:uLnTx/>
              <a:uFillTx/>
              <a:latin typeface="Agency FB" panose="020B0503020202020204" pitchFamily="34" charset="0"/>
              <a:cs typeface="Arial"/>
            </a:endParaRPr>
          </a:p>
        </p:txBody>
      </p:sp>
      <p:sp>
        <p:nvSpPr>
          <p:cNvPr id="7" name="TextBox 6"/>
          <p:cNvSpPr txBox="1"/>
          <p:nvPr/>
        </p:nvSpPr>
        <p:spPr>
          <a:xfrm>
            <a:off x="9517085" y="5234801"/>
            <a:ext cx="566056" cy="584775"/>
          </a:xfrm>
          <a:prstGeom prst="rect">
            <a:avLst/>
          </a:prstGeom>
          <a:solidFill>
            <a:srgbClr val="92D050"/>
          </a:solidFill>
          <a:ln w="25400" cap="flat" cmpd="sng" algn="ctr">
            <a:solidFill>
              <a:srgbClr val="C0504D"/>
            </a:solidFill>
            <a:prstDash val="soli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kern="0" noProof="0" dirty="0">
                <a:solidFill>
                  <a:prstClr val="black"/>
                </a:solidFill>
                <a:latin typeface="Calibri"/>
                <a:cs typeface="Arial"/>
              </a:rPr>
              <a:t>c</a:t>
            </a:r>
            <a:endParaRPr kumimoji="0" lang="en-IN" sz="3200" b="0" i="0" u="none" strike="noStrike" kern="0" cap="none" spc="0" normalizeH="0" baseline="0" noProof="0" dirty="0">
              <a:ln>
                <a:noFill/>
              </a:ln>
              <a:solidFill>
                <a:prstClr val="black"/>
              </a:solidFill>
              <a:effectLst/>
              <a:uLnTx/>
              <a:uFillTx/>
              <a:latin typeface="Calibri"/>
              <a:ea typeface="+mn-ea"/>
              <a:cs typeface="Arial"/>
            </a:endParaRPr>
          </a:p>
        </p:txBody>
      </p:sp>
      <p:sp>
        <p:nvSpPr>
          <p:cNvPr id="69" name="radarfort"/>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95810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1.02.14"/>
  <p:tag name="AS_TITLE" val="Aspose.Slides for .NET 2.0"/>
  <p:tag name="AS_VERSION" val="21.2"/>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13292</TotalTime>
  <Words>6837</Words>
  <Application>Microsoft Office PowerPoint</Application>
  <PresentationFormat>Widescreen</PresentationFormat>
  <Paragraphs>1455</Paragraphs>
  <Slides>131</Slides>
  <Notes>131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131</vt:i4>
      </vt:variant>
    </vt:vector>
  </HeadingPairs>
  <TitlesOfParts>
    <vt:vector size="142" baseType="lpstr">
      <vt:lpstr>Agency FB</vt:lpstr>
      <vt:lpstr>Arial</vt:lpstr>
      <vt:lpstr>Bahnschrift Condensed</vt:lpstr>
      <vt:lpstr>Bookman Old Style</vt:lpstr>
      <vt:lpstr>Calibri</vt:lpstr>
      <vt:lpstr>Calibri Light</vt:lpstr>
      <vt:lpstr>Times New Roman</vt:lpstr>
      <vt:lpstr>Trebuchet MS</vt:lpstr>
      <vt:lpstr>Wingdings</vt:lpstr>
      <vt:lpstr>Wingdings 2</vt:lpstr>
      <vt:lpstr>Office Theme</vt:lpstr>
      <vt:lpstr>   </vt:lpstr>
      <vt:lpstr>  (65/25)</vt:lpstr>
      <vt:lpstr>  </vt:lpstr>
      <vt:lpstr>  </vt:lpstr>
      <vt:lpstr>  </vt:lpstr>
      <vt:lpstr>  </vt:lpstr>
      <vt:lpstr>  </vt:lpstr>
      <vt:lpstr>  ) – FI (168/25)</vt:lpstr>
      <vt:lpstr>  </vt:lpstr>
      <vt:lpstr>  </vt:lpstr>
      <vt:lpstr>  (28/25)</vt:lpstr>
      <vt:lpstr>  CREDIT ADMINISTRATION</vt:lpstr>
      <vt:lpstr>  CREDIT ADMINISTRATION</vt:lpstr>
      <vt:lpstr>  – CREDIT MONITORING (28/25)</vt:lpstr>
      <vt:lpstr>  ) – CREDIT MONITORING</vt:lpstr>
      <vt:lpstr>  ) – CREDIT MONITORING</vt:lpstr>
      <vt:lpstr>   –OTM (91/25)</vt:lpstr>
      <vt:lpstr>  ) –OTM </vt:lpstr>
      <vt:lpstr>  ) –OTM </vt:lpstr>
      <vt:lpstr> – IO 163/25_</vt:lpstr>
      <vt:lpstr>  ) – IO </vt:lpstr>
      <vt:lpstr>  ) – IO </vt:lpstr>
      <vt:lpstr>  ) </vt:lpstr>
      <vt:lpstr>  </vt:lpstr>
      <vt:lpstr>  </vt:lpstr>
      <vt:lpstr>  ) </vt:lpstr>
      <vt:lpstr>  </vt:lpstr>
      <vt:lpstr>) </vt:lpstr>
      <vt:lpstr>  </vt:lpstr>
      <vt:lpstr>  </vt:lpstr>
      <vt:lpstr>  </vt:lpstr>
      <vt:lpstr>  ) </vt:lpstr>
      <vt:lpstr>  </vt:lpstr>
      <vt:lpstr>  ) </vt:lpstr>
      <vt:lpstr>  </vt:lpstr>
      <vt:lpstr>  ) </vt:lpstr>
      <vt:lpstr>  ) </vt:lpstr>
      <vt:lpstr>  </vt:lpstr>
      <vt:lpstr> ) </vt:lpstr>
      <vt:lpstr>  ) </vt:lpstr>
      <vt:lpstr>  </vt:lpstr>
      <vt:lpstr>  ) </vt:lpstr>
      <vt:lpstr>  </vt:lpstr>
      <vt:lpstr>  ) </vt:lpstr>
      <vt:lpstr>  </vt:lpstr>
      <vt:lpstr>  ) </vt:lpstr>
      <vt:lpstr> ) </vt:lpstr>
      <vt:lpstr>  </vt:lpstr>
      <vt:lpstr>  </vt:lpstr>
      <vt:lpstr>  </vt:lpstr>
      <vt:lpstr>  ) </vt:lpstr>
      <vt:lpstr>  ) </vt:lpstr>
      <vt:lpstr>  ) </vt:lpstr>
      <vt:lpstr> ) </vt:lpstr>
      <vt:lpstr>  ) </vt:lpstr>
      <vt:lpstr> )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  </vt:lpstr>
      <vt:lpstr>  </vt:lpstr>
      <vt:lpstr>  solution </vt:lpstr>
      <vt:lpstr>  </vt:lpstr>
      <vt:lpstr>  </vt:lpstr>
      <vt:lpstr>  SOLUTION</vt:lpstr>
      <vt:lpstr>  </vt:lpstr>
      <vt:lpstr>solution</vt:lpstr>
      <vt:lpstr> </vt:lpstr>
      <vt:lpstr>  solution</vt:lpstr>
      <vt:lpstr>  </vt:lpstr>
      <vt:lpstr>  solution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 </vt:lpstr>
      <vt:lpstr>  ) </vt:lpstr>
      <vt:lpstr>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canara</dc:creator>
  <dc:description>generated using python-pptx</dc:description>
  <cp:lastModifiedBy>ravi kumar venkata</cp:lastModifiedBy>
  <cp:revision>805</cp:revision>
  <cp:lastPrinted>2025-07-23T06:14:06Z</cp:lastPrinted>
  <dcterms:created xsi:type="dcterms:W3CDTF">2013-01-27T09:14:16Z</dcterms:created>
  <dcterms:modified xsi:type="dcterms:W3CDTF">2025-10-02T10:56:55Z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ISARadarClassification">
    <vt:lpwstr>Internal</vt:lpwstr>
  </property>
  <property fmtid="{D5CDD505-2E9C-101B-9397-08002B2CF9AE}" pid="3" name="SISARadarPurpose">
    <vt:lpwstr/>
  </property>
</Properties>
</file>