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7" r:id="rId10"/>
    <p:sldId id="268" r:id="rId11"/>
    <p:sldId id="269" r:id="rId12"/>
    <p:sldId id="274" r:id="rId13"/>
    <p:sldId id="275" r:id="rId14"/>
    <p:sldId id="270" r:id="rId15"/>
    <p:sldId id="264" r:id="rId16"/>
    <p:sldId id="265" r:id="rId17"/>
    <p:sldId id="266" r:id="rId18"/>
    <p:sldId id="271" r:id="rId19"/>
    <p:sldId id="272" r:id="rId20"/>
    <p:sldId id="273" r:id="rId21"/>
    <p:sldId id="276" r:id="rId22"/>
    <p:sldId id="277" r:id="rId23"/>
  </p:sldIdLst>
  <p:sldSz cx="12192000" cy="6858000"/>
  <p:notesSz cx="6858000" cy="9144000"/>
  <p:custDataLst>
    <p:tags r:id="rId2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2B9218-F3E9-4D09-9D5E-4C8329CA651A}" v="1" dt="2025-10-01T05:53:48.0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2" d="100"/>
          <a:sy n="82" d="100"/>
        </p:scale>
        <p:origin x="672" y="72"/>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reekuttan S" userId="175ce8c7d66215f7" providerId="LiveId" clId="{0572901C-E5AF-4F6F-97D0-2835844BD5F3}"/>
    <pc:docChg chg="modSld">
      <pc:chgData name="Sreekuttan S" userId="175ce8c7d66215f7" providerId="LiveId" clId="{0572901C-E5AF-4F6F-97D0-2835844BD5F3}" dt="2025-10-01T06:03:20.278" v="6" actId="20577"/>
      <pc:docMkLst>
        <pc:docMk/>
      </pc:docMkLst>
      <pc:sldChg chg="modSp mod">
        <pc:chgData name="Sreekuttan S" userId="175ce8c7d66215f7" providerId="LiveId" clId="{0572901C-E5AF-4F6F-97D0-2835844BD5F3}" dt="2025-10-01T06:03:20.278" v="6" actId="20577"/>
        <pc:sldMkLst>
          <pc:docMk/>
          <pc:sldMk cId="1111822001" sldId="260"/>
        </pc:sldMkLst>
        <pc:spChg chg="mod">
          <ac:chgData name="Sreekuttan S" userId="175ce8c7d66215f7" providerId="LiveId" clId="{0572901C-E5AF-4F6F-97D0-2835844BD5F3}" dt="2025-10-01T06:03:20.278" v="6" actId="20577"/>
          <ac:spMkLst>
            <pc:docMk/>
            <pc:sldMk cId="1111822001" sldId="260"/>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2208009-6822-46D7-9572-1F266916F32E}" type="datetimeFigureOut">
              <a:rPr lang="en-IN" smtClean="0"/>
              <a:t>01-10-2025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224753786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2208009-6822-46D7-9572-1F266916F32E}" type="datetimeFigureOut">
              <a:rPr lang="en-IN" smtClean="0"/>
              <a:t>01-10-2025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149167166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2208009-6822-46D7-9572-1F266916F32E}" type="datetimeFigureOut">
              <a:rPr lang="en-IN" smtClean="0"/>
              <a:t>01-10-2025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81A0A4-DA26-443D-AAA5-E042C472F5C2}"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366119251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2208009-6822-46D7-9572-1F266916F32E}" type="datetimeFigureOut">
              <a:rPr lang="en-IN" smtClean="0"/>
              <a:t>01-10-2025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252411692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2208009-6822-46D7-9572-1F266916F32E}" type="datetimeFigureOut">
              <a:rPr lang="en-IN" smtClean="0"/>
              <a:t>01-10-2025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81A0A4-DA26-443D-AAA5-E042C472F5C2}"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84210907"/>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2208009-6822-46D7-9572-1F266916F32E}" type="datetimeFigureOut">
              <a:rPr lang="en-IN" smtClean="0"/>
              <a:t>01-10-2025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185485188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208009-6822-46D7-9572-1F266916F32E}" type="datetimeFigureOut">
              <a:rPr lang="en-IN" smtClean="0"/>
              <a:t>01-10-2025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405840378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208009-6822-46D7-9572-1F266916F32E}" type="datetimeFigureOut">
              <a:rPr lang="en-IN" smtClean="0"/>
              <a:t>01-10-2025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389786734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208009-6822-46D7-9572-1F266916F32E}" type="datetimeFigureOut">
              <a:rPr lang="en-IN" smtClean="0"/>
              <a:t>01-10-2025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63591531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2208009-6822-46D7-9572-1F266916F32E}" type="datetimeFigureOut">
              <a:rPr lang="en-IN" smtClean="0"/>
              <a:t>01-10-2025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34193357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2208009-6822-46D7-9572-1F266916F32E}" type="datetimeFigureOut">
              <a:rPr lang="en-IN" smtClean="0"/>
              <a:t>01-10-2025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163103791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2208009-6822-46D7-9572-1F266916F32E}" type="datetimeFigureOut">
              <a:rPr lang="en-IN" smtClean="0"/>
              <a:t>01-10-2025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313063239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52208009-6822-46D7-9572-1F266916F32E}" type="datetimeFigureOut">
              <a:rPr lang="en-IN" smtClean="0"/>
              <a:t>01-10-2025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297037562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208009-6822-46D7-9572-1F266916F32E}" type="datetimeFigureOut">
              <a:rPr lang="en-IN" smtClean="0"/>
              <a:t>01-10-2025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130743391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2208009-6822-46D7-9572-1F266916F32E}" type="datetimeFigureOut">
              <a:rPr lang="en-IN" smtClean="0"/>
              <a:t>01-10-2025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77330682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2208009-6822-46D7-9572-1F266916F32E}" type="datetimeFigureOut">
              <a:rPr lang="en-IN" smtClean="0"/>
              <a:t>01-10-2025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E81A0A4-DA26-443D-AAA5-E042C472F5C2}" type="slidenum">
              <a:rPr lang="en-IN" smtClean="0"/>
              <a:t>‹#›</a:t>
            </a:fld>
            <a:endParaRPr lang="en-IN"/>
          </a:p>
        </p:txBody>
      </p:sp>
    </p:spTree>
    <p:extLst>
      <p:ext uri="{BB962C8B-B14F-4D97-AF65-F5344CB8AC3E}">
        <p14:creationId xmlns:p14="http://schemas.microsoft.com/office/powerpoint/2010/main" val="283789147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2208009-6822-46D7-9572-1F266916F32E}" type="datetimeFigureOut">
              <a:rPr lang="en-IN" smtClean="0"/>
              <a:t>01-10-2025</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E81A0A4-DA26-443D-AAA5-E042C472F5C2}" type="slidenum">
              <a:rPr lang="en-IN" smtClean="0"/>
              <a:t>‹#›</a:t>
            </a:fld>
            <a:endParaRPr lang="en-IN"/>
          </a:p>
        </p:txBody>
      </p:sp>
    </p:spTree>
    <p:extLst>
      <p:ext uri="{BB962C8B-B14F-4D97-AF65-F5344CB8AC3E}">
        <p14:creationId xmlns:p14="http://schemas.microsoft.com/office/powerpoint/2010/main" val="38043595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ransition/>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ct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ct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ct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ct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ct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ct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ct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ct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ct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Retail Lending 2025</a:t>
            </a:r>
            <a:endParaRPr lang="en-IN" dirty="0"/>
          </a:p>
        </p:txBody>
      </p:sp>
      <p:sp>
        <p:nvSpPr>
          <p:cNvPr id="3" name="Subtitle 2"/>
          <p:cNvSpPr>
            <a:spLocks noGrp="1"/>
          </p:cNvSpPr>
          <p:nvPr>
            <p:ph type="subTitle" idx="1"/>
          </p:nvPr>
        </p:nvSpPr>
        <p:spPr/>
        <p:txBody>
          <a:bodyPr/>
          <a:lstStyle/>
          <a:p>
            <a:r>
              <a:rPr lang="en-US"/>
              <a:t>Canara Bank Officers’ Association</a:t>
            </a:r>
            <a:endParaRPr lang="en-IN"/>
          </a:p>
        </p:txBody>
      </p:sp>
      <p:sp>
        <p:nvSpPr>
          <p:cNvPr id="8" name="radarfort">
            <a:extLst>
              <a:ext uri="{FF2B5EF4-FFF2-40B4-BE49-F238E27FC236}">
                <a16:creationId xmlns:a16="http://schemas.microsoft.com/office/drawing/2014/main" id="{D88726BC-18C4-0C24-5EFD-8EFB4D686912}"/>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41478902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Switchover from Floating to Fixed ROI regime</a:t>
            </a:r>
            <a:endParaRPr lang="en-IN"/>
          </a:p>
        </p:txBody>
      </p:sp>
      <p:sp>
        <p:nvSpPr>
          <p:cNvPr id="3" name="Content Placeholder 2"/>
          <p:cNvSpPr>
            <a:spLocks noGrp="1"/>
          </p:cNvSpPr>
          <p:nvPr>
            <p:ph idx="1"/>
          </p:nvPr>
        </p:nvSpPr>
        <p:spPr/>
        <p:txBody>
          <a:bodyPr>
            <a:normAutofit fontScale="85000" lnSpcReduction="10000"/>
          </a:bodyPr>
          <a:lstStyle/>
          <a:p>
            <a:endParaRPr lang="en-IN"/>
          </a:p>
          <a:p>
            <a:r>
              <a:rPr lang="en-US"/>
              <a:t>During the reset of interest rates/regime linked to respective loan accounts, option shall be provided to the Borrower/s to switchover from floating rate regime to fixed rate regime or vice-versa during the residual tenor of the loan account. </a:t>
            </a:r>
            <a:endParaRPr lang="en-IN"/>
          </a:p>
          <a:p>
            <a:r>
              <a:rPr lang="en-US" b="1"/>
              <a:t>For Housing Loan (all variants): </a:t>
            </a:r>
            <a:endParaRPr lang="en-US"/>
          </a:p>
          <a:p>
            <a:pPr marL="0" indent="0">
              <a:buNone/>
            </a:pPr>
            <a:r>
              <a:rPr lang="en-IN"/>
              <a:t>		</a:t>
            </a:r>
            <a:r>
              <a:rPr lang="en-US"/>
              <a:t>The number of times a borrower shall be allowed to switchover to respective interest regimes shall be restricted to </a:t>
            </a:r>
            <a:r>
              <a:rPr lang="en-US" b="1"/>
              <a:t>“</a:t>
            </a:r>
            <a:r>
              <a:rPr lang="en-US" b="1" u="sng"/>
              <a:t>3” times </a:t>
            </a:r>
            <a:r>
              <a:rPr lang="en-US"/>
              <a:t>&amp; reset period shall be </a:t>
            </a:r>
            <a:r>
              <a:rPr lang="en-US" b="1" u="sng"/>
              <a:t>minimum 3 years </a:t>
            </a:r>
            <a:r>
              <a:rPr lang="en-US"/>
              <a:t>between switchovers </a:t>
            </a:r>
          </a:p>
          <a:p>
            <a:endParaRPr lang="en-IN"/>
          </a:p>
          <a:p>
            <a:r>
              <a:rPr lang="en-US" b="1"/>
              <a:t>All other EMI based Retail Loans </a:t>
            </a:r>
            <a:endParaRPr lang="en-US"/>
          </a:p>
          <a:p>
            <a:pPr marL="0" indent="0">
              <a:buNone/>
            </a:pPr>
            <a:r>
              <a:rPr lang="en-IN"/>
              <a:t>	</a:t>
            </a:r>
            <a:r>
              <a:rPr lang="en-US"/>
              <a:t>The number of times a borrower shall be allowed to switchover to respective interest regimes shall be restricted to </a:t>
            </a:r>
            <a:r>
              <a:rPr lang="en-US" b="1"/>
              <a:t>“2” times &amp; reset period shall be minimum 3 years </a:t>
            </a:r>
            <a:r>
              <a:rPr lang="en-US"/>
              <a:t>between switchovers. 	</a:t>
            </a:r>
          </a:p>
          <a:p>
            <a:pPr marL="0" indent="0">
              <a:buNone/>
            </a:pPr>
            <a:r>
              <a:rPr lang="en-US"/>
              <a:t>	</a:t>
            </a:r>
          </a:p>
          <a:p>
            <a:endParaRPr lang="en-IN"/>
          </a:p>
        </p:txBody>
      </p:sp>
      <p:sp>
        <p:nvSpPr>
          <p:cNvPr id="8" name="radarfort">
            <a:extLst>
              <a:ext uri="{FF2B5EF4-FFF2-40B4-BE49-F238E27FC236}">
                <a16:creationId xmlns:a16="http://schemas.microsoft.com/office/drawing/2014/main" id="{AC01BEFA-6ACB-E11E-6BFF-AFBEF5C2B3B9}"/>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08131455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Key Facts Statement for Retail Borrowers</a:t>
            </a:r>
            <a:endParaRPr lang="en-IN"/>
          </a:p>
        </p:txBody>
      </p:sp>
      <p:sp>
        <p:nvSpPr>
          <p:cNvPr id="3" name="Content Placeholder 2"/>
          <p:cNvSpPr>
            <a:spLocks noGrp="1"/>
          </p:cNvSpPr>
          <p:nvPr>
            <p:ph idx="1"/>
          </p:nvPr>
        </p:nvSpPr>
        <p:spPr/>
        <p:txBody>
          <a:bodyPr/>
          <a:lstStyle/>
          <a:p>
            <a:r>
              <a:rPr lang="en-US"/>
              <a:t>All new Retail term loans customers sanctioned on or after October 1, 2024, including fresh loans to existing customers, shall be provided with Key Fact Statement (KFS) to help them take an informed view before executing the loan contract.</a:t>
            </a:r>
          </a:p>
          <a:p>
            <a:r>
              <a:rPr lang="en-US"/>
              <a:t>The Key Fact Statement shall be valid for period of at least three working days for loans having tenor of seven days or more, and a validity period of one working day for loans having tenor of less than seven days.</a:t>
            </a:r>
          </a:p>
          <a:p>
            <a:r>
              <a:rPr lang="en-US"/>
              <a:t>Any fees, charges, etc. which are not mentioned in the KFS, cannot be charged by the bank to the borrower at any stage during the term of the loan, without explicit consent of the borrower</a:t>
            </a:r>
            <a:endParaRPr lang="en-IN"/>
          </a:p>
        </p:txBody>
      </p:sp>
      <p:sp>
        <p:nvSpPr>
          <p:cNvPr id="8" name="radarfort">
            <a:extLst>
              <a:ext uri="{FF2B5EF4-FFF2-40B4-BE49-F238E27FC236}">
                <a16:creationId xmlns:a16="http://schemas.microsoft.com/office/drawing/2014/main" id="{DE495160-C625-69CA-B4B6-B1C41FF1271A}"/>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75151798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25570"/>
          </a:xfrm>
        </p:spPr>
        <p:txBody>
          <a:bodyPr>
            <a:normAutofit/>
          </a:bodyPr>
          <a:lstStyle/>
          <a:p>
            <a:r>
              <a:rPr lang="en-US" sz="2000" dirty="0"/>
              <a:t>FREQUENCY OF VALUATION OF SECURITIES BY VALUERS IN BANK’S PANEL</a:t>
            </a:r>
            <a:endParaRPr lang="en-IN" sz="2000" dirty="0"/>
          </a:p>
        </p:txBody>
      </p:sp>
      <p:sp>
        <p:nvSpPr>
          <p:cNvPr id="3" name="Content Placeholder 2"/>
          <p:cNvSpPr>
            <a:spLocks noGrp="1"/>
          </p:cNvSpPr>
          <p:nvPr>
            <p:ph idx="1"/>
          </p:nvPr>
        </p:nvSpPr>
        <p:spPr>
          <a:xfrm>
            <a:off x="677334" y="1194430"/>
            <a:ext cx="8596668" cy="3880773"/>
          </a:xfrm>
        </p:spPr>
        <p:txBody>
          <a:bodyPr/>
          <a:lstStyle/>
          <a:p>
            <a:pPr marL="0" indent="0">
              <a:buNone/>
            </a:pPr>
            <a:r>
              <a:rPr lang="en-US" dirty="0"/>
              <a:t>Housing Loan variants, Canara Mortgage, Canara Rent, Canara LRD, Canara Site &amp; Education Loans where loan outstanding is </a:t>
            </a:r>
            <a:r>
              <a:rPr lang="en-US" b="1" dirty="0"/>
              <a:t>Rs. 50 Lakh or above</a:t>
            </a:r>
            <a:r>
              <a:rPr lang="en-US" dirty="0"/>
              <a:t>, revaluation of property has to be undertaken through the </a:t>
            </a:r>
            <a:r>
              <a:rPr lang="en-US" dirty="0" err="1"/>
              <a:t>empanelled</a:t>
            </a:r>
            <a:r>
              <a:rPr lang="en-US" dirty="0"/>
              <a:t> valuers once in every </a:t>
            </a:r>
            <a:r>
              <a:rPr lang="en-US" b="1" dirty="0"/>
              <a:t>five years.</a:t>
            </a:r>
          </a:p>
          <a:p>
            <a:pPr marL="0" indent="0">
              <a:buNone/>
            </a:pPr>
            <a:r>
              <a:rPr lang="en-US" dirty="0"/>
              <a:t>Bank shall obtain minimum 2 independent valuation reports from 2 </a:t>
            </a:r>
            <a:r>
              <a:rPr lang="en-US" dirty="0" err="1"/>
              <a:t>empanelled</a:t>
            </a:r>
            <a:r>
              <a:rPr lang="en-US" dirty="0"/>
              <a:t> valuers in respect of loan accounts where the value of individual property (Land and Building) obtained as collateral for the loan is Rs. 5 crore and above.</a:t>
            </a:r>
          </a:p>
          <a:p>
            <a:pPr marL="0" indent="0">
              <a:buNone/>
            </a:pPr>
            <a:r>
              <a:rPr lang="en-US" dirty="0"/>
              <a:t>If the land is acquired / purchased beyond preceding one year, 85% of the Fair Market Value assessed by the Bank’s approved Valuer should be taken as value of the land.</a:t>
            </a:r>
            <a:endParaRPr lang="en-IN" b="1" u="sng" dirty="0"/>
          </a:p>
        </p:txBody>
      </p:sp>
      <p:sp>
        <p:nvSpPr>
          <p:cNvPr id="8" name="radarfort">
            <a:extLst>
              <a:ext uri="{FF2B5EF4-FFF2-40B4-BE49-F238E27FC236}">
                <a16:creationId xmlns:a16="http://schemas.microsoft.com/office/drawing/2014/main" id="{772F00A0-5B97-A1E6-82CA-535E02948E45}"/>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15776153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58483"/>
          </a:xfrm>
        </p:spPr>
        <p:txBody>
          <a:bodyPr/>
          <a:lstStyle/>
          <a:p>
            <a:r>
              <a:rPr lang="en-US" dirty="0"/>
              <a:t>RERA Guidelines</a:t>
            </a:r>
            <a:endParaRPr lang="en-IN" dirty="0"/>
          </a:p>
        </p:txBody>
      </p:sp>
      <p:sp>
        <p:nvSpPr>
          <p:cNvPr id="3" name="Content Placeholder 2"/>
          <p:cNvSpPr>
            <a:spLocks noGrp="1"/>
          </p:cNvSpPr>
          <p:nvPr>
            <p:ph idx="1"/>
          </p:nvPr>
        </p:nvSpPr>
        <p:spPr>
          <a:xfrm>
            <a:off x="677334" y="1268083"/>
            <a:ext cx="8596668" cy="3880773"/>
          </a:xfrm>
        </p:spPr>
        <p:txBody>
          <a:bodyPr>
            <a:normAutofit fontScale="92500" lnSpcReduction="20000"/>
          </a:bodyPr>
          <a:lstStyle/>
          <a:p>
            <a:r>
              <a:rPr lang="en-US" dirty="0"/>
              <a:t>RERA registration is mandatory for projects </a:t>
            </a:r>
            <a:r>
              <a:rPr lang="en-US" b="1" u="sng" dirty="0"/>
              <a:t>exceeding 500 square meters or with more than 8 units</a:t>
            </a:r>
            <a:r>
              <a:rPr lang="en-US" dirty="0"/>
              <a:t>, including both new and ongoing projects that haven't received a completion certificate Teacher’s Loan.</a:t>
            </a:r>
          </a:p>
          <a:p>
            <a:r>
              <a:rPr lang="en-US" dirty="0"/>
              <a:t>Where the promoter/developer is owner of the land, the proceeds of Housing Loans sanctioned for purchase of property under RERA Registered Projects shall be disbursed only to the RERA Approved Escrow Account.(where 70% of buyer funds are mandated to be deposited) .</a:t>
            </a:r>
          </a:p>
          <a:p>
            <a:r>
              <a:rPr lang="en-US" dirty="0"/>
              <a:t>In case, number of Housing units financed in a single block/tower of a particular project exceeds 25% (or) 20 units whichever is higher &amp; </a:t>
            </a:r>
            <a:r>
              <a:rPr lang="en-US" dirty="0" err="1"/>
              <a:t>upto</a:t>
            </a:r>
            <a:r>
              <a:rPr lang="en-US" dirty="0"/>
              <a:t> 50% (or) 20 units whichever is higher of the total units, prior clearance shall be obtained from Circle Head CO-CAC for further lending under the said project. </a:t>
            </a:r>
          </a:p>
          <a:p>
            <a:r>
              <a:rPr lang="en-US" dirty="0"/>
              <a:t> In case, number of Housing units financed in a single block/tower of a particular project exceeds 50% (or) 20 units whichever is higher of the total units, prior clearance shall be obtained from GM/CGM-HOCAC for further lending under the said project</a:t>
            </a:r>
            <a:endParaRPr lang="en-IN" dirty="0"/>
          </a:p>
        </p:txBody>
      </p:sp>
      <p:sp>
        <p:nvSpPr>
          <p:cNvPr id="8" name="radarfort">
            <a:extLst>
              <a:ext uri="{FF2B5EF4-FFF2-40B4-BE49-F238E27FC236}">
                <a16:creationId xmlns:a16="http://schemas.microsoft.com/office/drawing/2014/main" id="{D6A59F5B-12C8-0CD3-596F-BACD4C39C56E}"/>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02514799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Introduction of tie-up arrangement with Corporate Vehicle Direct Selling Agents</a:t>
            </a:r>
            <a:endParaRPr lang="en-IN"/>
          </a:p>
        </p:txBody>
      </p:sp>
      <p:sp>
        <p:nvSpPr>
          <p:cNvPr id="3" name="Content Placeholder 2"/>
          <p:cNvSpPr>
            <a:spLocks noGrp="1"/>
          </p:cNvSpPr>
          <p:nvPr>
            <p:ph idx="1"/>
          </p:nvPr>
        </p:nvSpPr>
        <p:spPr/>
        <p:txBody>
          <a:bodyPr/>
          <a:lstStyle/>
          <a:p>
            <a:r>
              <a:rPr lang="en-US"/>
              <a:t>Applicable in Metro/Urban </a:t>
            </a:r>
            <a:r>
              <a:rPr lang="en-US" err="1"/>
              <a:t>Centres </a:t>
            </a:r>
            <a:r>
              <a:rPr lang="en-US"/>
              <a:t>of our Bank</a:t>
            </a:r>
          </a:p>
          <a:p>
            <a:r>
              <a:rPr lang="en-US"/>
              <a:t>At present M/s Girnar Software Private Limited (GSPL) (Business Name: CarDekho) is empaneled under the tie-up arrangement as Corporate Vehicle Direct Selling Agent to route Canara Vehicle (4- Wheeler) loan leads/business to our Bank.</a:t>
            </a:r>
          </a:p>
          <a:p>
            <a:r>
              <a:rPr lang="en-US"/>
              <a:t>1.30% of disbursed loan amount with a maximum of Rs 1,00,000/- for each disbursed proposal.  </a:t>
            </a:r>
          </a:p>
          <a:p>
            <a:r>
              <a:rPr lang="en-US"/>
              <a:t>The above payment to be permitted by Circle Head.</a:t>
            </a:r>
            <a:endParaRPr lang="en-IN"/>
          </a:p>
        </p:txBody>
      </p:sp>
      <p:sp>
        <p:nvSpPr>
          <p:cNvPr id="8" name="radarfort">
            <a:extLst>
              <a:ext uri="{FF2B5EF4-FFF2-40B4-BE49-F238E27FC236}">
                <a16:creationId xmlns:a16="http://schemas.microsoft.com/office/drawing/2014/main" id="{C7284E4D-865B-C0AF-9C80-CFDB6308B9E1}"/>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91258645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Retail lending</a:t>
            </a:r>
            <a:endParaRPr lang="en-IN"/>
          </a:p>
        </p:txBody>
      </p:sp>
      <p:sp>
        <p:nvSpPr>
          <p:cNvPr id="3" name="Content Placeholder 2"/>
          <p:cNvSpPr>
            <a:spLocks noGrp="1"/>
          </p:cNvSpPr>
          <p:nvPr>
            <p:ph idx="1"/>
          </p:nvPr>
        </p:nvSpPr>
        <p:spPr>
          <a:xfrm>
            <a:off x="677334" y="1332452"/>
            <a:ext cx="8596668" cy="4266091"/>
          </a:xfrm>
        </p:spPr>
        <p:txBody>
          <a:bodyPr>
            <a:normAutofit fontScale="25000" lnSpcReduction="20000"/>
          </a:bodyPr>
          <a:lstStyle/>
          <a:p>
            <a:pPr marL="0" indent="0" algn="ctr">
              <a:buNone/>
            </a:pPr>
            <a:r>
              <a:rPr lang="en-US" sz="5600" b="1" u="sng" dirty="0"/>
              <a:t>New Schemes under Retail Lending</a:t>
            </a:r>
          </a:p>
          <a:p>
            <a:pPr algn="just"/>
            <a:r>
              <a:rPr lang="en-IN" sz="5600" dirty="0"/>
              <a:t>Canara Insta Mutual Fund.</a:t>
            </a:r>
          </a:p>
          <a:p>
            <a:pPr algn="just"/>
            <a:r>
              <a:rPr lang="en-US" sz="5600" dirty="0"/>
              <a:t>For both, Existing to Bank and New to Bank Customers as both Term Loan and Overdraft.</a:t>
            </a:r>
          </a:p>
          <a:p>
            <a:pPr algn="just"/>
            <a:r>
              <a:rPr lang="en-US" sz="5600" dirty="0"/>
              <a:t>Mutual Funds units belonging to all 43 Asset Management Companies (AMCs).</a:t>
            </a:r>
          </a:p>
          <a:p>
            <a:pPr algn="just"/>
            <a:r>
              <a:rPr lang="en-US" sz="5600" dirty="0"/>
              <a:t>Repayment: Term Loan: Repayable in 36 EMIs maximum headroom of 1 year. Moratorium: NIL</a:t>
            </a:r>
          </a:p>
          <a:p>
            <a:pPr algn="just"/>
            <a:r>
              <a:rPr lang="en-US" sz="5600" dirty="0"/>
              <a:t>Customer shall have a CIC score of 700 and above</a:t>
            </a:r>
          </a:p>
          <a:p>
            <a:pPr algn="just"/>
            <a:r>
              <a:rPr lang="en-US" sz="5600" dirty="0"/>
              <a:t>Staff are also eligible to avail the loan subject to 30% Net Take Home (NTH).</a:t>
            </a:r>
          </a:p>
          <a:p>
            <a:pPr algn="just"/>
            <a:r>
              <a:rPr lang="en-US" sz="5600" dirty="0"/>
              <a:t>In case of Equity/Hybrid Mutual Fund-50% of NAV with minimum of Rs.25000/- and maximum of Rs.10,00,000/- In case of Debt Mutual Fund, 75% of the NAV with minimum of Rs.25000/- and maximum of Rs. 1 Crore.</a:t>
            </a:r>
          </a:p>
          <a:p>
            <a:pPr algn="just"/>
            <a:r>
              <a:rPr lang="en-US" sz="5600" dirty="0"/>
              <a:t>LTV ratio shall be 50% in case of equity MF or 75% in case of Debt MF and required margin to be maintained at all time during the currency of the loan. In order to monitor and avoid LTV breach, a trigger shall be initiated at specific LTV levels and suitable intimations in form of SMSs shall be provided to the borrowers to regularize the limits within T+4 working days. If the same is not complied, proceedings for liquidation of the Mutual Funds lien marked to the loan shall be undertaken. In case of Equity Mutual Funds-Trigger shall be at 60% LTV. In case of Debt Mutual Funds-Trigger shall be at 80% LTV.</a:t>
            </a:r>
          </a:p>
          <a:p>
            <a:pPr algn="just"/>
            <a:endParaRPr lang="en-US" sz="5600" dirty="0"/>
          </a:p>
          <a:p>
            <a:pPr algn="just"/>
            <a:r>
              <a:rPr lang="en-US" sz="5600" dirty="0"/>
              <a:t>Post disbursement maintenance of all loan accounts under the new product shall be mapped to Mumbai Capital Market Services Branch (15076)</a:t>
            </a:r>
            <a:endParaRPr lang="en-IN" sz="5600" dirty="0"/>
          </a:p>
        </p:txBody>
      </p:sp>
      <p:sp>
        <p:nvSpPr>
          <p:cNvPr id="7" name="radarfort">
            <a:extLst>
              <a:ext uri="{FF2B5EF4-FFF2-40B4-BE49-F238E27FC236}">
                <a16:creationId xmlns:a16="http://schemas.microsoft.com/office/drawing/2014/main" id="{82D1919A-CBB7-3355-F51A-1DD678EA05E3}"/>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2475138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a:t>Canara Rooftop Solar (CRTS) – PM Surya Ghar Yojana (PMSGY) (CRTS - PMSGY – upto 3kW)</a:t>
            </a:r>
            <a:br>
              <a:rPr lang="en-IN"/>
            </a:br>
            <a:endParaRPr lang="en-IN"/>
          </a:p>
        </p:txBody>
      </p:sp>
      <p:sp>
        <p:nvSpPr>
          <p:cNvPr id="3" name="Content Placeholder 2"/>
          <p:cNvSpPr>
            <a:spLocks noGrp="1"/>
          </p:cNvSpPr>
          <p:nvPr>
            <p:ph idx="1"/>
          </p:nvPr>
        </p:nvSpPr>
        <p:spPr/>
        <p:txBody>
          <a:bodyPr>
            <a:normAutofit fontScale="62500" lnSpcReduction="20000"/>
          </a:bodyPr>
          <a:lstStyle/>
          <a:p>
            <a:r>
              <a:rPr lang="en-US"/>
              <a:t>Loan Quantum Maximum upto Rs.2.00 lakh (including subsidy) up to 3kW and Maximum upto Rs.6.00 lakh (including subsidy) above 3kW to 10kW.</a:t>
            </a:r>
          </a:p>
          <a:p>
            <a:r>
              <a:rPr lang="en-US"/>
              <a:t>Subsidy: Rs. 30,000/- per kW shall be provided up to 2kW rooftop systems, and additional subsidy of Rs. 18,000/- per kW shall be provided for above 2 kW &amp; upto 3kW Systems. For Systems above 3kW subsidy capped at Rs. 78,000/-</a:t>
            </a:r>
          </a:p>
          <a:p>
            <a:r>
              <a:rPr lang="en-US"/>
              <a:t>Margin – 10%</a:t>
            </a:r>
          </a:p>
          <a:p>
            <a:r>
              <a:rPr lang="en-IN"/>
              <a:t>No minimum Annual Income &amp; NTH criteria</a:t>
            </a:r>
          </a:p>
          <a:p>
            <a:r>
              <a:rPr lang="en-US"/>
              <a:t>Minimum entry age 18 years &amp; Maximum entry Age 75 years.</a:t>
            </a:r>
          </a:p>
          <a:p>
            <a:r>
              <a:rPr lang="en-US"/>
              <a:t>Wherever the age of the applicant is beyond 65 years the loan shall be sanctioned along with the co-obligation of legal heir aged below 60 years.</a:t>
            </a:r>
            <a:endParaRPr lang="en-IN"/>
          </a:p>
          <a:p>
            <a:r>
              <a:rPr lang="en-US"/>
              <a:t>Repayment period of maximum 10 years. However, repayment shall be fixed in such a manner that the Borrower age shall not exceed 75 years by the end of the repayment tenor.</a:t>
            </a:r>
          </a:p>
          <a:p>
            <a:r>
              <a:rPr lang="en-US"/>
              <a:t>680 &amp; above and (-1 to 99 in case of borrower having no credit history – branch head</a:t>
            </a:r>
          </a:p>
          <a:p>
            <a:r>
              <a:rPr lang="en-US"/>
              <a:t>Our Employees / Ex-Employees: RO Head</a:t>
            </a:r>
          </a:p>
          <a:p>
            <a:r>
              <a:rPr lang="en-US"/>
              <a:t>Upfront disbursement to the vendors shall be made to the extent of 70% of the project cost (Including margin money of 10% to be contributed by the customers) and the remaining 30% will be disbursed within 30 days of satisfactory installation and post installation verification by the bank.</a:t>
            </a:r>
            <a:endParaRPr lang="en-IN"/>
          </a:p>
        </p:txBody>
      </p:sp>
      <p:sp>
        <p:nvSpPr>
          <p:cNvPr id="8" name="radarfort">
            <a:extLst>
              <a:ext uri="{FF2B5EF4-FFF2-40B4-BE49-F238E27FC236}">
                <a16:creationId xmlns:a16="http://schemas.microsoft.com/office/drawing/2014/main" id="{CD4B48AC-14F3-068C-3B02-99A46FC02F34}"/>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12026239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a:t>Canara Rooftop Solar (CRTS) – PM Surya Ghar Yojana (PMSGY) (CRTS - PMSGY– above 3kW to 10kW) </a:t>
            </a:r>
          </a:p>
        </p:txBody>
      </p:sp>
      <p:sp>
        <p:nvSpPr>
          <p:cNvPr id="3" name="Content Placeholder 2"/>
          <p:cNvSpPr>
            <a:spLocks noGrp="1"/>
          </p:cNvSpPr>
          <p:nvPr>
            <p:ph idx="1"/>
          </p:nvPr>
        </p:nvSpPr>
        <p:spPr/>
        <p:txBody>
          <a:bodyPr/>
          <a:lstStyle/>
          <a:p>
            <a:r>
              <a:rPr lang="en-US"/>
              <a:t>Maximum Loan upto Rs.6.00 lakh (including subsidy)</a:t>
            </a:r>
          </a:p>
          <a:p>
            <a:r>
              <a:rPr lang="en-US" err="1"/>
              <a:t>Rs. 3.00 Lakh Minimum Annual Income </a:t>
            </a:r>
            <a:endParaRPr lang="en-US"/>
          </a:p>
          <a:p>
            <a:r>
              <a:rPr lang="en-US"/>
              <a:t>NTH: Applicant should have minimum monthly net take home income of 25% of their gross income OR Rs. 10,000/- whichever is higher after meeting the existing loan instalments along with the proposed loan</a:t>
            </a:r>
          </a:p>
          <a:p>
            <a:r>
              <a:rPr lang="en-US"/>
              <a:t>Subsidy support Rs 78000.00</a:t>
            </a:r>
          </a:p>
          <a:p>
            <a:r>
              <a:rPr lang="en-US"/>
              <a:t>Branches are not empowered to reject any proposals originated through Jansamarth Portal. Next Higher Authority shall be the authority to reject the proposals received under the Jansamarth Portal.</a:t>
            </a:r>
            <a:endParaRPr lang="en-IN"/>
          </a:p>
        </p:txBody>
      </p:sp>
      <p:sp>
        <p:nvSpPr>
          <p:cNvPr id="8" name="radarfort">
            <a:extLst>
              <a:ext uri="{FF2B5EF4-FFF2-40B4-BE49-F238E27FC236}">
                <a16:creationId xmlns:a16="http://schemas.microsoft.com/office/drawing/2014/main" id="{5331EF93-2CDE-9F59-7C88-484EFD58ED94}"/>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30945564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a:t>NEW RETAIL GOLD LOAN SCHEME – SWARNA MONTHLY INTEREST</a:t>
            </a:r>
            <a:endParaRPr lang="en-IN" sz="2400"/>
          </a:p>
        </p:txBody>
      </p:sp>
      <p:sp>
        <p:nvSpPr>
          <p:cNvPr id="3" name="Content Placeholder 2"/>
          <p:cNvSpPr>
            <a:spLocks noGrp="1"/>
          </p:cNvSpPr>
          <p:nvPr>
            <p:ph idx="1"/>
          </p:nvPr>
        </p:nvSpPr>
        <p:spPr/>
        <p:txBody>
          <a:bodyPr/>
          <a:lstStyle/>
          <a:p>
            <a:r>
              <a:rPr lang="en-US"/>
              <a:t>Minimum Amount: Rs.5000.00  Maximum: Rs.35.00 Lakh</a:t>
            </a:r>
          </a:p>
          <a:p>
            <a:r>
              <a:rPr lang="en-US"/>
              <a:t>Rate of Advance shall be maximum 75% of the Appraised Value of Gold.</a:t>
            </a:r>
          </a:p>
          <a:p>
            <a:r>
              <a:rPr lang="en-US"/>
              <a:t>Interest charged to be serviced as and when due at monthly intervals. Principal is to be repaid within 12 months from the date of sanction or as bullet payment on maturity.</a:t>
            </a:r>
          </a:p>
          <a:p>
            <a:r>
              <a:rPr lang="en-US"/>
              <a:t>Loan to Value (LTV) ratio shall not exceed 75% during the tenure of loan</a:t>
            </a:r>
            <a:endParaRPr lang="en-IN"/>
          </a:p>
        </p:txBody>
      </p:sp>
      <p:sp>
        <p:nvSpPr>
          <p:cNvPr id="8" name="radarfort">
            <a:extLst>
              <a:ext uri="{FF2B5EF4-FFF2-40B4-BE49-F238E27FC236}">
                <a16:creationId xmlns:a16="http://schemas.microsoft.com/office/drawing/2014/main" id="{68A34A01-BAE2-B047-5136-25E564D7E9D5}"/>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63294894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a:t>“Canara-HEAL” Healthcare (Emergency Healthcare STP) scheme under Retail Segment.</a:t>
            </a:r>
            <a:endParaRPr lang="en-IN" sz="2800"/>
          </a:p>
        </p:txBody>
      </p:sp>
      <p:sp>
        <p:nvSpPr>
          <p:cNvPr id="3" name="Content Placeholder 2"/>
          <p:cNvSpPr>
            <a:spLocks noGrp="1"/>
          </p:cNvSpPr>
          <p:nvPr>
            <p:ph idx="1"/>
          </p:nvPr>
        </p:nvSpPr>
        <p:spPr>
          <a:xfrm>
            <a:off x="677334" y="1708031"/>
            <a:ext cx="8596668" cy="4333332"/>
          </a:xfrm>
        </p:spPr>
        <p:txBody>
          <a:bodyPr>
            <a:normAutofit fontScale="85000" lnSpcReduction="20000"/>
          </a:bodyPr>
          <a:lstStyle/>
          <a:p>
            <a:r>
              <a:rPr lang="en-US" dirty="0"/>
              <a:t>-A special scheme for funding the shortfall of hospital expenditure while settling the claims of self and/or dependents through TPAs to both Existing &amp; New customers by way of Straight-through-Processing (STP) Healthcare loan.</a:t>
            </a:r>
          </a:p>
          <a:p>
            <a:r>
              <a:rPr lang="en-US" dirty="0"/>
              <a:t>Customer should have a valid Health Insurance Policy.</a:t>
            </a:r>
          </a:p>
          <a:p>
            <a:r>
              <a:rPr lang="en-US" dirty="0"/>
              <a:t>A</a:t>
            </a:r>
            <a:r>
              <a:rPr lang="en-IN" dirty="0" err="1"/>
              <a:t>ged</a:t>
            </a:r>
            <a:r>
              <a:rPr lang="en-IN" dirty="0"/>
              <a:t> between 21-55 years.</a:t>
            </a:r>
          </a:p>
          <a:p>
            <a:r>
              <a:rPr lang="en-US" dirty="0"/>
              <a:t>Existing: Salaried &amp; Non-Salaried Customers  </a:t>
            </a:r>
          </a:p>
          <a:p>
            <a:r>
              <a:rPr lang="en-US" dirty="0"/>
              <a:t>New: Only Salaried Class Customers (minimum salary credit of Rs. 50,000/- per month in the account) </a:t>
            </a:r>
          </a:p>
          <a:p>
            <a:r>
              <a:rPr lang="en-US" dirty="0"/>
              <a:t>Customer shall have CIC Score of 700 &amp; above </a:t>
            </a:r>
          </a:p>
          <a:p>
            <a:r>
              <a:rPr lang="en-US" dirty="0"/>
              <a:t> Customer should not have slipped to SMA/NPA category in last 12 months, if already availed any credit facility</a:t>
            </a:r>
          </a:p>
          <a:p>
            <a:r>
              <a:rPr lang="en-US" dirty="0"/>
              <a:t>Minimum loan quantum Rs 25000.00, maximum Rs 5.00 lakhs</a:t>
            </a:r>
          </a:p>
          <a:p>
            <a:r>
              <a:rPr lang="en-US" dirty="0"/>
              <a:t>For Salaried Customer: Six times of the average of last 3 months salary credited in the salary account</a:t>
            </a:r>
          </a:p>
          <a:p>
            <a:r>
              <a:rPr lang="en-US" dirty="0"/>
              <a:t>Minimum Net Take Home Salary (NTH) of borrower should not be less than Rs. 10,000/- p.m. after meeting instalments of all existing loans and proposed loan.</a:t>
            </a:r>
            <a:endParaRPr lang="en-IN" dirty="0"/>
          </a:p>
        </p:txBody>
      </p:sp>
      <p:sp>
        <p:nvSpPr>
          <p:cNvPr id="8" name="radarfort">
            <a:extLst>
              <a:ext uri="{FF2B5EF4-FFF2-40B4-BE49-F238E27FC236}">
                <a16:creationId xmlns:a16="http://schemas.microsoft.com/office/drawing/2014/main" id="{B749DE26-06A1-C6F1-CF7E-CC874883A274}"/>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14600178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30213"/>
          </a:xfrm>
          <a:solidFill>
            <a:srgbClr val="00B0F0"/>
          </a:solidFill>
        </p:spPr>
        <p:txBody>
          <a:bodyPr/>
          <a:lstStyle/>
          <a:p>
            <a:r>
              <a:rPr lang="en-US" dirty="0">
                <a:solidFill>
                  <a:schemeClr val="bg1"/>
                </a:solidFill>
              </a:rPr>
              <a:t>Retail Lending</a:t>
            </a:r>
            <a:endParaRPr lang="en-IN" dirty="0">
              <a:solidFill>
                <a:schemeClr val="bg1"/>
              </a:solidFill>
            </a:endParaRPr>
          </a:p>
        </p:txBody>
      </p:sp>
      <p:sp>
        <p:nvSpPr>
          <p:cNvPr id="3" name="Content Placeholder 2"/>
          <p:cNvSpPr>
            <a:spLocks noGrp="1"/>
          </p:cNvSpPr>
          <p:nvPr>
            <p:ph idx="1"/>
          </p:nvPr>
        </p:nvSpPr>
        <p:spPr>
          <a:xfrm>
            <a:off x="677334" y="1489361"/>
            <a:ext cx="9011950" cy="4500270"/>
          </a:xfrm>
        </p:spPr>
        <p:txBody>
          <a:bodyPr/>
          <a:lstStyle/>
          <a:p>
            <a:pPr lvl="0"/>
            <a:r>
              <a:rPr lang="en-IN" dirty="0"/>
              <a:t>All Retail loan proposals received shall be </a:t>
            </a:r>
            <a:r>
              <a:rPr lang="en-IN" dirty="0" err="1"/>
              <a:t>inwarded</a:t>
            </a:r>
            <a:r>
              <a:rPr lang="en-IN" dirty="0"/>
              <a:t> in </a:t>
            </a:r>
            <a:r>
              <a:rPr lang="en-IN" b="1" u="sng" dirty="0"/>
              <a:t>NB-179.</a:t>
            </a:r>
          </a:p>
          <a:p>
            <a:pPr lvl="0"/>
            <a:r>
              <a:rPr lang="en-US" dirty="0"/>
              <a:t>All sanctions to a borrower exceeding total exposure (FB+NFB) of Rs.5.00 lakhs</a:t>
            </a:r>
            <a:endParaRPr lang="en-IN" b="1" u="sng" dirty="0"/>
          </a:p>
          <a:p>
            <a:pPr lvl="0"/>
            <a:r>
              <a:rPr lang="en-US" dirty="0"/>
              <a:t>The Key Fact Statement shall be valid for </a:t>
            </a:r>
            <a:r>
              <a:rPr lang="en-US" b="1" u="sng" dirty="0"/>
              <a:t>period of at least three working days for loans having tenor of seven days or more</a:t>
            </a:r>
            <a:r>
              <a:rPr lang="en-US" dirty="0"/>
              <a:t>, and a validity period of </a:t>
            </a:r>
            <a:r>
              <a:rPr lang="en-US" b="1" u="sng" dirty="0"/>
              <a:t>one working day for loans having tenor of less than seven days. </a:t>
            </a:r>
            <a:endParaRPr lang="en-IN" b="1" u="sng" dirty="0"/>
          </a:p>
          <a:p>
            <a:pPr lvl="0"/>
            <a:r>
              <a:rPr lang="en-IN" b="1" u="sng" dirty="0"/>
              <a:t>Embargo on Retail lending </a:t>
            </a:r>
            <a:endParaRPr lang="en-IN" dirty="0"/>
          </a:p>
          <a:p>
            <a:pPr lvl="1"/>
            <a:r>
              <a:rPr lang="en-IN" b="1" u="sng" dirty="0"/>
              <a:t>5% NPA under any Retail Lending scheme</a:t>
            </a:r>
          </a:p>
          <a:p>
            <a:pPr lvl="1"/>
            <a:r>
              <a:rPr lang="en-IN" b="1" u="sng" dirty="0"/>
              <a:t>Restructured/rescheduled HLs shall attract additional risk weight of 25%</a:t>
            </a:r>
            <a:endParaRPr lang="en-IN" dirty="0"/>
          </a:p>
          <a:p>
            <a:pPr lvl="1"/>
            <a:endParaRPr lang="en-IN" dirty="0"/>
          </a:p>
          <a:p>
            <a:endParaRPr lang="en-IN" dirty="0"/>
          </a:p>
        </p:txBody>
      </p:sp>
      <p:pic>
        <p:nvPicPr>
          <p:cNvPr id="4" name="Picture 3"/>
          <p:cNvPicPr/>
          <p:nvPr/>
        </p:nvPicPr>
        <p:blipFill>
          <a:blip r:embed="rId2"/>
          <a:stretch>
            <a:fillRect/>
          </a:stretch>
        </p:blipFill>
        <p:spPr>
          <a:xfrm>
            <a:off x="1585462" y="4456017"/>
            <a:ext cx="5573928" cy="2056962"/>
          </a:xfrm>
          <a:prstGeom prst="rect">
            <a:avLst/>
          </a:prstGeom>
        </p:spPr>
      </p:pic>
      <p:sp>
        <p:nvSpPr>
          <p:cNvPr id="5" name="New shape"/>
          <p:cNvSpPr/>
          <p:nvPr/>
        </p:nvSpPr>
        <p:spPr>
          <a:xfrm>
            <a:off x="5751354" y="6139180"/>
            <a:ext cx="68929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000000">
                    <a:alpha val="70196"/>
                  </a:srgbClr>
                </a:solidFill>
                <a:latin typeface="Arial"/>
                <a:ea typeface="Arial"/>
                <a:cs typeface="Arial"/>
              </a:rPr>
              <a:t>Internal</a:t>
            </a:r>
          </a:p>
        </p:txBody>
      </p:sp>
      <p:sp>
        <p:nvSpPr>
          <p:cNvPr id="6" name="radarfort">
            <a:extLst>
              <a:ext uri="{FF2B5EF4-FFF2-40B4-BE49-F238E27FC236}">
                <a16:creationId xmlns:a16="http://schemas.microsoft.com/office/drawing/2014/main" id="{5F792D0E-65B2-BE26-8DA4-750A0E889BE7}"/>
              </a:ext>
            </a:extLst>
          </p:cNvPr>
          <p:cNvSpPr txBox="1"/>
          <p:nvPr/>
        </p:nvSpPr>
        <p:spPr>
          <a:xfrm>
            <a:off x="254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346369985"/>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Canara-HEAL- contd..</a:t>
            </a:r>
            <a:endParaRPr lang="en-IN"/>
          </a:p>
        </p:txBody>
      </p:sp>
      <p:sp>
        <p:nvSpPr>
          <p:cNvPr id="3" name="Content Placeholder 2"/>
          <p:cNvSpPr>
            <a:spLocks noGrp="1"/>
          </p:cNvSpPr>
          <p:nvPr>
            <p:ph idx="1"/>
          </p:nvPr>
        </p:nvSpPr>
        <p:spPr>
          <a:xfrm>
            <a:off x="608323" y="1185804"/>
            <a:ext cx="8596668" cy="4913071"/>
          </a:xfrm>
        </p:spPr>
        <p:txBody>
          <a:bodyPr>
            <a:normAutofit fontScale="85000" lnSpcReduction="10000"/>
          </a:bodyPr>
          <a:lstStyle/>
          <a:p>
            <a:r>
              <a:rPr lang="en-US" dirty="0"/>
              <a:t>No Minimum Credit turnover in the Salary A/c is required. </a:t>
            </a:r>
          </a:p>
          <a:p>
            <a:r>
              <a:rPr lang="en-US" dirty="0"/>
              <a:t> In the last 6 months, </a:t>
            </a:r>
            <a:r>
              <a:rPr lang="en-US" dirty="0" err="1"/>
              <a:t>atleast</a:t>
            </a:r>
            <a:r>
              <a:rPr lang="en-US" dirty="0"/>
              <a:t> 4 times monthly salary shall be credited subject to mandatory salary credit in the savings bank during 2 preceding months from date of loan application. </a:t>
            </a:r>
          </a:p>
          <a:p>
            <a:r>
              <a:rPr lang="en-US" dirty="0"/>
              <a:t> For Existing customer having the salary account with other Bank, the eligibility criteria is as under:  </a:t>
            </a:r>
          </a:p>
          <a:p>
            <a:r>
              <a:rPr lang="en-US" dirty="0"/>
              <a:t>During the last 6-months, the customer shall maintain Minimum Average SB Balance of Rs 50,000/- in savings account of our bank &amp; having minimum credit turnover of Rs. 1.00 lakh &amp; Debit turnover of Rs. 0.75 lakhs</a:t>
            </a:r>
          </a:p>
          <a:p>
            <a:r>
              <a:rPr lang="en-US" dirty="0"/>
              <a:t>For New Customers, Last 3 months salary slips/PF Statement shall be validated &amp; last </a:t>
            </a:r>
            <a:r>
              <a:rPr lang="en-US" dirty="0" err="1"/>
              <a:t>oneyear</a:t>
            </a:r>
            <a:r>
              <a:rPr lang="en-US" dirty="0"/>
              <a:t> bank statement shall be uploaded</a:t>
            </a:r>
          </a:p>
          <a:p>
            <a:r>
              <a:rPr lang="en-US" dirty="0"/>
              <a:t>Loans under “Canara HEAL” Scheme for customers suffering with terminally illness shall be availed at branches----NEW</a:t>
            </a:r>
          </a:p>
          <a:p>
            <a:r>
              <a:rPr lang="en-US" dirty="0"/>
              <a:t>Funds will be available for 15 days from the date of disbursement to avail through “Credit Line on UPI” and on 15th day-end any unutilized loan portion shall be cancelled</a:t>
            </a:r>
          </a:p>
          <a:p>
            <a:r>
              <a:rPr lang="en-US" dirty="0"/>
              <a:t>36 EMIs with 2 months moratorium.</a:t>
            </a:r>
          </a:p>
          <a:p>
            <a:r>
              <a:rPr lang="en-US" dirty="0"/>
              <a:t>Funds available under “Credit Line on UPI” shall be available for utilization for the customer after applicable Cooling Period as per NPCI Guidelines from time to time (Presently being 24 Hours for Android Users &amp; 72 Hours for iOS Users)</a:t>
            </a:r>
          </a:p>
          <a:p>
            <a:endParaRPr lang="en-US" dirty="0"/>
          </a:p>
          <a:p>
            <a:endParaRPr lang="en-US" dirty="0"/>
          </a:p>
          <a:p>
            <a:endParaRPr lang="en-US" dirty="0"/>
          </a:p>
          <a:p>
            <a:endParaRPr lang="en-US" dirty="0"/>
          </a:p>
          <a:p>
            <a:endParaRPr lang="en-US" dirty="0"/>
          </a:p>
          <a:p>
            <a:pPr marL="0" indent="0">
              <a:buNone/>
            </a:pPr>
            <a:endParaRPr lang="en-US" dirty="0"/>
          </a:p>
        </p:txBody>
      </p:sp>
      <p:sp>
        <p:nvSpPr>
          <p:cNvPr id="8" name="radarfort">
            <a:extLst>
              <a:ext uri="{FF2B5EF4-FFF2-40B4-BE49-F238E27FC236}">
                <a16:creationId xmlns:a16="http://schemas.microsoft.com/office/drawing/2014/main" id="{797F043D-EF89-D360-DF8F-2C1D83D3EF0C}"/>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04735931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D8366-D0AA-4491-6537-E2DDB61DB691}"/>
              </a:ext>
            </a:extLst>
          </p:cNvPr>
          <p:cNvSpPr>
            <a:spLocks noGrp="1"/>
          </p:cNvSpPr>
          <p:nvPr>
            <p:ph type="title"/>
          </p:nvPr>
        </p:nvSpPr>
        <p:spPr>
          <a:xfrm>
            <a:off x="677334" y="609600"/>
            <a:ext cx="8596668" cy="615351"/>
          </a:xfrm>
        </p:spPr>
        <p:txBody>
          <a:bodyPr>
            <a:normAutofit fontScale="90000"/>
          </a:bodyPr>
          <a:lstStyle/>
          <a:p>
            <a:r>
              <a:rPr lang="en-US" dirty="0"/>
              <a:t>From Circulars</a:t>
            </a:r>
            <a:endParaRPr lang="en-IN" dirty="0"/>
          </a:p>
        </p:txBody>
      </p:sp>
      <p:sp>
        <p:nvSpPr>
          <p:cNvPr id="3" name="Content Placeholder 2">
            <a:extLst>
              <a:ext uri="{FF2B5EF4-FFF2-40B4-BE49-F238E27FC236}">
                <a16:creationId xmlns:a16="http://schemas.microsoft.com/office/drawing/2014/main" id="{77501D83-89C4-DD9E-83B9-9A92CF25C1E7}"/>
              </a:ext>
            </a:extLst>
          </p:cNvPr>
          <p:cNvSpPr>
            <a:spLocks noGrp="1"/>
          </p:cNvSpPr>
          <p:nvPr>
            <p:ph idx="1"/>
          </p:nvPr>
        </p:nvSpPr>
        <p:spPr>
          <a:xfrm>
            <a:off x="599697" y="1306574"/>
            <a:ext cx="8596668" cy="3880773"/>
          </a:xfrm>
        </p:spPr>
        <p:txBody>
          <a:bodyPr/>
          <a:lstStyle/>
          <a:p>
            <a:r>
              <a:rPr lang="en-US" sz="1400" dirty="0"/>
              <a:t>Education Loan margin and/or the disbursement proceeds are not credited to the savings accounts held in the name of minor, wherein aggregate withdrawals shall not exceed Rs. 10,000/- in a month.</a:t>
            </a:r>
          </a:p>
          <a:p>
            <a:r>
              <a:rPr lang="en-US" sz="1400" dirty="0"/>
              <a:t>In addition to existing 56 services, new facility to generate TDS/ Interest Certificate through BC Channels. commission charges for TDS/Interest Certificate generation facility through BC channel @ Rs. 10/- + GST for each successfully generated TDS/Interest Certificate.</a:t>
            </a:r>
          </a:p>
          <a:p>
            <a:r>
              <a:rPr lang="en-US" sz="1400" dirty="0"/>
              <a:t>Under the PM-</a:t>
            </a:r>
            <a:r>
              <a:rPr lang="en-US" sz="1400" dirty="0" err="1"/>
              <a:t>Vidyalaxmi</a:t>
            </a:r>
            <a:r>
              <a:rPr lang="en-US" sz="1400" dirty="0"/>
              <a:t> (Unified) Portal, application fee of Rs. 200/- plus GST per application shall be collected upon successful disbursement of education loan application.</a:t>
            </a:r>
          </a:p>
          <a:p>
            <a:r>
              <a:rPr lang="en-US" sz="1400" dirty="0"/>
              <a:t>To facilitate easier arrangement &amp; balancing of loan documents, 17-digit Sequence Number has been implemented for Retail Loans in CBS. First five digits is Branch DP Code, next two digits denote Year of Loan in YY format, next five digits is Product Code and next five digits shall be running serial number for the particular product</a:t>
            </a:r>
          </a:p>
          <a:p>
            <a:endParaRPr lang="en-US" dirty="0"/>
          </a:p>
          <a:p>
            <a:endParaRPr lang="en-US" dirty="0"/>
          </a:p>
          <a:p>
            <a:endParaRPr lang="en-IN" dirty="0"/>
          </a:p>
        </p:txBody>
      </p:sp>
      <p:pic>
        <p:nvPicPr>
          <p:cNvPr id="5" name="Picture 4">
            <a:extLst>
              <a:ext uri="{FF2B5EF4-FFF2-40B4-BE49-F238E27FC236}">
                <a16:creationId xmlns:a16="http://schemas.microsoft.com/office/drawing/2014/main" id="{27947766-3239-F89E-A0D3-0A0EBC278752}"/>
              </a:ext>
            </a:extLst>
          </p:cNvPr>
          <p:cNvPicPr>
            <a:picLocks noChangeAspect="1"/>
          </p:cNvPicPr>
          <p:nvPr/>
        </p:nvPicPr>
        <p:blipFill>
          <a:blip r:embed="rId2"/>
          <a:stretch>
            <a:fillRect/>
          </a:stretch>
        </p:blipFill>
        <p:spPr>
          <a:xfrm>
            <a:off x="944753" y="4177351"/>
            <a:ext cx="5630061" cy="1209844"/>
          </a:xfrm>
          <a:prstGeom prst="rect">
            <a:avLst/>
          </a:prstGeom>
        </p:spPr>
      </p:pic>
      <p:sp>
        <p:nvSpPr>
          <p:cNvPr id="6" name="radarfort">
            <a:extLst>
              <a:ext uri="{FF2B5EF4-FFF2-40B4-BE49-F238E27FC236}">
                <a16:creationId xmlns:a16="http://schemas.microsoft.com/office/drawing/2014/main" id="{F80ED0A8-F1B2-274A-BC89-5DF6F6AC4C0B}"/>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31199168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65FE7-CECB-E063-D262-28E698F4F351}"/>
              </a:ext>
            </a:extLst>
          </p:cNvPr>
          <p:cNvSpPr>
            <a:spLocks noGrp="1"/>
          </p:cNvSpPr>
          <p:nvPr>
            <p:ph type="title"/>
          </p:nvPr>
        </p:nvSpPr>
        <p:spPr>
          <a:xfrm>
            <a:off x="677334" y="609600"/>
            <a:ext cx="8596668" cy="632604"/>
          </a:xfrm>
        </p:spPr>
        <p:txBody>
          <a:bodyPr>
            <a:normAutofit fontScale="90000"/>
          </a:bodyPr>
          <a:lstStyle/>
          <a:p>
            <a:r>
              <a:rPr lang="en-US" dirty="0"/>
              <a:t>Contd..</a:t>
            </a:r>
            <a:endParaRPr lang="en-IN" dirty="0"/>
          </a:p>
        </p:txBody>
      </p:sp>
      <p:sp>
        <p:nvSpPr>
          <p:cNvPr id="3" name="Content Placeholder 2">
            <a:extLst>
              <a:ext uri="{FF2B5EF4-FFF2-40B4-BE49-F238E27FC236}">
                <a16:creationId xmlns:a16="http://schemas.microsoft.com/office/drawing/2014/main" id="{B6BBDD82-8C24-CAF3-C2E8-616F84BFDA2F}"/>
              </a:ext>
            </a:extLst>
          </p:cNvPr>
          <p:cNvSpPr>
            <a:spLocks noGrp="1"/>
          </p:cNvSpPr>
          <p:nvPr>
            <p:ph idx="1"/>
          </p:nvPr>
        </p:nvSpPr>
        <p:spPr>
          <a:xfrm>
            <a:off x="677334" y="1242204"/>
            <a:ext cx="8596668" cy="3880773"/>
          </a:xfrm>
        </p:spPr>
        <p:txBody>
          <a:bodyPr/>
          <a:lstStyle/>
          <a:p>
            <a:r>
              <a:rPr lang="en-US" dirty="0"/>
              <a:t>Provisioning for standard HL- 0.25%, CRE-HL- 0.75%</a:t>
            </a:r>
          </a:p>
          <a:p>
            <a:r>
              <a:rPr lang="en-US" dirty="0"/>
              <a:t>Inclusion of Additional Clause of Unique Land Parcel Identification Number (ULPIN) in Legal Scrutiny report(LSR) as part of legal scrutiny </a:t>
            </a:r>
            <a:r>
              <a:rPr lang="en-US" dirty="0" err="1"/>
              <a:t>w.e.f</a:t>
            </a:r>
            <a:r>
              <a:rPr lang="en-US" dirty="0"/>
              <a:t> 01-05-2025.</a:t>
            </a:r>
          </a:p>
          <a:p>
            <a:r>
              <a:rPr lang="en-US" dirty="0"/>
              <a:t>Restriction for RAH and Branches from the fresh issuance of Credit Card </a:t>
            </a:r>
            <a:r>
              <a:rPr lang="en-US" dirty="0" err="1"/>
              <a:t>w.e.f</a:t>
            </a:r>
            <a:r>
              <a:rPr lang="en-US" dirty="0"/>
              <a:t> 10.03.2025 where the Non-Performing Asset (NPA) liability of the Credit Card portfolio of an RAH or Branch surpasses 5% of its total credit card outstanding.</a:t>
            </a:r>
          </a:p>
          <a:p>
            <a:r>
              <a:rPr lang="en-US" dirty="0"/>
              <a:t>The validity of digital consent obtained from customer shall be 72 hours.</a:t>
            </a:r>
          </a:p>
          <a:p>
            <a:r>
              <a:rPr lang="en-US" dirty="0"/>
              <a:t>At present 15 Corporate DSAs under tie-up arrangements to route housing loan leads/business to our Bank.</a:t>
            </a:r>
          </a:p>
          <a:p>
            <a:endParaRPr lang="en-US" dirty="0"/>
          </a:p>
          <a:p>
            <a:endParaRPr lang="en-IN" dirty="0"/>
          </a:p>
        </p:txBody>
      </p:sp>
      <p:pic>
        <p:nvPicPr>
          <p:cNvPr id="8" name="Picture 7">
            <a:extLst>
              <a:ext uri="{FF2B5EF4-FFF2-40B4-BE49-F238E27FC236}">
                <a16:creationId xmlns:a16="http://schemas.microsoft.com/office/drawing/2014/main" id="{14E330B0-4643-651E-552D-743E8CAC703B}"/>
              </a:ext>
            </a:extLst>
          </p:cNvPr>
          <p:cNvPicPr>
            <a:picLocks noChangeAspect="1"/>
          </p:cNvPicPr>
          <p:nvPr/>
        </p:nvPicPr>
        <p:blipFill>
          <a:blip r:embed="rId2"/>
          <a:stretch>
            <a:fillRect/>
          </a:stretch>
        </p:blipFill>
        <p:spPr>
          <a:xfrm>
            <a:off x="1071296" y="4815640"/>
            <a:ext cx="7513244" cy="1432760"/>
          </a:xfrm>
          <a:prstGeom prst="rect">
            <a:avLst/>
          </a:prstGeom>
        </p:spPr>
      </p:pic>
      <p:sp>
        <p:nvSpPr>
          <p:cNvPr id="9" name="radarfort">
            <a:extLst>
              <a:ext uri="{FF2B5EF4-FFF2-40B4-BE49-F238E27FC236}">
                <a16:creationId xmlns:a16="http://schemas.microsoft.com/office/drawing/2014/main" id="{C1CDA08C-A04D-D77E-3E8C-A6F6AC2A1BBC}"/>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5949083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US">
                <a:solidFill>
                  <a:schemeClr val="tx1"/>
                </a:solidFill>
              </a:rPr>
              <a:t>Retail Lending</a:t>
            </a:r>
            <a:br>
              <a:rPr lang="en-US">
                <a:solidFill>
                  <a:schemeClr val="tx1"/>
                </a:solidFill>
              </a:rPr>
            </a:br>
            <a:endParaRPr lang="en-IN">
              <a:solidFill>
                <a:schemeClr val="tx1"/>
              </a:solidFill>
            </a:endParaRPr>
          </a:p>
        </p:txBody>
      </p:sp>
      <p:sp>
        <p:nvSpPr>
          <p:cNvPr id="3" name="Content Placeholder 2"/>
          <p:cNvSpPr>
            <a:spLocks noGrp="1"/>
          </p:cNvSpPr>
          <p:nvPr>
            <p:ph idx="1"/>
          </p:nvPr>
        </p:nvSpPr>
        <p:spPr/>
        <p:txBody>
          <a:bodyPr/>
          <a:lstStyle/>
          <a:p>
            <a:pPr lvl="0"/>
            <a:r>
              <a:rPr lang="en-IN"/>
              <a:t>Score band for CRG rating model</a:t>
            </a:r>
          </a:p>
          <a:p>
            <a:pPr lvl="1"/>
            <a:endParaRPr lang="en-IN"/>
          </a:p>
        </p:txBody>
      </p:sp>
      <p:pic>
        <p:nvPicPr>
          <p:cNvPr id="7" name="Picture 6"/>
          <p:cNvPicPr/>
          <p:nvPr/>
        </p:nvPicPr>
        <p:blipFill>
          <a:blip r:embed="rId2"/>
          <a:stretch>
            <a:fillRect/>
          </a:stretch>
        </p:blipFill>
        <p:spPr>
          <a:xfrm>
            <a:off x="1159378" y="2491098"/>
            <a:ext cx="3292982" cy="1687796"/>
          </a:xfrm>
          <a:prstGeom prst="rect">
            <a:avLst/>
          </a:prstGeom>
        </p:spPr>
      </p:pic>
      <p:pic>
        <p:nvPicPr>
          <p:cNvPr id="8" name="Picture 7"/>
          <p:cNvPicPr/>
          <p:nvPr/>
        </p:nvPicPr>
        <p:blipFill>
          <a:blip r:embed="rId3"/>
          <a:stretch>
            <a:fillRect/>
          </a:stretch>
        </p:blipFill>
        <p:spPr>
          <a:xfrm>
            <a:off x="1159378" y="4409083"/>
            <a:ext cx="4582160" cy="1362075"/>
          </a:xfrm>
          <a:prstGeom prst="rect">
            <a:avLst/>
          </a:prstGeom>
        </p:spPr>
      </p:pic>
      <p:sp>
        <p:nvSpPr>
          <p:cNvPr id="9" name="New shape"/>
          <p:cNvSpPr/>
          <p:nvPr/>
        </p:nvSpPr>
        <p:spPr>
          <a:xfrm>
            <a:off x="5751354" y="6139180"/>
            <a:ext cx="68929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000000">
                    <a:alpha val="70196"/>
                  </a:srgbClr>
                </a:solidFill>
                <a:latin typeface="Arial"/>
                <a:ea typeface="Arial"/>
                <a:cs typeface="Arial"/>
              </a:rPr>
              <a:t>Internal</a:t>
            </a:r>
          </a:p>
        </p:txBody>
      </p:sp>
      <p:sp>
        <p:nvSpPr>
          <p:cNvPr id="4" name="radarfort">
            <a:extLst>
              <a:ext uri="{FF2B5EF4-FFF2-40B4-BE49-F238E27FC236}">
                <a16:creationId xmlns:a16="http://schemas.microsoft.com/office/drawing/2014/main" id="{58BA7841-CB71-2777-818C-DC3CDB811166}"/>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32367395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US">
                <a:solidFill>
                  <a:schemeClr val="bg1"/>
                </a:solidFill>
              </a:rPr>
              <a:t>Retail Lending</a:t>
            </a:r>
            <a:endParaRPr lang="en-IN">
              <a:solidFill>
                <a:schemeClr val="bg1"/>
              </a:solidFill>
            </a:endParaRPr>
          </a:p>
        </p:txBody>
      </p:sp>
      <p:sp>
        <p:nvSpPr>
          <p:cNvPr id="3" name="Content Placeholder 2"/>
          <p:cNvSpPr>
            <a:spLocks noGrp="1"/>
          </p:cNvSpPr>
          <p:nvPr>
            <p:ph idx="1"/>
          </p:nvPr>
        </p:nvSpPr>
        <p:spPr/>
        <p:txBody>
          <a:bodyPr/>
          <a:lstStyle/>
          <a:p>
            <a:pPr lvl="0"/>
            <a:r>
              <a:rPr lang="en-US" dirty="0"/>
              <a:t>CRG Prime is applicable to Housing Loans and Canara Vehicle 4-wheeler loans for arriving at ROI</a:t>
            </a:r>
          </a:p>
          <a:p>
            <a:pPr lvl="0"/>
            <a:r>
              <a:rPr lang="en-IN" dirty="0"/>
              <a:t>CRG Rating is not applicable to schemes</a:t>
            </a:r>
          </a:p>
          <a:p>
            <a:pPr lvl="0"/>
            <a:endParaRPr lang="en-IN" dirty="0"/>
          </a:p>
          <a:p>
            <a:endParaRPr lang="en-IN" dirty="0"/>
          </a:p>
        </p:txBody>
      </p:sp>
      <p:pic>
        <p:nvPicPr>
          <p:cNvPr id="7" name="Picture 6">
            <a:extLst>
              <a:ext uri="{FF2B5EF4-FFF2-40B4-BE49-F238E27FC236}">
                <a16:creationId xmlns:a16="http://schemas.microsoft.com/office/drawing/2014/main" id="{2A1A695A-44A2-F2B1-FC21-139280D48759}"/>
              </a:ext>
            </a:extLst>
          </p:cNvPr>
          <p:cNvPicPr>
            <a:picLocks noChangeAspect="1"/>
          </p:cNvPicPr>
          <p:nvPr/>
        </p:nvPicPr>
        <p:blipFill>
          <a:blip r:embed="rId2"/>
          <a:stretch>
            <a:fillRect/>
          </a:stretch>
        </p:blipFill>
        <p:spPr>
          <a:xfrm>
            <a:off x="1144007" y="3165968"/>
            <a:ext cx="5296639" cy="3105583"/>
          </a:xfrm>
          <a:prstGeom prst="rect">
            <a:avLst/>
          </a:prstGeom>
        </p:spPr>
      </p:pic>
      <p:sp>
        <p:nvSpPr>
          <p:cNvPr id="8" name="radarfort">
            <a:extLst>
              <a:ext uri="{FF2B5EF4-FFF2-40B4-BE49-F238E27FC236}">
                <a16:creationId xmlns:a16="http://schemas.microsoft.com/office/drawing/2014/main" id="{28064725-5711-CF9B-6782-8EA28EFF5566}"/>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86386882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US">
                <a:solidFill>
                  <a:schemeClr val="bg1"/>
                </a:solidFill>
              </a:rPr>
              <a:t>Retail Lending</a:t>
            </a:r>
            <a:endParaRPr lang="en-IN">
              <a:solidFill>
                <a:schemeClr val="bg1"/>
              </a:solidFill>
            </a:endParaRPr>
          </a:p>
        </p:txBody>
      </p:sp>
      <p:sp>
        <p:nvSpPr>
          <p:cNvPr id="3" name="Content Placeholder 2"/>
          <p:cNvSpPr>
            <a:spLocks noGrp="1"/>
          </p:cNvSpPr>
          <p:nvPr>
            <p:ph idx="1"/>
          </p:nvPr>
        </p:nvSpPr>
        <p:spPr/>
        <p:txBody>
          <a:bodyPr/>
          <a:lstStyle/>
          <a:p>
            <a:pPr lvl="0"/>
            <a:r>
              <a:rPr lang="en-IN" dirty="0"/>
              <a:t>Cooling period and Sacrifice Amount</a:t>
            </a:r>
            <a:endParaRPr lang="en-US" dirty="0"/>
          </a:p>
          <a:p>
            <a:pPr lvl="1"/>
            <a:endParaRPr lang="en-US" dirty="0"/>
          </a:p>
          <a:p>
            <a:pPr lvl="1"/>
            <a:endParaRPr lang="en-US" dirty="0"/>
          </a:p>
          <a:p>
            <a:pPr lvl="1"/>
            <a:endParaRPr lang="en-US" dirty="0"/>
          </a:p>
          <a:p>
            <a:pPr lvl="1"/>
            <a:endParaRPr lang="en-US" dirty="0"/>
          </a:p>
          <a:p>
            <a:pPr lvl="1"/>
            <a:r>
              <a:rPr lang="en-IN" dirty="0"/>
              <a:t>Written off accounts/credit card receivables with write-off amount up-to </a:t>
            </a:r>
            <a:r>
              <a:rPr lang="en-IN" b="1" u="sng" dirty="0"/>
              <a:t>Rs. 10000.00 reported as non-wilful default in CICs</a:t>
            </a:r>
            <a:r>
              <a:rPr lang="en-IN" dirty="0"/>
              <a:t> may be ignored after a cooling period of </a:t>
            </a:r>
            <a:r>
              <a:rPr lang="en-IN" b="1" u="sng" dirty="0"/>
              <a:t>24 Months</a:t>
            </a:r>
            <a:r>
              <a:rPr lang="en-IN" dirty="0"/>
              <a:t> from the date of settlement/ write off.</a:t>
            </a:r>
          </a:p>
          <a:p>
            <a:pPr lvl="1"/>
            <a:r>
              <a:rPr lang="en-US" dirty="0"/>
              <a:t>Written off accounts/credit card receivables with write-off amount up-to Rs. 10000.00 reported as </a:t>
            </a:r>
            <a:r>
              <a:rPr lang="en-US" dirty="0" err="1"/>
              <a:t>nonwilful</a:t>
            </a:r>
            <a:r>
              <a:rPr lang="en-US" dirty="0"/>
              <a:t> default in CICs may be ignored after a cooling period of 24 Months from the date of settlement/ write off.</a:t>
            </a:r>
          </a:p>
          <a:p>
            <a:pPr lvl="1"/>
            <a:endParaRPr lang="en-US" dirty="0"/>
          </a:p>
          <a:p>
            <a:pPr lvl="1"/>
            <a:endParaRPr lang="en-IN" dirty="0"/>
          </a:p>
        </p:txBody>
      </p:sp>
      <p:pic>
        <p:nvPicPr>
          <p:cNvPr id="7" name="Picture 6"/>
          <p:cNvPicPr/>
          <p:nvPr/>
        </p:nvPicPr>
        <p:blipFill>
          <a:blip r:embed="rId2"/>
          <a:stretch>
            <a:fillRect/>
          </a:stretch>
        </p:blipFill>
        <p:spPr>
          <a:xfrm>
            <a:off x="1082468" y="2542374"/>
            <a:ext cx="4472298" cy="1294688"/>
          </a:xfrm>
          <a:prstGeom prst="rect">
            <a:avLst/>
          </a:prstGeom>
        </p:spPr>
      </p:pic>
      <p:sp>
        <p:nvSpPr>
          <p:cNvPr id="8" name="New shape"/>
          <p:cNvSpPr/>
          <p:nvPr/>
        </p:nvSpPr>
        <p:spPr>
          <a:xfrm>
            <a:off x="5751354" y="6139180"/>
            <a:ext cx="68929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000000">
                    <a:alpha val="70196"/>
                  </a:srgbClr>
                </a:solidFill>
                <a:latin typeface="Arial"/>
                <a:ea typeface="Arial"/>
                <a:cs typeface="Arial"/>
              </a:rPr>
              <a:t>Internal</a:t>
            </a:r>
          </a:p>
        </p:txBody>
      </p:sp>
      <p:sp>
        <p:nvSpPr>
          <p:cNvPr id="4" name="radarfort">
            <a:extLst>
              <a:ext uri="{FF2B5EF4-FFF2-40B4-BE49-F238E27FC236}">
                <a16:creationId xmlns:a16="http://schemas.microsoft.com/office/drawing/2014/main" id="{409E4608-7B2B-383D-D9B3-6343976DB7F1}"/>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111182200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TAT for retail loans</a:t>
            </a:r>
            <a:endParaRPr lang="en-IN"/>
          </a:p>
        </p:txBody>
      </p:sp>
      <p:pic>
        <p:nvPicPr>
          <p:cNvPr id="4" name="Content Placeholder 3"/>
          <p:cNvPicPr>
            <a:picLocks noGrp="1"/>
          </p:cNvPicPr>
          <p:nvPr>
            <p:ph idx="1"/>
          </p:nvPr>
        </p:nvPicPr>
        <p:blipFill>
          <a:blip r:embed="rId2"/>
          <a:stretch>
            <a:fillRect/>
          </a:stretch>
        </p:blipFill>
        <p:spPr>
          <a:xfrm>
            <a:off x="1727540" y="2710462"/>
            <a:ext cx="6496957" cy="2781688"/>
          </a:xfrm>
          <a:prstGeom prst="rect">
            <a:avLst/>
          </a:prstGeom>
        </p:spPr>
      </p:pic>
      <p:sp>
        <p:nvSpPr>
          <p:cNvPr id="5" name="New shape"/>
          <p:cNvSpPr/>
          <p:nvPr/>
        </p:nvSpPr>
        <p:spPr>
          <a:xfrm>
            <a:off x="5751354" y="6139180"/>
            <a:ext cx="68929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000000">
                    <a:alpha val="70196"/>
                  </a:srgbClr>
                </a:solidFill>
                <a:latin typeface="Arial"/>
                <a:ea typeface="Arial"/>
                <a:cs typeface="Arial"/>
              </a:rPr>
              <a:t>Internal</a:t>
            </a:r>
          </a:p>
        </p:txBody>
      </p:sp>
      <p:sp>
        <p:nvSpPr>
          <p:cNvPr id="3" name="radarfort">
            <a:extLst>
              <a:ext uri="{FF2B5EF4-FFF2-40B4-BE49-F238E27FC236}">
                <a16:creationId xmlns:a16="http://schemas.microsoft.com/office/drawing/2014/main" id="{C42927BF-0D3A-D58E-3CF7-698A2F7A9BF0}"/>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77095377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Risk Tier for Retail lending</a:t>
            </a:r>
            <a:endParaRPr lang="en-IN"/>
          </a:p>
        </p:txBody>
      </p:sp>
      <p:sp>
        <p:nvSpPr>
          <p:cNvPr id="3" name="Content Placeholder 2"/>
          <p:cNvSpPr>
            <a:spLocks noGrp="1"/>
          </p:cNvSpPr>
          <p:nvPr>
            <p:ph idx="1"/>
          </p:nvPr>
        </p:nvSpPr>
        <p:spPr/>
        <p:txBody>
          <a:bodyPr>
            <a:normAutofit fontScale="92500" lnSpcReduction="10000"/>
          </a:bodyPr>
          <a:lstStyle/>
          <a:p>
            <a:pPr lvl="0"/>
            <a:r>
              <a:rPr lang="en-IN" sz="1400" b="1" u="sng"/>
              <a:t>Risk Tiers for Retail Borrowers:</a:t>
            </a:r>
            <a:endParaRPr lang="en-IN" sz="1400"/>
          </a:p>
          <a:p>
            <a:pPr lvl="1"/>
            <a:r>
              <a:rPr lang="en-IN" sz="1400"/>
              <a:t>Risk tiers is introduced based on Canara Retail Grade(CRG) and CIC score (wherever CRG is not applicable) for all the retail lending schemes as under</a:t>
            </a:r>
          </a:p>
          <a:p>
            <a:pPr lvl="1"/>
            <a:endParaRPr lang="en-IN" sz="1400"/>
          </a:p>
          <a:p>
            <a:pPr lvl="1"/>
            <a:endParaRPr lang="en-US" sz="1400"/>
          </a:p>
          <a:p>
            <a:pPr lvl="1"/>
            <a:endParaRPr lang="en-US" sz="1400"/>
          </a:p>
          <a:p>
            <a:pPr lvl="1"/>
            <a:endParaRPr lang="en-US" sz="1400"/>
          </a:p>
          <a:p>
            <a:pPr lvl="1"/>
            <a:r>
              <a:rPr lang="en-IN" sz="1400"/>
              <a:t>Additional ROI of  0.25% for Sub Prime borrowers.</a:t>
            </a:r>
          </a:p>
          <a:p>
            <a:pPr lvl="1"/>
            <a:endParaRPr lang="en-US" sz="1400"/>
          </a:p>
          <a:p>
            <a:pPr lvl="1"/>
            <a:endParaRPr lang="en-US" sz="1400"/>
          </a:p>
          <a:p>
            <a:pPr lvl="1"/>
            <a:endParaRPr lang="en-US" sz="1400"/>
          </a:p>
          <a:p>
            <a:pPr lvl="1"/>
            <a:endParaRPr lang="en-US" sz="1400"/>
          </a:p>
          <a:p>
            <a:pPr lvl="1"/>
            <a:r>
              <a:rPr lang="en-IN"/>
              <a:t>Ceiling will be monitored on Quarterly basis by RM Wing</a:t>
            </a:r>
          </a:p>
          <a:p>
            <a:pPr lvl="1"/>
            <a:endParaRPr lang="en-US"/>
          </a:p>
          <a:p>
            <a:pPr lvl="1"/>
            <a:endParaRPr lang="en-US"/>
          </a:p>
          <a:p>
            <a:pPr lvl="1"/>
            <a:endParaRPr lang="en-US"/>
          </a:p>
          <a:p>
            <a:pPr lvl="1"/>
            <a:endParaRPr lang="en-IN"/>
          </a:p>
          <a:p>
            <a:pPr lvl="1"/>
            <a:endParaRPr lang="en-IN"/>
          </a:p>
          <a:p>
            <a:pPr lvl="1"/>
            <a:endParaRPr lang="en-US"/>
          </a:p>
          <a:p>
            <a:endParaRPr lang="en-IN"/>
          </a:p>
        </p:txBody>
      </p:sp>
      <p:pic>
        <p:nvPicPr>
          <p:cNvPr id="4" name="Picture 3"/>
          <p:cNvPicPr/>
          <p:nvPr/>
        </p:nvPicPr>
        <p:blipFill>
          <a:blip r:embed="rId2"/>
          <a:stretch>
            <a:fillRect/>
          </a:stretch>
        </p:blipFill>
        <p:spPr>
          <a:xfrm>
            <a:off x="1772874" y="3007453"/>
            <a:ext cx="3881306" cy="1077986"/>
          </a:xfrm>
          <a:prstGeom prst="rect">
            <a:avLst/>
          </a:prstGeom>
        </p:spPr>
      </p:pic>
      <p:pic>
        <p:nvPicPr>
          <p:cNvPr id="5" name="Picture 4"/>
          <p:cNvPicPr/>
          <p:nvPr/>
        </p:nvPicPr>
        <p:blipFill>
          <a:blip r:embed="rId3"/>
          <a:stretch>
            <a:fillRect/>
          </a:stretch>
        </p:blipFill>
        <p:spPr>
          <a:xfrm>
            <a:off x="1494132" y="4359503"/>
            <a:ext cx="4271010" cy="1407795"/>
          </a:xfrm>
          <a:prstGeom prst="rect">
            <a:avLst/>
          </a:prstGeom>
        </p:spPr>
      </p:pic>
      <p:sp>
        <p:nvSpPr>
          <p:cNvPr id="6" name="New shape"/>
          <p:cNvSpPr/>
          <p:nvPr/>
        </p:nvSpPr>
        <p:spPr>
          <a:xfrm>
            <a:off x="5751354" y="6139180"/>
            <a:ext cx="68929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sz="1200">
                <a:solidFill>
                  <a:srgbClr val="000000">
                    <a:alpha val="70196"/>
                  </a:srgbClr>
                </a:solidFill>
                <a:latin typeface="Arial"/>
                <a:ea typeface="Arial"/>
                <a:cs typeface="Arial"/>
              </a:rPr>
              <a:t>Internal</a:t>
            </a:r>
          </a:p>
        </p:txBody>
      </p:sp>
      <p:sp>
        <p:nvSpPr>
          <p:cNvPr id="7" name="radarfort">
            <a:extLst>
              <a:ext uri="{FF2B5EF4-FFF2-40B4-BE49-F238E27FC236}">
                <a16:creationId xmlns:a16="http://schemas.microsoft.com/office/drawing/2014/main" id="{D5C060C3-682E-0C10-1473-2B94BB58386D}"/>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79505230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58483"/>
          </a:xfrm>
        </p:spPr>
        <p:txBody>
          <a:bodyPr>
            <a:normAutofit fontScale="90000"/>
          </a:bodyPr>
          <a:lstStyle/>
          <a:p>
            <a:r>
              <a:rPr lang="en-IN" b="1" dirty="0"/>
              <a:t>Priority Sector under Retail Lending Schemes</a:t>
            </a:r>
            <a:endParaRPr lang="en-IN" dirty="0"/>
          </a:p>
        </p:txBody>
      </p:sp>
      <p:sp>
        <p:nvSpPr>
          <p:cNvPr id="3" name="Content Placeholder 2"/>
          <p:cNvSpPr>
            <a:spLocks noGrp="1"/>
          </p:cNvSpPr>
          <p:nvPr>
            <p:ph idx="1"/>
          </p:nvPr>
        </p:nvSpPr>
        <p:spPr>
          <a:xfrm>
            <a:off x="677334" y="1268083"/>
            <a:ext cx="8596668" cy="3880773"/>
          </a:xfrm>
        </p:spPr>
        <p:txBody>
          <a:bodyPr>
            <a:normAutofit/>
          </a:bodyPr>
          <a:lstStyle/>
          <a:p>
            <a:endParaRPr lang="en-IN" dirty="0"/>
          </a:p>
          <a:p>
            <a:r>
              <a:rPr lang="en-IN" b="1" u="sng" dirty="0"/>
              <a:t>Loans for educational purposes, including vocational courses, not exceeding ₹ 25 lakh</a:t>
            </a:r>
            <a:r>
              <a:rPr lang="en-IN" dirty="0"/>
              <a:t> will be considered as eligible for priority sector classification. Loans currently classified as priority sector will continue till maturity.</a:t>
            </a:r>
          </a:p>
          <a:p>
            <a:endParaRPr lang="en-IN" dirty="0"/>
          </a:p>
          <a:p>
            <a:endParaRPr lang="en-US" dirty="0"/>
          </a:p>
        </p:txBody>
      </p:sp>
      <p:pic>
        <p:nvPicPr>
          <p:cNvPr id="5" name="Picture 4">
            <a:extLst>
              <a:ext uri="{FF2B5EF4-FFF2-40B4-BE49-F238E27FC236}">
                <a16:creationId xmlns:a16="http://schemas.microsoft.com/office/drawing/2014/main" id="{8DACBFCE-E4F7-BA8B-67F9-3E9031525E27}"/>
              </a:ext>
            </a:extLst>
          </p:cNvPr>
          <p:cNvPicPr>
            <a:picLocks noChangeAspect="1"/>
          </p:cNvPicPr>
          <p:nvPr/>
        </p:nvPicPr>
        <p:blipFill>
          <a:blip r:embed="rId2"/>
          <a:stretch>
            <a:fillRect/>
          </a:stretch>
        </p:blipFill>
        <p:spPr>
          <a:xfrm>
            <a:off x="1588218" y="3038578"/>
            <a:ext cx="4253782" cy="2023048"/>
          </a:xfrm>
          <a:prstGeom prst="rect">
            <a:avLst/>
          </a:prstGeom>
        </p:spPr>
      </p:pic>
      <p:pic>
        <p:nvPicPr>
          <p:cNvPr id="8" name="Picture 7">
            <a:extLst>
              <a:ext uri="{FF2B5EF4-FFF2-40B4-BE49-F238E27FC236}">
                <a16:creationId xmlns:a16="http://schemas.microsoft.com/office/drawing/2014/main" id="{ABD0A26A-AEF5-9DCF-6E35-E81DD5398E5B}"/>
              </a:ext>
            </a:extLst>
          </p:cNvPr>
          <p:cNvPicPr>
            <a:picLocks noChangeAspect="1"/>
          </p:cNvPicPr>
          <p:nvPr/>
        </p:nvPicPr>
        <p:blipFill>
          <a:blip r:embed="rId3"/>
          <a:stretch>
            <a:fillRect/>
          </a:stretch>
        </p:blipFill>
        <p:spPr>
          <a:xfrm>
            <a:off x="5886957" y="2907101"/>
            <a:ext cx="3720086" cy="2682816"/>
          </a:xfrm>
          <a:prstGeom prst="rect">
            <a:avLst/>
          </a:prstGeom>
        </p:spPr>
      </p:pic>
      <p:sp>
        <p:nvSpPr>
          <p:cNvPr id="9" name="radarfort">
            <a:extLst>
              <a:ext uri="{FF2B5EF4-FFF2-40B4-BE49-F238E27FC236}">
                <a16:creationId xmlns:a16="http://schemas.microsoft.com/office/drawing/2014/main" id="{F557A54F-0578-6C00-3FB6-24960F7CCC18}"/>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365598676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IN"/>
            </a:br>
            <a:r>
              <a:rPr lang="en-US"/>
              <a:t>Review of Long Term Retail Loans </a:t>
            </a:r>
            <a:br>
              <a:rPr lang="en-US"/>
            </a:br>
            <a:endParaRPr lang="en-IN"/>
          </a:p>
        </p:txBody>
      </p:sp>
      <p:sp>
        <p:nvSpPr>
          <p:cNvPr id="3" name="Content Placeholder 2"/>
          <p:cNvSpPr>
            <a:spLocks noGrp="1"/>
          </p:cNvSpPr>
          <p:nvPr>
            <p:ph idx="1"/>
          </p:nvPr>
        </p:nvSpPr>
        <p:spPr/>
        <p:txBody>
          <a:bodyPr/>
          <a:lstStyle/>
          <a:p>
            <a:endParaRPr lang="en-IN"/>
          </a:p>
          <a:p>
            <a:r>
              <a:rPr lang="en-US"/>
              <a:t>All Retail mortgage based loans with present exposure above Rs. 100.00 lakhs &amp; all Education loans backed by mortgage with present exposure above Rs.50.00 lakhs shall be within the scope of the Review .</a:t>
            </a:r>
          </a:p>
          <a:p>
            <a:endParaRPr lang="en-IN"/>
          </a:p>
          <a:p>
            <a:r>
              <a:rPr lang="en-US"/>
              <a:t>Each eligible Retail loan (Regular &amp; standard) shall be reviewed within 2 years from the date of first disbursement for the first time. </a:t>
            </a:r>
          </a:p>
          <a:p>
            <a:r>
              <a:rPr lang="en-US"/>
              <a:t>All Retail Loans up to Rs.5.00 crore sanctioned by Circle Head CAC and above authorities are exempted from the applicability of Annual Review of Term Loan</a:t>
            </a:r>
          </a:p>
        </p:txBody>
      </p:sp>
      <p:sp>
        <p:nvSpPr>
          <p:cNvPr id="8" name="radarfort">
            <a:extLst>
              <a:ext uri="{FF2B5EF4-FFF2-40B4-BE49-F238E27FC236}">
                <a16:creationId xmlns:a16="http://schemas.microsoft.com/office/drawing/2014/main" id="{AB332C50-3725-2977-A6BD-2E8EE48A9FE6}"/>
              </a:ext>
            </a:extLst>
          </p:cNvPr>
          <p:cNvSpPr txBox="1"/>
          <p:nvPr/>
        </p:nvSpPr>
        <p:spPr>
          <a:xfrm>
            <a:off x="5842000" y="6477000"/>
            <a:ext cx="1905000" cy="276999"/>
          </a:xfrm>
          <a:prstGeom prst="rect">
            <a:avLst/>
          </a:prstGeom>
          <a:noFill/>
        </p:spPr>
        <p:txBody>
          <a:bodyPr vert="horz" rtlCol="0">
            <a:spAutoFit/>
          </a:bodyPr>
          <a:lstStyle/>
          <a:p>
            <a:r>
              <a:rPr lang="en-IN" sz="1200">
                <a:solidFill>
                  <a:srgbClr val="E3CB26"/>
                </a:solidFill>
                <a:latin typeface="Arial" panose="020B0604020202020204" pitchFamily="34" charset="0"/>
              </a:rPr>
              <a:t>Internal</a:t>
            </a:r>
          </a:p>
        </p:txBody>
      </p:sp>
    </p:spTree>
    <p:extLst>
      <p:ext uri="{BB962C8B-B14F-4D97-AF65-F5344CB8AC3E}">
        <p14:creationId xmlns:p14="http://schemas.microsoft.com/office/powerpoint/2010/main" val="2656367525"/>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21.02.14"/>
  <p:tag name="AS_TITLE" val="Aspose.Slides for .NET 2.0"/>
  <p:tag name="AS_VERSION" val="21.2"/>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Arial"/>
        <a:cs typeface="Arial"/>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Arial"/>
        <a:cs typeface="Arial"/>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285</TotalTime>
  <Words>2636</Words>
  <Application>Microsoft Office PowerPoint</Application>
  <PresentationFormat>Widescreen</PresentationFormat>
  <Paragraphs>175</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Trebuchet MS</vt:lpstr>
      <vt:lpstr>Wingdings 3</vt:lpstr>
      <vt:lpstr>Facet</vt:lpstr>
      <vt:lpstr>Retail Lending 2025</vt:lpstr>
      <vt:lpstr>Retail Lending</vt:lpstr>
      <vt:lpstr>Retail Lending </vt:lpstr>
      <vt:lpstr>Retail Lending</vt:lpstr>
      <vt:lpstr>Retail Lending</vt:lpstr>
      <vt:lpstr>TAT for retail loans</vt:lpstr>
      <vt:lpstr>Risk Tier for Retail lending</vt:lpstr>
      <vt:lpstr>Priority Sector under Retail Lending Schemes</vt:lpstr>
      <vt:lpstr> Review of Long Term Retail Loans  </vt:lpstr>
      <vt:lpstr>Switchover from Floating to Fixed ROI regime</vt:lpstr>
      <vt:lpstr>Key Facts Statement for Retail Borrowers</vt:lpstr>
      <vt:lpstr>FREQUENCY OF VALUATION OF SECURITIES BY VALUERS IN BANK’S PANEL</vt:lpstr>
      <vt:lpstr>RERA Guidelines</vt:lpstr>
      <vt:lpstr>Introduction of tie-up arrangement with Corporate Vehicle Direct Selling Agents</vt:lpstr>
      <vt:lpstr>Retail lending</vt:lpstr>
      <vt:lpstr>Canara Rooftop Solar (CRTS) – PM Surya Ghar Yojana (PMSGY) (CRTS - PMSGY – upto 3kW) </vt:lpstr>
      <vt:lpstr>Canara Rooftop Solar (CRTS) – PM Surya Ghar Yojana (PMSGY) (CRTS - PMSGY– above 3kW to 10kW) </vt:lpstr>
      <vt:lpstr>NEW RETAIL GOLD LOAN SCHEME – SWARNA MONTHLY INTEREST</vt:lpstr>
      <vt:lpstr>“Canara-HEAL” Healthcare (Emergency Healthcare STP) scheme under Retail Segment.</vt:lpstr>
      <vt:lpstr>Canara-HEAL- contd..</vt:lpstr>
      <vt:lpstr>From Circulars</vt:lpstr>
      <vt:lpstr>Contd..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Retail Lending 2024</dc:title>
  <dc:creator>SREEKUTTAN S</dc:creator>
  <cp:lastModifiedBy>Sreekuttan S</cp:lastModifiedBy>
  <cp:revision>12</cp:revision>
  <dcterms:created xsi:type="dcterms:W3CDTF">2024-10-28T04:56:24Z</dcterms:created>
  <dcterms:modified xsi:type="dcterms:W3CDTF">2025-10-01T06:03:25Z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ISARadarClassification">
    <vt:lpwstr>Internal</vt:lpwstr>
  </property>
  <property fmtid="{D5CDD505-2E9C-101B-9397-08002B2CF9AE}" pid="3" name="SISARadarPurpose">
    <vt:lpwstr/>
  </property>
</Properties>
</file>