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3" r:id="rId5"/>
    <p:sldId id="264" r:id="rId6"/>
    <p:sldId id="265" r:id="rId7"/>
    <p:sldId id="266" r:id="rId8"/>
    <p:sldId id="267" r:id="rId9"/>
    <p:sldId id="276" r:id="rId10"/>
    <p:sldId id="277" r:id="rId11"/>
    <p:sldId id="278" r:id="rId12"/>
    <p:sldId id="279" r:id="rId13"/>
    <p:sldId id="268" r:id="rId14"/>
    <p:sldId id="269" r:id="rId15"/>
    <p:sldId id="270" r:id="rId16"/>
    <p:sldId id="271" r:id="rId17"/>
    <p:sldId id="272" r:id="rId18"/>
    <p:sldId id="273" r:id="rId19"/>
    <p:sldId id="274" r:id="rId20"/>
    <p:sldId id="275" r:id="rId21"/>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176FA5-26D7-4BF3-84B4-85864D009F15}" v="17" dt="2025-10-01T06:35:47.8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reekuttan S" userId="175ce8c7d66215f7" providerId="LiveId" clId="{0572901C-E5AF-4F6F-97D0-2835844BD5F3}"/>
    <pc:docChg chg="undo custSel addSld modSld">
      <pc:chgData name="Sreekuttan S" userId="175ce8c7d66215f7" providerId="LiveId" clId="{0572901C-E5AF-4F6F-97D0-2835844BD5F3}" dt="2025-10-01T06:35:47.902" v="182" actId="27636"/>
      <pc:docMkLst>
        <pc:docMk/>
      </pc:docMkLst>
      <pc:sldChg chg="modSp mod">
        <pc:chgData name="Sreekuttan S" userId="175ce8c7d66215f7" providerId="LiveId" clId="{0572901C-E5AF-4F6F-97D0-2835844BD5F3}" dt="2025-10-01T06:05:12.551" v="7" actId="27636"/>
        <pc:sldMkLst>
          <pc:docMk/>
          <pc:sldMk cId="2312801640" sldId="263"/>
        </pc:sldMkLst>
        <pc:spChg chg="mod">
          <ac:chgData name="Sreekuttan S" userId="175ce8c7d66215f7" providerId="LiveId" clId="{0572901C-E5AF-4F6F-97D0-2835844BD5F3}" dt="2025-10-01T06:05:12.551" v="7" actId="27636"/>
          <ac:spMkLst>
            <pc:docMk/>
            <pc:sldMk cId="2312801640" sldId="263"/>
            <ac:spMk id="3" creationId="{00000000-0000-0000-0000-000000000000}"/>
          </ac:spMkLst>
        </pc:spChg>
      </pc:sldChg>
      <pc:sldChg chg="addSp modSp new mod">
        <pc:chgData name="Sreekuttan S" userId="175ce8c7d66215f7" providerId="LiveId" clId="{0572901C-E5AF-4F6F-97D0-2835844BD5F3}" dt="2025-10-01T06:15:51.803" v="111" actId="1076"/>
        <pc:sldMkLst>
          <pc:docMk/>
          <pc:sldMk cId="4229244924" sldId="276"/>
        </pc:sldMkLst>
        <pc:spChg chg="mod">
          <ac:chgData name="Sreekuttan S" userId="175ce8c7d66215f7" providerId="LiveId" clId="{0572901C-E5AF-4F6F-97D0-2835844BD5F3}" dt="2025-10-01T06:12:30.145" v="15" actId="255"/>
          <ac:spMkLst>
            <pc:docMk/>
            <pc:sldMk cId="4229244924" sldId="276"/>
            <ac:spMk id="2" creationId="{24CA8A6B-0C74-48B2-8273-315E4B19E80F}"/>
          </ac:spMkLst>
        </pc:spChg>
        <pc:spChg chg="mod">
          <ac:chgData name="Sreekuttan S" userId="175ce8c7d66215f7" providerId="LiveId" clId="{0572901C-E5AF-4F6F-97D0-2835844BD5F3}" dt="2025-10-01T06:15:46.392" v="109" actId="27636"/>
          <ac:spMkLst>
            <pc:docMk/>
            <pc:sldMk cId="4229244924" sldId="276"/>
            <ac:spMk id="3" creationId="{B3602D41-8DB6-52CA-D571-FC82592DEDD9}"/>
          </ac:spMkLst>
        </pc:spChg>
        <pc:picChg chg="add mod">
          <ac:chgData name="Sreekuttan S" userId="175ce8c7d66215f7" providerId="LiveId" clId="{0572901C-E5AF-4F6F-97D0-2835844BD5F3}" dt="2025-10-01T06:15:51.803" v="111" actId="1076"/>
          <ac:picMkLst>
            <pc:docMk/>
            <pc:sldMk cId="4229244924" sldId="276"/>
            <ac:picMk id="5" creationId="{BBB32104-795D-4278-C51C-3FA9E14FF147}"/>
          </ac:picMkLst>
        </pc:picChg>
      </pc:sldChg>
      <pc:sldChg chg="addSp modSp new mod">
        <pc:chgData name="Sreekuttan S" userId="175ce8c7d66215f7" providerId="LiveId" clId="{0572901C-E5AF-4F6F-97D0-2835844BD5F3}" dt="2025-10-01T06:19:42.349" v="128" actId="14100"/>
        <pc:sldMkLst>
          <pc:docMk/>
          <pc:sldMk cId="3925018562" sldId="277"/>
        </pc:sldMkLst>
        <pc:spChg chg="mod">
          <ac:chgData name="Sreekuttan S" userId="175ce8c7d66215f7" providerId="LiveId" clId="{0572901C-E5AF-4F6F-97D0-2835844BD5F3}" dt="2025-10-01T06:16:39.240" v="122" actId="14100"/>
          <ac:spMkLst>
            <pc:docMk/>
            <pc:sldMk cId="3925018562" sldId="277"/>
            <ac:spMk id="2" creationId="{41955085-DAC1-4561-4948-E86FDE54529C}"/>
          </ac:spMkLst>
        </pc:spChg>
        <pc:spChg chg="mod">
          <ac:chgData name="Sreekuttan S" userId="175ce8c7d66215f7" providerId="LiveId" clId="{0572901C-E5AF-4F6F-97D0-2835844BD5F3}" dt="2025-10-01T06:19:33.535" v="125" actId="20577"/>
          <ac:spMkLst>
            <pc:docMk/>
            <pc:sldMk cId="3925018562" sldId="277"/>
            <ac:spMk id="3" creationId="{DA941E32-ED40-021E-F3E5-7F14B65E918F}"/>
          </ac:spMkLst>
        </pc:spChg>
        <pc:picChg chg="add mod">
          <ac:chgData name="Sreekuttan S" userId="175ce8c7d66215f7" providerId="LiveId" clId="{0572901C-E5AF-4F6F-97D0-2835844BD5F3}" dt="2025-10-01T06:19:42.349" v="128" actId="14100"/>
          <ac:picMkLst>
            <pc:docMk/>
            <pc:sldMk cId="3925018562" sldId="277"/>
            <ac:picMk id="5" creationId="{6B0DCA94-6EFE-B416-48DD-F338B720CA6A}"/>
          </ac:picMkLst>
        </pc:picChg>
      </pc:sldChg>
      <pc:sldChg chg="modSp new mod">
        <pc:chgData name="Sreekuttan S" userId="175ce8c7d66215f7" providerId="LiveId" clId="{0572901C-E5AF-4F6F-97D0-2835844BD5F3}" dt="2025-10-01T06:21:53.518" v="152" actId="115"/>
        <pc:sldMkLst>
          <pc:docMk/>
          <pc:sldMk cId="312403797" sldId="278"/>
        </pc:sldMkLst>
        <pc:spChg chg="mod">
          <ac:chgData name="Sreekuttan S" userId="175ce8c7d66215f7" providerId="LiveId" clId="{0572901C-E5AF-4F6F-97D0-2835844BD5F3}" dt="2025-10-01T06:20:33.157" v="142" actId="27636"/>
          <ac:spMkLst>
            <pc:docMk/>
            <pc:sldMk cId="312403797" sldId="278"/>
            <ac:spMk id="2" creationId="{19CEBFEB-38BD-1A38-FF9C-2107D99C8DA3}"/>
          </ac:spMkLst>
        </pc:spChg>
        <pc:spChg chg="mod">
          <ac:chgData name="Sreekuttan S" userId="175ce8c7d66215f7" providerId="LiveId" clId="{0572901C-E5AF-4F6F-97D0-2835844BD5F3}" dt="2025-10-01T06:21:53.518" v="152" actId="115"/>
          <ac:spMkLst>
            <pc:docMk/>
            <pc:sldMk cId="312403797" sldId="278"/>
            <ac:spMk id="3" creationId="{7B9056A9-642E-270E-7CCB-4DE0FCF4BCD4}"/>
          </ac:spMkLst>
        </pc:spChg>
      </pc:sldChg>
      <pc:sldChg chg="addSp modSp new mod">
        <pc:chgData name="Sreekuttan S" userId="175ce8c7d66215f7" providerId="LiveId" clId="{0572901C-E5AF-4F6F-97D0-2835844BD5F3}" dt="2025-10-01T06:35:47.902" v="182" actId="27636"/>
        <pc:sldMkLst>
          <pc:docMk/>
          <pc:sldMk cId="3989389138" sldId="279"/>
        </pc:sldMkLst>
        <pc:spChg chg="mod">
          <ac:chgData name="Sreekuttan S" userId="175ce8c7d66215f7" providerId="LiveId" clId="{0572901C-E5AF-4F6F-97D0-2835844BD5F3}" dt="2025-10-01T06:32:49.354" v="160" actId="27636"/>
          <ac:spMkLst>
            <pc:docMk/>
            <pc:sldMk cId="3989389138" sldId="279"/>
            <ac:spMk id="2" creationId="{341562A7-E24A-3B8E-A665-496C2D86ED5D}"/>
          </ac:spMkLst>
        </pc:spChg>
        <pc:spChg chg="mod">
          <ac:chgData name="Sreekuttan S" userId="175ce8c7d66215f7" providerId="LiveId" clId="{0572901C-E5AF-4F6F-97D0-2835844BD5F3}" dt="2025-10-01T06:35:47.902" v="182" actId="27636"/>
          <ac:spMkLst>
            <pc:docMk/>
            <pc:sldMk cId="3989389138" sldId="279"/>
            <ac:spMk id="3" creationId="{5F87FAE9-1F76-FD76-6DE5-6855179442ED}"/>
          </ac:spMkLst>
        </pc:spChg>
        <pc:picChg chg="add mod">
          <ac:chgData name="Sreekuttan S" userId="175ce8c7d66215f7" providerId="LiveId" clId="{0572901C-E5AF-4F6F-97D0-2835844BD5F3}" dt="2025-10-01T06:35:26.363" v="176" actId="1076"/>
          <ac:picMkLst>
            <pc:docMk/>
            <pc:sldMk cId="3989389138" sldId="279"/>
            <ac:picMk id="5" creationId="{F715CB03-07CE-A558-AAE2-C6A39595342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2247537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1491671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61192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2524116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84210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1854851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4058403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3897867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635915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341933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208009-6822-46D7-9572-1F266916F32E}" type="datetimeFigureOut">
              <a:rPr lang="en-IN" smtClean="0"/>
              <a:t>01-10-2025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163103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208009-6822-46D7-9572-1F266916F32E}" type="datetimeFigureOut">
              <a:rPr lang="en-IN" smtClean="0"/>
              <a:t>01-10-2025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3130632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208009-6822-46D7-9572-1F266916F32E}" type="datetimeFigureOut">
              <a:rPr lang="en-IN" smtClean="0"/>
              <a:t>01-10-2025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297037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208009-6822-46D7-9572-1F266916F32E}" type="datetimeFigureOut">
              <a:rPr lang="en-IN" smtClean="0"/>
              <a:t>01-10-2025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1307433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208009-6822-46D7-9572-1F266916F32E}" type="datetimeFigureOut">
              <a:rPr lang="en-IN" smtClean="0"/>
              <a:t>01-10-2025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773306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2208009-6822-46D7-9572-1F266916F32E}" type="datetimeFigureOut">
              <a:rPr lang="en-IN" smtClean="0"/>
              <a:t>01-10-2025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2837891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208009-6822-46D7-9572-1F266916F32E}" type="datetimeFigureOut">
              <a:rPr lang="en-IN" smtClean="0"/>
              <a:t>01-10-2025</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E81A0A4-DA26-443D-AAA5-E042C472F5C2}" type="slidenum">
              <a:rPr lang="en-IN" smtClean="0"/>
              <a:t>‹#›</a:t>
            </a:fld>
            <a:endParaRPr lang="en-IN"/>
          </a:p>
        </p:txBody>
      </p:sp>
    </p:spTree>
    <p:extLst>
      <p:ext uri="{BB962C8B-B14F-4D97-AF65-F5344CB8AC3E}">
        <p14:creationId xmlns:p14="http://schemas.microsoft.com/office/powerpoint/2010/main" val="38043595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Retail Lending 2025</a:t>
            </a:r>
            <a:endParaRPr lang="en-IN" dirty="0"/>
          </a:p>
        </p:txBody>
      </p:sp>
      <p:sp>
        <p:nvSpPr>
          <p:cNvPr id="3" name="Subtitle 2"/>
          <p:cNvSpPr>
            <a:spLocks noGrp="1"/>
          </p:cNvSpPr>
          <p:nvPr>
            <p:ph type="subTitle" idx="1"/>
          </p:nvPr>
        </p:nvSpPr>
        <p:spPr/>
        <p:txBody>
          <a:bodyPr/>
          <a:lstStyle/>
          <a:p>
            <a:r>
              <a:rPr lang="en-US" dirty="0"/>
              <a:t>Canara Bank Officers’ Association</a:t>
            </a:r>
            <a:endParaRPr lang="en-IN" dirty="0"/>
          </a:p>
        </p:txBody>
      </p:sp>
      <p:sp>
        <p:nvSpPr>
          <p:cNvPr id="4" name="radarfort">
            <a:extLst>
              <a:ext uri="{FF2B5EF4-FFF2-40B4-BE49-F238E27FC236}">
                <a16:creationId xmlns:a16="http://schemas.microsoft.com/office/drawing/2014/main" id="{38852322-0CED-919D-47F2-4A2E036EC01B}"/>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14789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55085-DAC1-4561-4948-E86FDE54529C}"/>
              </a:ext>
            </a:extLst>
          </p:cNvPr>
          <p:cNvSpPr>
            <a:spLocks noGrp="1"/>
          </p:cNvSpPr>
          <p:nvPr>
            <p:ph type="title"/>
          </p:nvPr>
        </p:nvSpPr>
        <p:spPr>
          <a:xfrm>
            <a:off x="677334" y="609600"/>
            <a:ext cx="8596668" cy="640702"/>
          </a:xfrm>
        </p:spPr>
        <p:txBody>
          <a:bodyPr/>
          <a:lstStyle/>
          <a:p>
            <a:r>
              <a:rPr lang="en-US" dirty="0" err="1"/>
              <a:t>Contd</a:t>
            </a:r>
            <a:r>
              <a:rPr lang="en-US" dirty="0"/>
              <a:t>…</a:t>
            </a:r>
            <a:endParaRPr lang="en-IN" dirty="0"/>
          </a:p>
        </p:txBody>
      </p:sp>
      <p:sp>
        <p:nvSpPr>
          <p:cNvPr id="3" name="Content Placeholder 2">
            <a:extLst>
              <a:ext uri="{FF2B5EF4-FFF2-40B4-BE49-F238E27FC236}">
                <a16:creationId xmlns:a16="http://schemas.microsoft.com/office/drawing/2014/main" id="{DA941E32-ED40-021E-F3E5-7F14B65E918F}"/>
              </a:ext>
            </a:extLst>
          </p:cNvPr>
          <p:cNvSpPr>
            <a:spLocks noGrp="1"/>
          </p:cNvSpPr>
          <p:nvPr>
            <p:ph idx="1"/>
          </p:nvPr>
        </p:nvSpPr>
        <p:spPr>
          <a:xfrm>
            <a:off x="677334" y="1292842"/>
            <a:ext cx="8596668" cy="3880773"/>
          </a:xfrm>
        </p:spPr>
        <p:txBody>
          <a:bodyPr/>
          <a:lstStyle/>
          <a:p>
            <a:r>
              <a:rPr lang="en-US" dirty="0"/>
              <a:t>Salaried Customers: If Salaried and receiving salary through Bank Account (SB/CA), the average annual salary credit will be taken as annual income. (Average for last 12 months). Self-Employed Customers: Self-employed individuals maintaining Account (Current / CC / SB in the name of the Firm or in his personal name), Credit Summation of 8% of annual credit summation of non-digital transactions &amp; 20% of total credit summation of digital transactions shall be considered as Annual Income. (Average for last 12 months). Or If the applicant is assessed under GST, then 8% of their Sales Turn over declared in the GST returns will be considered as Annual Income (section 44AD, income is computed on presumptive basis at the rate of 8% of the turnover or gross receipts of the eligible business for the year).</a:t>
            </a:r>
          </a:p>
          <a:p>
            <a:endParaRPr lang="en-IN" dirty="0"/>
          </a:p>
        </p:txBody>
      </p:sp>
      <p:pic>
        <p:nvPicPr>
          <p:cNvPr id="5" name="Picture 4">
            <a:extLst>
              <a:ext uri="{FF2B5EF4-FFF2-40B4-BE49-F238E27FC236}">
                <a16:creationId xmlns:a16="http://schemas.microsoft.com/office/drawing/2014/main" id="{6B0DCA94-6EFE-B416-48DD-F338B720CA6A}"/>
              </a:ext>
            </a:extLst>
          </p:cNvPr>
          <p:cNvPicPr>
            <a:picLocks noChangeAspect="1"/>
          </p:cNvPicPr>
          <p:nvPr/>
        </p:nvPicPr>
        <p:blipFill>
          <a:blip r:embed="rId2"/>
          <a:stretch>
            <a:fillRect/>
          </a:stretch>
        </p:blipFill>
        <p:spPr>
          <a:xfrm>
            <a:off x="1240464" y="4446535"/>
            <a:ext cx="6066270" cy="1394427"/>
          </a:xfrm>
          <a:prstGeom prst="rect">
            <a:avLst/>
          </a:prstGeom>
        </p:spPr>
      </p:pic>
    </p:spTree>
    <p:extLst>
      <p:ext uri="{BB962C8B-B14F-4D97-AF65-F5344CB8AC3E}">
        <p14:creationId xmlns:p14="http://schemas.microsoft.com/office/powerpoint/2010/main" val="3925018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EBFEB-38BD-1A38-FF9C-2107D99C8DA3}"/>
              </a:ext>
            </a:extLst>
          </p:cNvPr>
          <p:cNvSpPr>
            <a:spLocks noGrp="1"/>
          </p:cNvSpPr>
          <p:nvPr>
            <p:ph type="title"/>
          </p:nvPr>
        </p:nvSpPr>
        <p:spPr>
          <a:xfrm>
            <a:off x="677334" y="609600"/>
            <a:ext cx="8596668" cy="575388"/>
          </a:xfrm>
        </p:spPr>
        <p:txBody>
          <a:bodyPr>
            <a:normAutofit fontScale="90000"/>
          </a:bodyPr>
          <a:lstStyle/>
          <a:p>
            <a:r>
              <a:rPr lang="en-US" dirty="0" err="1"/>
              <a:t>Contd</a:t>
            </a:r>
            <a:r>
              <a:rPr lang="en-US" dirty="0"/>
              <a:t>…</a:t>
            </a:r>
            <a:endParaRPr lang="en-IN" dirty="0"/>
          </a:p>
        </p:txBody>
      </p:sp>
      <p:sp>
        <p:nvSpPr>
          <p:cNvPr id="3" name="Content Placeholder 2">
            <a:extLst>
              <a:ext uri="{FF2B5EF4-FFF2-40B4-BE49-F238E27FC236}">
                <a16:creationId xmlns:a16="http://schemas.microsoft.com/office/drawing/2014/main" id="{7B9056A9-642E-270E-7CCB-4DE0FCF4BCD4}"/>
              </a:ext>
            </a:extLst>
          </p:cNvPr>
          <p:cNvSpPr>
            <a:spLocks noGrp="1"/>
          </p:cNvSpPr>
          <p:nvPr>
            <p:ph idx="1"/>
          </p:nvPr>
        </p:nvSpPr>
        <p:spPr>
          <a:xfrm>
            <a:off x="677334" y="1255520"/>
            <a:ext cx="8596668" cy="3880773"/>
          </a:xfrm>
        </p:spPr>
        <p:txBody>
          <a:bodyPr/>
          <a:lstStyle/>
          <a:p>
            <a:r>
              <a:rPr lang="en-US" dirty="0"/>
              <a:t>Maximum: 25 years (300 Months) * * Subject to full repayment before the youngest earning borrower attains the age of 70 years </a:t>
            </a:r>
          </a:p>
          <a:p>
            <a:r>
              <a:rPr lang="en-US" dirty="0"/>
              <a:t>Housing loans </a:t>
            </a:r>
            <a:r>
              <a:rPr lang="en-US" dirty="0" err="1"/>
              <a:t>upto</a:t>
            </a:r>
            <a:r>
              <a:rPr lang="en-US" dirty="0"/>
              <a:t> Rs. 20 lakh sanctioned and disbursed to eligible beneficiaries/ borrowers under this scheme for construction or purchase of first house with a carpet area </a:t>
            </a:r>
            <a:r>
              <a:rPr lang="en-US" dirty="0" err="1"/>
              <a:t>upto</a:t>
            </a:r>
            <a:r>
              <a:rPr lang="en-US" dirty="0"/>
              <a:t> 60 Sqm are eligible to cover under Credit Risk Guarantee Fund Trust for Low Income Housing Scheme (CRGFTLIH Scheme) by National Credit Guarantee Trustee Company Limited (NCGTC)”.</a:t>
            </a:r>
          </a:p>
          <a:p>
            <a:r>
              <a:rPr lang="en-US" dirty="0"/>
              <a:t>Fintech Partner “</a:t>
            </a:r>
            <a:r>
              <a:rPr lang="en-US" b="1" u="sng" dirty="0"/>
              <a:t>M/s </a:t>
            </a:r>
            <a:r>
              <a:rPr lang="en-US" b="1" u="sng" dirty="0" err="1"/>
              <a:t>ScoreMe</a:t>
            </a:r>
            <a:r>
              <a:rPr lang="en-US" b="1" u="sng" dirty="0"/>
              <a:t> Solutions India Private Limited</a:t>
            </a:r>
            <a:r>
              <a:rPr lang="en-US" dirty="0"/>
              <a:t>” shall analyze and provide Credit/Debit turnover/transactions in the account. </a:t>
            </a:r>
            <a:endParaRPr lang="en-IN" dirty="0"/>
          </a:p>
        </p:txBody>
      </p:sp>
    </p:spTree>
    <p:extLst>
      <p:ext uri="{BB962C8B-B14F-4D97-AF65-F5344CB8AC3E}">
        <p14:creationId xmlns:p14="http://schemas.microsoft.com/office/powerpoint/2010/main" val="312403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562A7-E24A-3B8E-A665-496C2D86ED5D}"/>
              </a:ext>
            </a:extLst>
          </p:cNvPr>
          <p:cNvSpPr>
            <a:spLocks noGrp="1"/>
          </p:cNvSpPr>
          <p:nvPr>
            <p:ph type="title"/>
          </p:nvPr>
        </p:nvSpPr>
        <p:spPr>
          <a:xfrm>
            <a:off x="677334" y="609600"/>
            <a:ext cx="8596668" cy="864637"/>
          </a:xfrm>
        </p:spPr>
        <p:txBody>
          <a:bodyPr>
            <a:normAutofit fontScale="90000"/>
          </a:bodyPr>
          <a:lstStyle/>
          <a:p>
            <a:r>
              <a:rPr lang="en-US" sz="1800" dirty="0"/>
              <a:t>Pradhan Mantri </a:t>
            </a:r>
            <a:r>
              <a:rPr lang="en-US" sz="1800" dirty="0" err="1"/>
              <a:t>Vidyalaxmi</a:t>
            </a:r>
            <a:r>
              <a:rPr lang="en-US" sz="1800" dirty="0"/>
              <a:t> (PM-</a:t>
            </a:r>
            <a:r>
              <a:rPr lang="en-US" sz="1800" dirty="0" err="1"/>
              <a:t>Vidyalaxmi</a:t>
            </a:r>
            <a:r>
              <a:rPr lang="en-US" sz="1800" dirty="0"/>
              <a:t>) Scheme” - for Pursuing Higher Education in India in Quality Higher Educational Institutions (QHEIs) identified by Ministry of Education (MOE)</a:t>
            </a:r>
            <a:endParaRPr lang="en-IN" sz="1800" dirty="0"/>
          </a:p>
        </p:txBody>
      </p:sp>
      <p:sp>
        <p:nvSpPr>
          <p:cNvPr id="3" name="Content Placeholder 2">
            <a:extLst>
              <a:ext uri="{FF2B5EF4-FFF2-40B4-BE49-F238E27FC236}">
                <a16:creationId xmlns:a16="http://schemas.microsoft.com/office/drawing/2014/main" id="{5F87FAE9-1F76-FD76-6DE5-6855179442ED}"/>
              </a:ext>
            </a:extLst>
          </p:cNvPr>
          <p:cNvSpPr>
            <a:spLocks noGrp="1"/>
          </p:cNvSpPr>
          <p:nvPr>
            <p:ph idx="1"/>
          </p:nvPr>
        </p:nvSpPr>
        <p:spPr>
          <a:xfrm>
            <a:off x="677334" y="1684728"/>
            <a:ext cx="8596668" cy="3880773"/>
          </a:xfrm>
        </p:spPr>
        <p:txBody>
          <a:bodyPr>
            <a:normAutofit lnSpcReduction="10000"/>
          </a:bodyPr>
          <a:lstStyle/>
          <a:p>
            <a:r>
              <a:rPr lang="en-US" dirty="0"/>
              <a:t>no maximum ceiling of loan amount .</a:t>
            </a:r>
          </a:p>
          <a:p>
            <a:r>
              <a:rPr lang="en-US" dirty="0"/>
              <a:t>For Students, whose annual family income is up to Rs. 4.5 lakhs, shall be eligible for full interest subvention during moratorium period for education loan up to Rs. 10 lakhs.  For, students whose annual family income is between Rs. 4.5 lakhs and Rs. 8 lakhs shall be eligible to apply for 3% interest subvention during moratorium period for education loan up to Rs. 10 lakhs.</a:t>
            </a:r>
          </a:p>
          <a:p>
            <a:r>
              <a:rPr lang="en-US" dirty="0"/>
              <a:t>Loan amounts </a:t>
            </a:r>
            <a:r>
              <a:rPr lang="en-US" dirty="0" err="1"/>
              <a:t>upto</a:t>
            </a:r>
            <a:r>
              <a:rPr lang="en-US" dirty="0"/>
              <a:t> Rs.7.50 lakhs will be provided a 75% credit guarantee by the Government of India under CGFSEL.</a:t>
            </a:r>
          </a:p>
          <a:p>
            <a:r>
              <a:rPr lang="en-US" dirty="0"/>
              <a:t>Students admitted through management quota (or similar quota) will not be eligible.</a:t>
            </a:r>
          </a:p>
          <a:p>
            <a:r>
              <a:rPr lang="en-US" dirty="0"/>
              <a:t>Obtention of life insurance cover is mandatory for the loan amount above Rs7.50 lakh</a:t>
            </a:r>
          </a:p>
          <a:p>
            <a:endParaRPr lang="en-US" dirty="0"/>
          </a:p>
          <a:p>
            <a:endParaRPr lang="en-IN" dirty="0"/>
          </a:p>
        </p:txBody>
      </p:sp>
      <p:pic>
        <p:nvPicPr>
          <p:cNvPr id="5" name="Picture 4">
            <a:extLst>
              <a:ext uri="{FF2B5EF4-FFF2-40B4-BE49-F238E27FC236}">
                <a16:creationId xmlns:a16="http://schemas.microsoft.com/office/drawing/2014/main" id="{F715CB03-07CE-A558-AAE2-C6A395953421}"/>
              </a:ext>
            </a:extLst>
          </p:cNvPr>
          <p:cNvPicPr>
            <a:picLocks noChangeAspect="1"/>
          </p:cNvPicPr>
          <p:nvPr/>
        </p:nvPicPr>
        <p:blipFill>
          <a:blip r:embed="rId2"/>
          <a:stretch>
            <a:fillRect/>
          </a:stretch>
        </p:blipFill>
        <p:spPr>
          <a:xfrm>
            <a:off x="1112919" y="5565501"/>
            <a:ext cx="6342516" cy="863183"/>
          </a:xfrm>
          <a:prstGeom prst="rect">
            <a:avLst/>
          </a:prstGeom>
        </p:spPr>
      </p:pic>
    </p:spTree>
    <p:extLst>
      <p:ext uri="{BB962C8B-B14F-4D97-AF65-F5344CB8AC3E}">
        <p14:creationId xmlns:p14="http://schemas.microsoft.com/office/powerpoint/2010/main" val="3989389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06804"/>
          </a:xfrm>
        </p:spPr>
        <p:txBody>
          <a:bodyPr>
            <a:normAutofit/>
          </a:bodyPr>
          <a:lstStyle/>
          <a:p>
            <a:r>
              <a:rPr lang="en-US" sz="2400" dirty="0"/>
              <a:t>Canara Vehicle 2 wheeler</a:t>
            </a:r>
            <a:endParaRPr lang="en-IN" sz="2400" dirty="0"/>
          </a:p>
        </p:txBody>
      </p:sp>
      <p:sp>
        <p:nvSpPr>
          <p:cNvPr id="3" name="Content Placeholder 2"/>
          <p:cNvSpPr>
            <a:spLocks noGrp="1"/>
          </p:cNvSpPr>
          <p:nvPr>
            <p:ph idx="1"/>
          </p:nvPr>
        </p:nvSpPr>
        <p:spPr>
          <a:xfrm>
            <a:off x="677334" y="1216405"/>
            <a:ext cx="8596668" cy="4824958"/>
          </a:xfrm>
        </p:spPr>
        <p:txBody>
          <a:bodyPr>
            <a:normAutofit fontScale="85000" lnSpcReduction="10000"/>
          </a:bodyPr>
          <a:lstStyle/>
          <a:p>
            <a:r>
              <a:rPr lang="en-US" sz="1600" dirty="0"/>
              <a:t>Salaried : minimum Gross Salary of Rs.1.75 Lakh p.a. and net take home salary of 35% of gross salary </a:t>
            </a:r>
          </a:p>
          <a:p>
            <a:r>
              <a:rPr lang="en-US" sz="1600" dirty="0"/>
              <a:t>Non salaried : minimum annual income of </a:t>
            </a:r>
            <a:r>
              <a:rPr lang="en-US" sz="1600" dirty="0" err="1"/>
              <a:t>Rs</a:t>
            </a:r>
            <a:r>
              <a:rPr lang="en-US" sz="1600" dirty="0"/>
              <a:t> 2.00 lac and above to be evidenced by ITAO/ITR (Income Tax Assessment Order/Income Tax Return)</a:t>
            </a:r>
          </a:p>
          <a:p>
            <a:r>
              <a:rPr lang="en-US" sz="1600" dirty="0"/>
              <a:t>Category of Branch 		--Min. Invoice value of the vehicle (considered for sanction) 	</a:t>
            </a:r>
          </a:p>
          <a:p>
            <a:pPr lvl="1"/>
            <a:r>
              <a:rPr lang="en-US" sz="1400" dirty="0"/>
              <a:t>Metro/Urban Branches  --	Rs.1.00 lac and above 	</a:t>
            </a:r>
          </a:p>
          <a:p>
            <a:pPr lvl="1"/>
            <a:r>
              <a:rPr lang="pt-BR" sz="1400" dirty="0"/>
              <a:t>Semi Urban/Rural Branches --	No Minimum Limit 	</a:t>
            </a:r>
          </a:p>
          <a:p>
            <a:endParaRPr lang="en-IN" dirty="0"/>
          </a:p>
          <a:p>
            <a:r>
              <a:rPr lang="en-US" b="1" dirty="0"/>
              <a:t>MARGIN: </a:t>
            </a:r>
            <a:r>
              <a:rPr lang="en-US" dirty="0"/>
              <a:t>Salaried 		</a:t>
            </a:r>
          </a:p>
          <a:p>
            <a:r>
              <a:rPr lang="en-IN" dirty="0"/>
              <a:t>(</a:t>
            </a:r>
            <a:r>
              <a:rPr lang="en-IN" dirty="0" err="1"/>
              <a:t>i</a:t>
            </a:r>
            <a:r>
              <a:rPr lang="en-IN" dirty="0"/>
              <a:t>) 15% (Existing Customers) </a:t>
            </a:r>
          </a:p>
          <a:p>
            <a:r>
              <a:rPr lang="en-IN" dirty="0"/>
              <a:t>(ii) 20% (New Customers) </a:t>
            </a:r>
          </a:p>
          <a:p>
            <a:pPr marL="0" indent="0">
              <a:buNone/>
            </a:pPr>
            <a:endParaRPr lang="en-IN" dirty="0"/>
          </a:p>
          <a:p>
            <a:pPr marL="0" indent="0">
              <a:buNone/>
            </a:pPr>
            <a:r>
              <a:rPr lang="en-IN" dirty="0"/>
              <a:t>Non-salaried	</a:t>
            </a:r>
          </a:p>
          <a:p>
            <a:r>
              <a:rPr lang="en-IN" dirty="0"/>
              <a:t>(</a:t>
            </a:r>
            <a:r>
              <a:rPr lang="en-IN" dirty="0" err="1"/>
              <a:t>i</a:t>
            </a:r>
            <a:r>
              <a:rPr lang="en-IN" dirty="0"/>
              <a:t>) 25% (Existing Customers) </a:t>
            </a:r>
          </a:p>
          <a:p>
            <a:r>
              <a:rPr lang="en-IN" dirty="0"/>
              <a:t>(ii) 35% (New Customers) </a:t>
            </a:r>
          </a:p>
          <a:p>
            <a:r>
              <a:rPr lang="en-US" dirty="0"/>
              <a:t>A repayment period not exceeding 60 months</a:t>
            </a:r>
            <a:endParaRPr lang="en-IN" dirty="0"/>
          </a:p>
          <a:p>
            <a:endParaRPr lang="en-IN" sz="1600" dirty="0"/>
          </a:p>
        </p:txBody>
      </p:sp>
      <p:sp>
        <p:nvSpPr>
          <p:cNvPr id="4" name="radarfort">
            <a:extLst>
              <a:ext uri="{FF2B5EF4-FFF2-40B4-BE49-F238E27FC236}">
                <a16:creationId xmlns:a16="http://schemas.microsoft.com/office/drawing/2014/main" id="{ADC47C87-5885-67F2-5CC6-052D12565BDC}"/>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003480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40360"/>
          </a:xfrm>
        </p:spPr>
        <p:txBody>
          <a:bodyPr>
            <a:normAutofit/>
          </a:bodyPr>
          <a:lstStyle/>
          <a:p>
            <a:r>
              <a:rPr lang="en-US" sz="2800" dirty="0"/>
              <a:t>Canara Vehicle 4 wheeler</a:t>
            </a:r>
            <a:endParaRPr lang="en-IN" sz="2800" dirty="0"/>
          </a:p>
        </p:txBody>
      </p:sp>
      <p:sp>
        <p:nvSpPr>
          <p:cNvPr id="3" name="Content Placeholder 2"/>
          <p:cNvSpPr>
            <a:spLocks noGrp="1"/>
          </p:cNvSpPr>
          <p:nvPr>
            <p:ph idx="1"/>
          </p:nvPr>
        </p:nvSpPr>
        <p:spPr>
          <a:xfrm>
            <a:off x="677334" y="1249961"/>
            <a:ext cx="8596668" cy="4791402"/>
          </a:xfrm>
        </p:spPr>
        <p:txBody>
          <a:bodyPr>
            <a:normAutofit/>
          </a:bodyPr>
          <a:lstStyle/>
          <a:p>
            <a:r>
              <a:rPr lang="en-US" sz="1600" dirty="0"/>
              <a:t>Salaried individuals (with or without salary tie-up) should have a minimum gross salary of Rs.3.00 lakh p.a. Net take home (NTH) salary after taking into consideration the instalment</a:t>
            </a:r>
          </a:p>
          <a:p>
            <a:r>
              <a:rPr lang="en-US" sz="1600" dirty="0"/>
              <a:t>NTH 5% of the gross salary/ income or Rs.12,000 pm whichever is higher</a:t>
            </a:r>
          </a:p>
          <a:p>
            <a:r>
              <a:rPr lang="en-US" sz="1600" dirty="0"/>
              <a:t>Non salaried: minimum gross annual income (Cash accruals) of Rs.3.00 lakh p.a. as per latest ITR/ITAO subject to 3 years Gross Average Annual Income of not less than Rs.2.50 lakh.</a:t>
            </a:r>
          </a:p>
          <a:p>
            <a:r>
              <a:rPr lang="en-US" sz="1600" dirty="0"/>
              <a:t>For Pensioners- Net Take Home should be 50%.</a:t>
            </a:r>
          </a:p>
          <a:p>
            <a:r>
              <a:rPr lang="en-US" sz="1600" dirty="0"/>
              <a:t>Margin</a:t>
            </a:r>
          </a:p>
          <a:p>
            <a:endParaRPr lang="en-US" sz="1600" dirty="0"/>
          </a:p>
          <a:p>
            <a:endParaRPr lang="en-US" sz="1600" dirty="0"/>
          </a:p>
          <a:p>
            <a:endParaRPr lang="en-US" sz="1600" dirty="0"/>
          </a:p>
          <a:p>
            <a:endParaRPr lang="en-US" sz="1600" dirty="0"/>
          </a:p>
          <a:p>
            <a:pPr marL="0" indent="0">
              <a:buNone/>
            </a:pPr>
            <a:endParaRPr lang="en-US" sz="1600" dirty="0"/>
          </a:p>
          <a:p>
            <a:endParaRPr lang="en-IN" sz="1600" dirty="0"/>
          </a:p>
        </p:txBody>
      </p:sp>
      <p:pic>
        <p:nvPicPr>
          <p:cNvPr id="4" name="Picture 3"/>
          <p:cNvPicPr>
            <a:picLocks noChangeAspect="1"/>
          </p:cNvPicPr>
          <p:nvPr/>
        </p:nvPicPr>
        <p:blipFill>
          <a:blip r:embed="rId2"/>
          <a:stretch>
            <a:fillRect/>
          </a:stretch>
        </p:blipFill>
        <p:spPr>
          <a:xfrm>
            <a:off x="1953892" y="3863130"/>
            <a:ext cx="4895064" cy="1329656"/>
          </a:xfrm>
          <a:prstGeom prst="rect">
            <a:avLst/>
          </a:prstGeom>
        </p:spPr>
      </p:pic>
      <p:sp>
        <p:nvSpPr>
          <p:cNvPr id="5" name="radarfort">
            <a:extLst>
              <a:ext uri="{FF2B5EF4-FFF2-40B4-BE49-F238E27FC236}">
                <a16:creationId xmlns:a16="http://schemas.microsoft.com/office/drawing/2014/main" id="{18607D58-2938-EF71-04D0-C82388C9C832}"/>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970988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81637"/>
          </a:xfrm>
        </p:spPr>
        <p:txBody>
          <a:bodyPr>
            <a:normAutofit/>
          </a:bodyPr>
          <a:lstStyle/>
          <a:p>
            <a:r>
              <a:rPr lang="en-US" sz="2800" dirty="0"/>
              <a:t>Canara Vehicle 4 wheeler </a:t>
            </a:r>
            <a:r>
              <a:rPr lang="en-US" sz="2800" dirty="0" err="1"/>
              <a:t>contd</a:t>
            </a:r>
            <a:endParaRPr lang="en-IN" sz="2800" dirty="0"/>
          </a:p>
        </p:txBody>
      </p:sp>
      <p:sp>
        <p:nvSpPr>
          <p:cNvPr id="3" name="Content Placeholder 2"/>
          <p:cNvSpPr>
            <a:spLocks noGrp="1"/>
          </p:cNvSpPr>
          <p:nvPr>
            <p:ph idx="1"/>
          </p:nvPr>
        </p:nvSpPr>
        <p:spPr>
          <a:xfrm>
            <a:off x="677334" y="1275127"/>
            <a:ext cx="8596668" cy="5301842"/>
          </a:xfrm>
        </p:spPr>
        <p:txBody>
          <a:bodyPr>
            <a:normAutofit fontScale="85000" lnSpcReduction="20000"/>
          </a:bodyPr>
          <a:lstStyle/>
          <a:p>
            <a:r>
              <a:rPr lang="en-US" sz="1600" b="1" dirty="0"/>
              <a:t>Quantum of loan: Pre-owned (4 wheeler):</a:t>
            </a:r>
          </a:p>
          <a:p>
            <a:r>
              <a:rPr lang="en-US" sz="1600" dirty="0"/>
              <a:t>60% of the value of vehicle as appraised / assessed by an automobile engineer.</a:t>
            </a:r>
          </a:p>
          <a:p>
            <a:r>
              <a:rPr lang="en-US" sz="1600" dirty="0"/>
              <a:t>60% of the price agreed to between the seller and the buyer.</a:t>
            </a:r>
          </a:p>
          <a:p>
            <a:r>
              <a:rPr lang="en-US" sz="1600" dirty="0"/>
              <a:t>➢ 60% of the original purchase price of the vehicle.</a:t>
            </a:r>
          </a:p>
          <a:p>
            <a:r>
              <a:rPr lang="en-US" sz="1600" dirty="0"/>
              <a:t>➢ Max Rs.50.00 lakh</a:t>
            </a:r>
          </a:p>
          <a:p>
            <a:r>
              <a:rPr lang="en-US" sz="1600" dirty="0"/>
              <a:t>which are not older than THREE years.</a:t>
            </a:r>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r>
              <a:rPr lang="en-US" sz="1600" dirty="0"/>
              <a:t>Vehicles which are not older than 1 month from the date of their purchase / first registration (registered within one month) can be treated as new vehicle and the same can be financed on the terms and conditions as applicable for purchase of brand new vehicles. However, in all such cases, our borrower should be the first transferee</a:t>
            </a:r>
          </a:p>
          <a:p>
            <a:r>
              <a:rPr lang="en-US" sz="1600" dirty="0"/>
              <a:t>Repayment – 60 months</a:t>
            </a:r>
          </a:p>
          <a:p>
            <a:endParaRPr lang="en-IN" sz="1600" dirty="0"/>
          </a:p>
        </p:txBody>
      </p:sp>
      <p:pic>
        <p:nvPicPr>
          <p:cNvPr id="4" name="Picture 3"/>
          <p:cNvPicPr>
            <a:picLocks noChangeAspect="1"/>
          </p:cNvPicPr>
          <p:nvPr/>
        </p:nvPicPr>
        <p:blipFill>
          <a:blip r:embed="rId2"/>
          <a:stretch>
            <a:fillRect/>
          </a:stretch>
        </p:blipFill>
        <p:spPr>
          <a:xfrm>
            <a:off x="1351846" y="3485626"/>
            <a:ext cx="5914598" cy="1967218"/>
          </a:xfrm>
          <a:prstGeom prst="rect">
            <a:avLst/>
          </a:prstGeom>
        </p:spPr>
      </p:pic>
      <p:sp>
        <p:nvSpPr>
          <p:cNvPr id="5" name="radarfort">
            <a:extLst>
              <a:ext uri="{FF2B5EF4-FFF2-40B4-BE49-F238E27FC236}">
                <a16:creationId xmlns:a16="http://schemas.microsoft.com/office/drawing/2014/main" id="{04C14D62-64F4-0DE4-EB3A-7E6B92C29088}"/>
              </a:ext>
            </a:extLst>
          </p:cNvPr>
          <p:cNvSpPr txBox="1"/>
          <p:nvPr/>
        </p:nvSpPr>
        <p:spPr>
          <a:xfrm>
            <a:off x="254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101886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72580"/>
          </a:xfrm>
        </p:spPr>
        <p:txBody>
          <a:bodyPr>
            <a:normAutofit/>
          </a:bodyPr>
          <a:lstStyle/>
          <a:p>
            <a:r>
              <a:rPr lang="en-US" sz="2400" dirty="0"/>
              <a:t>Canara Vehicle </a:t>
            </a:r>
            <a:r>
              <a:rPr lang="en-US" sz="2400" dirty="0" err="1"/>
              <a:t>contd</a:t>
            </a:r>
            <a:endParaRPr lang="en-IN" sz="2400" dirty="0"/>
          </a:p>
        </p:txBody>
      </p:sp>
      <p:sp>
        <p:nvSpPr>
          <p:cNvPr id="3" name="Content Placeholder 2"/>
          <p:cNvSpPr>
            <a:spLocks noGrp="1"/>
          </p:cNvSpPr>
          <p:nvPr>
            <p:ph idx="1"/>
          </p:nvPr>
        </p:nvSpPr>
        <p:spPr>
          <a:xfrm>
            <a:off x="677334" y="1082181"/>
            <a:ext cx="8596668" cy="4959182"/>
          </a:xfrm>
        </p:spPr>
        <p:txBody>
          <a:bodyPr>
            <a:normAutofit/>
          </a:bodyPr>
          <a:lstStyle/>
          <a:p>
            <a:r>
              <a:rPr lang="en-US" sz="1600" dirty="0"/>
              <a:t>The payment of service charges to Car Dealers and Sales Executives, i.e., 1.30% of loan amount with a </a:t>
            </a:r>
            <a:r>
              <a:rPr lang="en-US" sz="1600" b="1" dirty="0"/>
              <a:t>maximum of </a:t>
            </a:r>
            <a:r>
              <a:rPr lang="en-US" sz="1600" b="1" dirty="0" err="1"/>
              <a:t>Rs</a:t>
            </a:r>
            <a:r>
              <a:rPr lang="en-US" sz="1600" b="1" dirty="0"/>
              <a:t>. 1,00,000/- </a:t>
            </a:r>
            <a:r>
              <a:rPr lang="en-US" sz="1600" dirty="0"/>
              <a:t>and </a:t>
            </a:r>
            <a:r>
              <a:rPr lang="en-US" sz="1600" dirty="0" err="1"/>
              <a:t>Rs</a:t>
            </a:r>
            <a:r>
              <a:rPr lang="en-US" sz="1600" dirty="0"/>
              <a:t>. 1,500/- respectively, can be made flexible between both within the overall permissible cap.</a:t>
            </a:r>
          </a:p>
          <a:p>
            <a:r>
              <a:rPr lang="en-US" sz="1600" dirty="0"/>
              <a:t>Report from any one CIC for loans </a:t>
            </a:r>
            <a:r>
              <a:rPr lang="en-US" sz="1600" dirty="0" err="1"/>
              <a:t>upto</a:t>
            </a:r>
            <a:r>
              <a:rPr lang="en-US" sz="1600" dirty="0"/>
              <a:t> </a:t>
            </a:r>
            <a:r>
              <a:rPr lang="en-US" sz="1600" dirty="0" err="1"/>
              <a:t>Rs</a:t>
            </a:r>
            <a:r>
              <a:rPr lang="en-US" sz="1600" dirty="0"/>
              <a:t> 5.00 lakhs</a:t>
            </a:r>
          </a:p>
          <a:p>
            <a:endParaRPr lang="en-US" sz="1600" dirty="0"/>
          </a:p>
          <a:p>
            <a:endParaRPr lang="en-US" sz="1600" dirty="0"/>
          </a:p>
          <a:p>
            <a:endParaRPr lang="en-US" sz="1600" dirty="0"/>
          </a:p>
          <a:p>
            <a:endParaRPr lang="en-US" sz="1600" dirty="0"/>
          </a:p>
          <a:p>
            <a:endParaRPr lang="en-IN" sz="1600" dirty="0"/>
          </a:p>
        </p:txBody>
      </p:sp>
      <p:pic>
        <p:nvPicPr>
          <p:cNvPr id="4" name="Picture 3"/>
          <p:cNvPicPr>
            <a:picLocks noChangeAspect="1"/>
          </p:cNvPicPr>
          <p:nvPr/>
        </p:nvPicPr>
        <p:blipFill>
          <a:blip r:embed="rId2"/>
          <a:stretch>
            <a:fillRect/>
          </a:stretch>
        </p:blipFill>
        <p:spPr>
          <a:xfrm>
            <a:off x="1499829" y="2307201"/>
            <a:ext cx="6951678" cy="767136"/>
          </a:xfrm>
          <a:prstGeom prst="rect">
            <a:avLst/>
          </a:prstGeom>
        </p:spPr>
      </p:pic>
      <p:sp>
        <p:nvSpPr>
          <p:cNvPr id="5" name="radarfort">
            <a:extLst>
              <a:ext uri="{FF2B5EF4-FFF2-40B4-BE49-F238E27FC236}">
                <a16:creationId xmlns:a16="http://schemas.microsoft.com/office/drawing/2014/main" id="{A1908B1B-52D1-1798-8837-429B787E65F5}"/>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791436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98415"/>
          </a:xfrm>
        </p:spPr>
        <p:txBody>
          <a:bodyPr>
            <a:normAutofit/>
          </a:bodyPr>
          <a:lstStyle/>
          <a:p>
            <a:r>
              <a:rPr lang="en-US" sz="2400" dirty="0"/>
              <a:t>Canara Green wheels</a:t>
            </a:r>
            <a:endParaRPr lang="en-IN" sz="2400" dirty="0"/>
          </a:p>
        </p:txBody>
      </p:sp>
      <p:pic>
        <p:nvPicPr>
          <p:cNvPr id="4" name="Content Placeholder 3"/>
          <p:cNvPicPr>
            <a:picLocks noGrp="1" noChangeAspect="1"/>
          </p:cNvPicPr>
          <p:nvPr>
            <p:ph idx="1"/>
          </p:nvPr>
        </p:nvPicPr>
        <p:blipFill>
          <a:blip r:embed="rId2"/>
          <a:stretch>
            <a:fillRect/>
          </a:stretch>
        </p:blipFill>
        <p:spPr>
          <a:xfrm>
            <a:off x="2118539" y="1208088"/>
            <a:ext cx="5714960" cy="4833937"/>
          </a:xfrm>
          <a:prstGeom prst="rect">
            <a:avLst/>
          </a:prstGeom>
        </p:spPr>
      </p:pic>
      <p:sp>
        <p:nvSpPr>
          <p:cNvPr id="3" name="radarfort">
            <a:extLst>
              <a:ext uri="{FF2B5EF4-FFF2-40B4-BE49-F238E27FC236}">
                <a16:creationId xmlns:a16="http://schemas.microsoft.com/office/drawing/2014/main" id="{0E1E6691-D37D-1F3E-6092-987D6BE30BA4}"/>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309454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23582"/>
          </a:xfrm>
        </p:spPr>
        <p:txBody>
          <a:bodyPr>
            <a:normAutofit/>
          </a:bodyPr>
          <a:lstStyle/>
          <a:p>
            <a:r>
              <a:rPr lang="en-US" sz="2400" dirty="0"/>
              <a:t>Canara Vehicle to Agriculturists</a:t>
            </a:r>
            <a:endParaRPr lang="en-IN" sz="2400" dirty="0"/>
          </a:p>
        </p:txBody>
      </p:sp>
      <p:sp>
        <p:nvSpPr>
          <p:cNvPr id="3" name="Content Placeholder 2"/>
          <p:cNvSpPr>
            <a:spLocks noGrp="1"/>
          </p:cNvSpPr>
          <p:nvPr>
            <p:ph idx="1"/>
          </p:nvPr>
        </p:nvSpPr>
        <p:spPr>
          <a:xfrm>
            <a:off x="677334" y="1233183"/>
            <a:ext cx="8596668" cy="4808180"/>
          </a:xfrm>
        </p:spPr>
        <p:txBody>
          <a:bodyPr>
            <a:normAutofit/>
          </a:bodyPr>
          <a:lstStyle/>
          <a:p>
            <a:r>
              <a:rPr lang="en-US" sz="1600" dirty="0"/>
              <a:t>All agriculturists owning and cultivating agricultural lands of more than 5 acres of irrigated lands/10 acres of dry lands in their name.</a:t>
            </a:r>
          </a:p>
          <a:p>
            <a:r>
              <a:rPr lang="en-US" sz="1600" dirty="0"/>
              <a:t>For considering Canara Vehicle Loans to agriculturists engaged in Dairy Farming, Poultry Farming, Plantation Crops and Horticultural Produce, the minimum land holding levels need not be applied. These categories of borrowers can be financed provided their minimum gross annual income </a:t>
            </a:r>
            <a:r>
              <a:rPr lang="en-US" sz="1600" b="1" u="sng" dirty="0"/>
              <a:t>is Rs.4.00 lakh.</a:t>
            </a:r>
          </a:p>
          <a:p>
            <a:r>
              <a:rPr lang="en-US" sz="1600" dirty="0"/>
              <a:t>ITR not mandatory for loans </a:t>
            </a:r>
            <a:r>
              <a:rPr lang="en-US" sz="1600" dirty="0" err="1"/>
              <a:t>upto</a:t>
            </a:r>
            <a:r>
              <a:rPr lang="en-US" sz="1600" dirty="0"/>
              <a:t> </a:t>
            </a:r>
            <a:r>
              <a:rPr lang="en-US" sz="1600" dirty="0" err="1"/>
              <a:t>Rs</a:t>
            </a:r>
            <a:r>
              <a:rPr lang="en-US" sz="1600" dirty="0"/>
              <a:t> 10.00 lakhs</a:t>
            </a:r>
          </a:p>
          <a:p>
            <a:r>
              <a:rPr lang="en-US" sz="1600" dirty="0"/>
              <a:t>in case of loans above Rs.10 Lakh, ITR is to be compulsorily insisted upon, where agricultural income is also declared. If the same is not available, prior clearance from RO-Head–CAC (for sanctions below RO-Head CAC) is to be obtained for sanction of loans by respective sanctioning authority.</a:t>
            </a:r>
          </a:p>
          <a:p>
            <a:r>
              <a:rPr lang="en-US" sz="1600" dirty="0"/>
              <a:t>Net Take Home (NTH) should be 40% of gross annual income at the time of applying for loan (after meeting the installment for the proposed loan under this scheme) with a minimum of Rs.1.50 lakh/- p.a. CGM/GM-CO-CAC &amp; above authorities are empowered to permit relaxation in NTH from 40% to 25% with a minimum of Rs.1,00,000/-p.a. selectively as per their respective delegated powers.</a:t>
            </a:r>
            <a:endParaRPr lang="en-IN" sz="1600" dirty="0"/>
          </a:p>
        </p:txBody>
      </p:sp>
      <p:sp>
        <p:nvSpPr>
          <p:cNvPr id="4" name="radarfort">
            <a:extLst>
              <a:ext uri="{FF2B5EF4-FFF2-40B4-BE49-F238E27FC236}">
                <a16:creationId xmlns:a16="http://schemas.microsoft.com/office/drawing/2014/main" id="{EE10299B-AA6C-2908-5126-E60B3B547892}"/>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746361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2305"/>
          </a:xfrm>
        </p:spPr>
        <p:txBody>
          <a:bodyPr>
            <a:normAutofit/>
          </a:bodyPr>
          <a:lstStyle/>
          <a:p>
            <a:r>
              <a:rPr lang="en-US" sz="2400" dirty="0"/>
              <a:t>Canara Vehicle to Agriculturists </a:t>
            </a:r>
            <a:r>
              <a:rPr lang="en-US" sz="2400" dirty="0" err="1"/>
              <a:t>contd</a:t>
            </a:r>
            <a:endParaRPr lang="en-IN" sz="2400" dirty="0"/>
          </a:p>
        </p:txBody>
      </p:sp>
      <p:sp>
        <p:nvSpPr>
          <p:cNvPr id="3" name="Content Placeholder 2"/>
          <p:cNvSpPr>
            <a:spLocks noGrp="1"/>
          </p:cNvSpPr>
          <p:nvPr>
            <p:ph idx="1"/>
          </p:nvPr>
        </p:nvSpPr>
        <p:spPr>
          <a:xfrm>
            <a:off x="677334" y="1149293"/>
            <a:ext cx="8596668" cy="4892070"/>
          </a:xfrm>
        </p:spPr>
        <p:txBody>
          <a:bodyPr>
            <a:normAutofit/>
          </a:bodyPr>
          <a:lstStyle/>
          <a:p>
            <a:endParaRPr lang="en-US" sz="1600" dirty="0"/>
          </a:p>
          <a:p>
            <a:endParaRPr lang="en-US" sz="1600" dirty="0"/>
          </a:p>
          <a:p>
            <a:endParaRPr lang="en-US" sz="1600" dirty="0"/>
          </a:p>
          <a:p>
            <a:endParaRPr lang="en-US" sz="1600" dirty="0"/>
          </a:p>
          <a:p>
            <a:endParaRPr lang="en-US" sz="1600" dirty="0"/>
          </a:p>
          <a:p>
            <a:pPr marL="0" indent="0">
              <a:buNone/>
            </a:pPr>
            <a:r>
              <a:rPr lang="en-US" sz="1600" dirty="0"/>
              <a:t>Accessories can be financed limited up to Rs.25,000/-.</a:t>
            </a:r>
          </a:p>
        </p:txBody>
      </p:sp>
      <p:pic>
        <p:nvPicPr>
          <p:cNvPr id="5" name="Picture 4"/>
          <p:cNvPicPr>
            <a:picLocks noChangeAspect="1"/>
          </p:cNvPicPr>
          <p:nvPr/>
        </p:nvPicPr>
        <p:blipFill>
          <a:blip r:embed="rId2"/>
          <a:stretch>
            <a:fillRect/>
          </a:stretch>
        </p:blipFill>
        <p:spPr>
          <a:xfrm>
            <a:off x="1957431" y="1291905"/>
            <a:ext cx="4686650" cy="1551398"/>
          </a:xfrm>
          <a:prstGeom prst="rect">
            <a:avLst/>
          </a:prstGeom>
        </p:spPr>
      </p:pic>
      <p:sp>
        <p:nvSpPr>
          <p:cNvPr id="4" name="radarfort">
            <a:extLst>
              <a:ext uri="{FF2B5EF4-FFF2-40B4-BE49-F238E27FC236}">
                <a16:creationId xmlns:a16="http://schemas.microsoft.com/office/drawing/2014/main" id="{2BFD1C30-0076-37F0-7FB3-08DEE7C7524B}"/>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605354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49417"/>
          </a:xfrm>
        </p:spPr>
        <p:txBody>
          <a:bodyPr/>
          <a:lstStyle/>
          <a:p>
            <a:r>
              <a:rPr lang="en-US" dirty="0"/>
              <a:t>Housing Loan</a:t>
            </a:r>
            <a:endParaRPr lang="en-IN" dirty="0"/>
          </a:p>
        </p:txBody>
      </p:sp>
      <p:sp>
        <p:nvSpPr>
          <p:cNvPr id="5" name="Content Placeholder 4"/>
          <p:cNvSpPr>
            <a:spLocks noGrp="1"/>
          </p:cNvSpPr>
          <p:nvPr>
            <p:ph idx="1"/>
          </p:nvPr>
        </p:nvSpPr>
        <p:spPr/>
        <p:txBody>
          <a:bodyPr>
            <a:normAutofit fontScale="92500"/>
          </a:bodyPr>
          <a:lstStyle/>
          <a:p>
            <a:r>
              <a:rPr lang="en-US" dirty="0"/>
              <a:t>Quantum of Loan : Salaried class: 72 times last drawn monthly gross salary (Regular income to be ascertained by verifying previous 6 months’ salary slips). </a:t>
            </a:r>
          </a:p>
          <a:p>
            <a:r>
              <a:rPr lang="en-US" dirty="0"/>
              <a:t>For non- Salaried class: 6 times of annual gross income (Average of three preceding years annual Income) i.e. the financial years immediately preceding the current financial year during which the customer desires to avail housing loan.</a:t>
            </a:r>
          </a:p>
          <a:p>
            <a:r>
              <a:rPr lang="en-US" dirty="0"/>
              <a:t>Minimum percentage of Net Income/NTH to 25% (after meeting the instalment for the proposed Housing Loan) at the time of availing the loan subject to the condition that the minimum amount of Net Income/NTH quantum shall be stipulated at Rs.10,000/-</a:t>
            </a:r>
          </a:p>
          <a:p>
            <a:endParaRPr lang="en-US" dirty="0"/>
          </a:p>
          <a:p>
            <a:r>
              <a:rPr lang="en-US" dirty="0"/>
              <a:t>NTH for increased loan quantum of 84 times/ 7 times (LOW and NORMAL risk)</a:t>
            </a:r>
          </a:p>
          <a:p>
            <a:pPr lvl="1"/>
            <a:r>
              <a:rPr lang="en-US" dirty="0"/>
              <a:t>25% NTH or Rs.20000/- whichever is higher</a:t>
            </a:r>
            <a:endParaRPr lang="en-IN" dirty="0"/>
          </a:p>
        </p:txBody>
      </p:sp>
      <p:sp>
        <p:nvSpPr>
          <p:cNvPr id="3" name="radarfort">
            <a:extLst>
              <a:ext uri="{FF2B5EF4-FFF2-40B4-BE49-F238E27FC236}">
                <a16:creationId xmlns:a16="http://schemas.microsoft.com/office/drawing/2014/main" id="{08A1AEFC-51DB-DACE-60AC-020CE45D5A4A}"/>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770953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97747"/>
          </a:xfrm>
        </p:spPr>
        <p:txBody>
          <a:bodyPr>
            <a:normAutofit/>
          </a:bodyPr>
          <a:lstStyle/>
          <a:p>
            <a:r>
              <a:rPr lang="en-US" sz="2400" dirty="0"/>
              <a:t>Canara Mortgage</a:t>
            </a:r>
            <a:endParaRPr lang="en-IN" sz="2400" dirty="0"/>
          </a:p>
        </p:txBody>
      </p:sp>
      <p:sp>
        <p:nvSpPr>
          <p:cNvPr id="3" name="Content Placeholder 2"/>
          <p:cNvSpPr>
            <a:spLocks noGrp="1"/>
          </p:cNvSpPr>
          <p:nvPr>
            <p:ph idx="1"/>
          </p:nvPr>
        </p:nvSpPr>
        <p:spPr>
          <a:xfrm>
            <a:off x="677334" y="1031847"/>
            <a:ext cx="8596668" cy="5009516"/>
          </a:xfrm>
        </p:spPr>
        <p:txBody>
          <a:bodyPr>
            <a:normAutofit fontScale="92500" lnSpcReduction="20000"/>
          </a:bodyPr>
          <a:lstStyle/>
          <a:p>
            <a:endParaRPr lang="en-IN" sz="1600" dirty="0"/>
          </a:p>
          <a:p>
            <a:r>
              <a:rPr lang="en-US" sz="1600" b="1" dirty="0"/>
              <a:t>50% on the value of the property proposed to be offered as security as per the valuation report given by the panel </a:t>
            </a:r>
            <a:r>
              <a:rPr lang="en-US" sz="1600" b="1" dirty="0" err="1"/>
              <a:t>valuer</a:t>
            </a:r>
            <a:r>
              <a:rPr lang="en-US" sz="1600" b="1" dirty="0"/>
              <a:t> of the Bank</a:t>
            </a:r>
            <a:r>
              <a:rPr lang="en-US" sz="1600" dirty="0"/>
              <a:t>. </a:t>
            </a:r>
          </a:p>
          <a:p>
            <a:r>
              <a:rPr lang="en-US" sz="1600" b="1" dirty="0"/>
              <a:t>Salaried class: </a:t>
            </a:r>
            <a:r>
              <a:rPr lang="en-US" sz="1600" dirty="0"/>
              <a:t>Low/Normal CRG grade - 96 times last drawn monthly gross salary (Regular income to be ascertained by verifying previous 6 months’ salary slips). </a:t>
            </a:r>
          </a:p>
          <a:p>
            <a:r>
              <a:rPr lang="en-US" sz="1600" dirty="0"/>
              <a:t>Non- Salaried class: Low/Normal CRG grade - 8 times of cash accruals (Average of the last three preceding years annual cash accruals) i.e. the financial years immediately preceding the current financial year during which the customer desires to avail loan.</a:t>
            </a:r>
          </a:p>
          <a:p>
            <a:r>
              <a:rPr lang="en-US" sz="1600" dirty="0"/>
              <a:t>NTH of 30% or Rs.25,000/- whichever is higher after meeting the existing and proposed EMIs.</a:t>
            </a:r>
          </a:p>
          <a:p>
            <a:r>
              <a:rPr lang="en-US" sz="1600" dirty="0"/>
              <a:t>ii) Salaried class: Medium/High CRG grade - 84 times last drawn monthly gross salary (Regular income to be ascertained by verifying previous 6 months’ salary slips).</a:t>
            </a:r>
          </a:p>
          <a:p>
            <a:r>
              <a:rPr lang="en-US" sz="1600" dirty="0"/>
              <a:t>Non- Salaried class: Medium/High CRG grade - 7 times of cash accruals (Average of the last three preceding years annual cash accruals) i.e. the financial years immediately preceding the current financial year during which the customer desires to avail loan.</a:t>
            </a:r>
          </a:p>
          <a:p>
            <a:r>
              <a:rPr lang="en-US" sz="1600" dirty="0"/>
              <a:t>minimum NTH </a:t>
            </a:r>
            <a:r>
              <a:rPr lang="en-US" sz="1600"/>
              <a:t>of 35% </a:t>
            </a:r>
            <a:r>
              <a:rPr lang="en-US" sz="1600" dirty="0"/>
              <a:t>or </a:t>
            </a:r>
            <a:r>
              <a:rPr lang="en-US" sz="1600"/>
              <a:t>Rs.30,000</a:t>
            </a:r>
            <a:r>
              <a:rPr lang="en-US" sz="1600" dirty="0"/>
              <a:t>/- whichever is higher after meeting the existing and proposed EMIs.</a:t>
            </a:r>
          </a:p>
          <a:p>
            <a:r>
              <a:rPr lang="en-US" sz="1600" dirty="0"/>
              <a:t>Canara Mortgage proposal up to Rs.750 lakh falling under HO powers shall be processed by Retail Assets Wing and beyond Rs.750 lakh shall be processed by the respective corporate credit wings at HO.</a:t>
            </a:r>
          </a:p>
          <a:p>
            <a:endParaRPr lang="en-US" sz="1600" dirty="0"/>
          </a:p>
          <a:p>
            <a:endParaRPr lang="en-IN" sz="1600" dirty="0"/>
          </a:p>
        </p:txBody>
      </p:sp>
      <p:sp>
        <p:nvSpPr>
          <p:cNvPr id="4" name="radarfort">
            <a:extLst>
              <a:ext uri="{FF2B5EF4-FFF2-40B4-BE49-F238E27FC236}">
                <a16:creationId xmlns:a16="http://schemas.microsoft.com/office/drawing/2014/main" id="{CC6C89E3-889B-AE9B-2D94-D98A60287E20}"/>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395629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 Loan </a:t>
            </a:r>
            <a:r>
              <a:rPr lang="en-US" dirty="0" err="1"/>
              <a:t>contd</a:t>
            </a:r>
            <a:r>
              <a:rPr lang="en-US" dirty="0"/>
              <a:t>…</a:t>
            </a:r>
            <a:endParaRPr lang="en-IN" dirty="0"/>
          </a:p>
        </p:txBody>
      </p:sp>
      <p:sp>
        <p:nvSpPr>
          <p:cNvPr id="3" name="Content Placeholder 2"/>
          <p:cNvSpPr>
            <a:spLocks noGrp="1"/>
          </p:cNvSpPr>
          <p:nvPr>
            <p:ph idx="1"/>
          </p:nvPr>
        </p:nvSpPr>
        <p:spPr>
          <a:xfrm>
            <a:off x="677334" y="1568741"/>
            <a:ext cx="8596668" cy="4472621"/>
          </a:xfrm>
        </p:spPr>
        <p:txBody>
          <a:bodyPr>
            <a:normAutofit fontScale="85000" lnSpcReduction="20000"/>
          </a:bodyPr>
          <a:lstStyle/>
          <a:p>
            <a:pPr lvl="1"/>
            <a:endParaRPr lang="en-US" dirty="0"/>
          </a:p>
          <a:p>
            <a:pPr lvl="1"/>
            <a:r>
              <a:rPr lang="en-US" dirty="0"/>
              <a:t>Margin</a:t>
            </a:r>
          </a:p>
          <a:p>
            <a:pPr lvl="1"/>
            <a:endParaRPr lang="en-US" dirty="0"/>
          </a:p>
          <a:p>
            <a:pPr lvl="1"/>
            <a:endParaRPr lang="en-US" dirty="0"/>
          </a:p>
          <a:p>
            <a:pPr lvl="1"/>
            <a:endParaRPr lang="en-US" dirty="0"/>
          </a:p>
          <a:p>
            <a:pPr marL="457200" lvl="1" indent="0">
              <a:buNone/>
            </a:pPr>
            <a:r>
              <a:rPr lang="en-US" dirty="0"/>
              <a:t>For all Housing Loans Sanctioned for 3rd unit and above classified under HL NP CRE (Commercial Real Estate), Rate of Interest chargeable is 0.25% for 3rd unit, 4th and subsequent unit 0.50% above Card Rate (applicable to all Housing Loan variants).</a:t>
            </a:r>
          </a:p>
          <a:p>
            <a:pPr marL="457200" lvl="1" indent="0">
              <a:buNone/>
            </a:pPr>
            <a:r>
              <a:rPr lang="en-US" dirty="0"/>
              <a:t>Where </a:t>
            </a:r>
            <a:r>
              <a:rPr lang="en-US" b="1" dirty="0"/>
              <a:t>housing loan is granted for purchase of site and construction of house thereon</a:t>
            </a:r>
            <a:r>
              <a:rPr lang="en-US" dirty="0"/>
              <a:t>, the borrower should start construction of the house within a maximum period of </a:t>
            </a:r>
            <a:r>
              <a:rPr lang="en-US" b="1" u="sng" dirty="0"/>
              <a:t>twelve months from the date of disbursement of the house loan</a:t>
            </a:r>
            <a:r>
              <a:rPr lang="en-US" b="1" dirty="0"/>
              <a:t>.</a:t>
            </a:r>
          </a:p>
          <a:p>
            <a:pPr marL="457200" lvl="1" indent="0">
              <a:buNone/>
            </a:pPr>
            <a:endParaRPr lang="en-US" dirty="0"/>
          </a:p>
          <a:p>
            <a:pPr marL="457200" lvl="1" indent="0">
              <a:buNone/>
            </a:pPr>
            <a:r>
              <a:rPr lang="en-US" dirty="0"/>
              <a:t>RERA registration is not applicable, in the case of projects where the plot size is below 500 </a:t>
            </a:r>
            <a:r>
              <a:rPr lang="en-US" dirty="0" err="1"/>
              <a:t>Sq.mtrs</a:t>
            </a:r>
            <a:r>
              <a:rPr lang="en-US" dirty="0"/>
              <a:t> and not having more than 8 units.</a:t>
            </a:r>
          </a:p>
          <a:p>
            <a:pPr marL="457200" lvl="1" indent="0">
              <a:buNone/>
            </a:pPr>
            <a:endParaRPr lang="en-US" dirty="0"/>
          </a:p>
          <a:p>
            <a:r>
              <a:rPr lang="en-US" dirty="0"/>
              <a:t>The </a:t>
            </a:r>
            <a:r>
              <a:rPr lang="en-US" b="1" dirty="0"/>
              <a:t>residual life </a:t>
            </a:r>
            <a:r>
              <a:rPr lang="en-US" dirty="0"/>
              <a:t>of the property must be </a:t>
            </a:r>
            <a:r>
              <a:rPr lang="en-US" b="1" dirty="0"/>
              <a:t>10 years </a:t>
            </a:r>
            <a:r>
              <a:rPr lang="en-US" dirty="0"/>
              <a:t>more than the repayment end date in the case of financing already built house.</a:t>
            </a:r>
          </a:p>
          <a:p>
            <a:endParaRPr lang="en-US" dirty="0"/>
          </a:p>
          <a:p>
            <a:endParaRPr lang="en-US" dirty="0"/>
          </a:p>
          <a:p>
            <a:pPr lvl="2"/>
            <a:endParaRPr lang="en-US" dirty="0"/>
          </a:p>
          <a:p>
            <a:pPr lvl="1"/>
            <a:endParaRPr lang="en-US" dirty="0"/>
          </a:p>
          <a:p>
            <a:pPr lvl="1"/>
            <a:endParaRPr lang="en-IN" dirty="0"/>
          </a:p>
          <a:p>
            <a:pPr lvl="1"/>
            <a:endParaRPr lang="en-IN" dirty="0"/>
          </a:p>
          <a:p>
            <a:pPr lvl="1"/>
            <a:endParaRPr lang="en-US" dirty="0"/>
          </a:p>
          <a:p>
            <a:endParaRPr lang="en-IN" dirty="0"/>
          </a:p>
        </p:txBody>
      </p:sp>
      <p:pic>
        <p:nvPicPr>
          <p:cNvPr id="6" name="Picture 5"/>
          <p:cNvPicPr>
            <a:picLocks noChangeAspect="1"/>
          </p:cNvPicPr>
          <p:nvPr/>
        </p:nvPicPr>
        <p:blipFill>
          <a:blip r:embed="rId2"/>
          <a:stretch>
            <a:fillRect/>
          </a:stretch>
        </p:blipFill>
        <p:spPr>
          <a:xfrm>
            <a:off x="2662106" y="1722120"/>
            <a:ext cx="5173212" cy="1282956"/>
          </a:xfrm>
          <a:prstGeom prst="rect">
            <a:avLst/>
          </a:prstGeom>
        </p:spPr>
      </p:pic>
      <p:sp>
        <p:nvSpPr>
          <p:cNvPr id="4" name="radarfort">
            <a:extLst>
              <a:ext uri="{FF2B5EF4-FFF2-40B4-BE49-F238E27FC236}">
                <a16:creationId xmlns:a16="http://schemas.microsoft.com/office/drawing/2014/main" id="{BB7F3264-786C-A629-8CA7-94B215F94475}"/>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795052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Housing Loan </a:t>
            </a:r>
            <a:r>
              <a:rPr lang="en-US" sz="2800" dirty="0" err="1"/>
              <a:t>contd</a:t>
            </a:r>
            <a:r>
              <a:rPr lang="en-US" sz="2800" dirty="0"/>
              <a:t>…</a:t>
            </a:r>
            <a:endParaRPr lang="en-IN" sz="2800" dirty="0"/>
          </a:p>
        </p:txBody>
      </p:sp>
      <p:sp>
        <p:nvSpPr>
          <p:cNvPr id="3" name="Content Placeholder 2"/>
          <p:cNvSpPr>
            <a:spLocks noGrp="1"/>
          </p:cNvSpPr>
          <p:nvPr>
            <p:ph idx="1"/>
          </p:nvPr>
        </p:nvSpPr>
        <p:spPr>
          <a:xfrm>
            <a:off x="677334" y="1162213"/>
            <a:ext cx="8596668" cy="3880773"/>
          </a:xfrm>
        </p:spPr>
        <p:txBody>
          <a:bodyPr>
            <a:normAutofit fontScale="85000" lnSpcReduction="20000"/>
          </a:bodyPr>
          <a:lstStyle/>
          <a:p>
            <a:endParaRPr lang="en-IN" dirty="0"/>
          </a:p>
          <a:p>
            <a:r>
              <a:rPr lang="en-US" dirty="0"/>
              <a:t>In the case of purchase of ready built house/flat: The repayment should commence within </a:t>
            </a:r>
            <a:r>
              <a:rPr lang="en-US" b="1" dirty="0"/>
              <a:t>TWO MONTHS </a:t>
            </a:r>
            <a:r>
              <a:rPr lang="en-US" dirty="0"/>
              <a:t>from the date of first disbursement. </a:t>
            </a:r>
          </a:p>
          <a:p>
            <a:endParaRPr lang="en-IN" dirty="0"/>
          </a:p>
          <a:p>
            <a:r>
              <a:rPr lang="en-US" dirty="0"/>
              <a:t>In case of purchase of Site &amp; Construction of House thereof </a:t>
            </a:r>
            <a:r>
              <a:rPr lang="en-US" b="1" dirty="0"/>
              <a:t>AND OR </a:t>
            </a:r>
            <a:r>
              <a:rPr lang="en-US" dirty="0"/>
              <a:t>only construction of House in the existing Site: The Repayment should commence within 2 months after completion of House OR 24 months from the date of first disbursement whichever is earlier. </a:t>
            </a:r>
          </a:p>
          <a:p>
            <a:endParaRPr lang="en-IN" dirty="0"/>
          </a:p>
          <a:p>
            <a:r>
              <a:rPr lang="en-US" dirty="0"/>
              <a:t>In case of purchase of flat under construction: The Repayment should start within 2 MONTHS of completion of construction OR 36 MONTHS from the date of first disbursement, whichever is earlier. </a:t>
            </a:r>
          </a:p>
          <a:p>
            <a:r>
              <a:rPr lang="en-US" dirty="0"/>
              <a:t>Circle Head CO CAC can extend additional repayment holiday of 12 months (beyondpermissibleholidayperiodof24months) for construction of house and GM/GM-HO-CAC can extend additional repayment holiday of 12 months (beyond permissible holiday period of 36 months) for flat under construction. The moratorium period is included within the maximum repayment period.</a:t>
            </a:r>
          </a:p>
          <a:p>
            <a:endParaRPr lang="en-IN" dirty="0"/>
          </a:p>
        </p:txBody>
      </p:sp>
      <p:sp>
        <p:nvSpPr>
          <p:cNvPr id="4" name="radarfort">
            <a:extLst>
              <a:ext uri="{FF2B5EF4-FFF2-40B4-BE49-F238E27FC236}">
                <a16:creationId xmlns:a16="http://schemas.microsoft.com/office/drawing/2014/main" id="{EB947053-6D02-13AC-2F4C-D1BF076F4683}"/>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312801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Canara </a:t>
            </a:r>
            <a:r>
              <a:rPr lang="en-US" sz="3200" dirty="0" err="1"/>
              <a:t>Kuteer</a:t>
            </a:r>
            <a:br>
              <a:rPr lang="en-US" sz="3200" dirty="0"/>
            </a:br>
            <a:endParaRPr lang="en-IN" sz="3200" dirty="0"/>
          </a:p>
        </p:txBody>
      </p:sp>
      <p:sp>
        <p:nvSpPr>
          <p:cNvPr id="3" name="Content Placeholder 2"/>
          <p:cNvSpPr>
            <a:spLocks noGrp="1"/>
          </p:cNvSpPr>
          <p:nvPr>
            <p:ph idx="1"/>
          </p:nvPr>
        </p:nvSpPr>
        <p:spPr/>
        <p:txBody>
          <a:bodyPr/>
          <a:lstStyle/>
          <a:p>
            <a:r>
              <a:rPr lang="en-US" dirty="0"/>
              <a:t>Individual house hold Income in Rural, Urban, Metro areas and members of Self Help Groups </a:t>
            </a:r>
          </a:p>
          <a:p>
            <a:r>
              <a:rPr lang="en-US" dirty="0"/>
              <a:t>I. Up to Rs.1,00,000/- p.a. </a:t>
            </a:r>
          </a:p>
          <a:p>
            <a:r>
              <a:rPr lang="en-US" dirty="0"/>
              <a:t>II. Above Rs.1,00,000/- &amp; up to Rs.3,00,000/- </a:t>
            </a:r>
            <a:r>
              <a:rPr lang="en-US" dirty="0" err="1"/>
              <a:t>p.a</a:t>
            </a:r>
            <a:endParaRPr lang="en-US" dirty="0"/>
          </a:p>
          <a:p>
            <a:r>
              <a:rPr lang="en-IN" dirty="0"/>
              <a:t>Maximum quantum of loan: </a:t>
            </a:r>
          </a:p>
          <a:p>
            <a:r>
              <a:rPr lang="en-US" dirty="0" err="1"/>
              <a:t>i</a:t>
            </a:r>
            <a:r>
              <a:rPr lang="en-US" dirty="0"/>
              <a:t>. For Household income of Up to Rs.1,00,000/- </a:t>
            </a:r>
            <a:r>
              <a:rPr lang="en-US" dirty="0" err="1"/>
              <a:t>p.a</a:t>
            </a:r>
            <a:r>
              <a:rPr lang="en-US" dirty="0"/>
              <a:t> max quantum is </a:t>
            </a:r>
            <a:r>
              <a:rPr lang="en-US" dirty="0" err="1"/>
              <a:t>Rs</a:t>
            </a:r>
            <a:r>
              <a:rPr lang="en-US" dirty="0"/>
              <a:t>. </a:t>
            </a:r>
            <a:r>
              <a:rPr lang="en-US" b="1" dirty="0"/>
              <a:t>5,00,000/- </a:t>
            </a:r>
            <a:endParaRPr lang="en-US" dirty="0"/>
          </a:p>
          <a:p>
            <a:r>
              <a:rPr lang="en-US" dirty="0"/>
              <a:t>ii. For Household income of above </a:t>
            </a:r>
            <a:r>
              <a:rPr lang="en-US" dirty="0" err="1"/>
              <a:t>Rs</a:t>
            </a:r>
            <a:r>
              <a:rPr lang="en-US" dirty="0"/>
              <a:t>. 1,00,000/- &amp; up to </a:t>
            </a:r>
            <a:r>
              <a:rPr lang="en-US" dirty="0" err="1"/>
              <a:t>Rs</a:t>
            </a:r>
            <a:r>
              <a:rPr lang="en-US" dirty="0"/>
              <a:t>. 3,00,000/- </a:t>
            </a:r>
            <a:r>
              <a:rPr lang="en-US" dirty="0" err="1"/>
              <a:t>p.a</a:t>
            </a:r>
            <a:r>
              <a:rPr lang="en-US" dirty="0"/>
              <a:t> maximum </a:t>
            </a:r>
            <a:r>
              <a:rPr lang="en-IN" dirty="0"/>
              <a:t>quantum is Rs.</a:t>
            </a:r>
            <a:r>
              <a:rPr lang="en-IN" b="1" dirty="0"/>
              <a:t>10,00,000/-</a:t>
            </a:r>
          </a:p>
          <a:p>
            <a:r>
              <a:rPr lang="en-US" b="1" dirty="0"/>
              <a:t>NTH: </a:t>
            </a:r>
            <a:r>
              <a:rPr lang="en-US" dirty="0"/>
              <a:t>Shall not fall below 60% of Gross annual income</a:t>
            </a:r>
            <a:endParaRPr lang="en-IN" dirty="0"/>
          </a:p>
        </p:txBody>
      </p:sp>
      <p:sp>
        <p:nvSpPr>
          <p:cNvPr id="4" name="radarfort">
            <a:extLst>
              <a:ext uri="{FF2B5EF4-FFF2-40B4-BE49-F238E27FC236}">
                <a16:creationId xmlns:a16="http://schemas.microsoft.com/office/drawing/2014/main" id="{26D16125-6FF8-EF57-7C71-1EA7936598D7}"/>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179200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a:t>CANARA HOME LOAN PLUS</a:t>
            </a:r>
            <a:endParaRPr lang="en-IN" sz="2800" dirty="0"/>
          </a:p>
        </p:txBody>
      </p:sp>
      <p:sp>
        <p:nvSpPr>
          <p:cNvPr id="3" name="Content Placeholder 2"/>
          <p:cNvSpPr>
            <a:spLocks noGrp="1"/>
          </p:cNvSpPr>
          <p:nvPr>
            <p:ph idx="1"/>
          </p:nvPr>
        </p:nvSpPr>
        <p:spPr/>
        <p:txBody>
          <a:bodyPr>
            <a:normAutofit lnSpcReduction="10000"/>
          </a:bodyPr>
          <a:lstStyle/>
          <a:p>
            <a:r>
              <a:rPr lang="en-US" sz="1600" dirty="0"/>
              <a:t>Individuals aged between </a:t>
            </a:r>
            <a:r>
              <a:rPr lang="en-US" sz="1600" b="1" i="1" dirty="0"/>
              <a:t>18 and 75 years</a:t>
            </a:r>
            <a:r>
              <a:rPr lang="en-US" sz="1600" dirty="0"/>
              <a:t>, who have already availed Housing Loans with satisfactory repayment of the loan promptly for irrespective of the period of run with our Bank</a:t>
            </a:r>
          </a:p>
          <a:p>
            <a:r>
              <a:rPr lang="en-US" sz="1600" dirty="0"/>
              <a:t>24 months’ gross salary subject to a maximum of Rs.50.00 lakhs</a:t>
            </a:r>
          </a:p>
          <a:p>
            <a:r>
              <a:rPr lang="en-US" sz="1600" dirty="0"/>
              <a:t>Two times of 3 years average gross income of the applicant subject to a maximum of Rs.50.00 lakhs.</a:t>
            </a:r>
          </a:p>
          <a:p>
            <a:r>
              <a:rPr lang="en-US" sz="1600" dirty="0"/>
              <a:t>NTH 25% for salaried class and 30% for non salaried class.</a:t>
            </a:r>
          </a:p>
          <a:p>
            <a:r>
              <a:rPr lang="en-US" sz="1600" dirty="0"/>
              <a:t>Where housing loan is availed for outright purchase of property, value at the time of sanction only shall be reckoned. However, after ensuring gap of minimum two years between two valuations, fresh valuation may be reckoned for determining the loan quantum</a:t>
            </a:r>
          </a:p>
          <a:p>
            <a:r>
              <a:rPr lang="en-US" sz="1600" b="1" u="sng" dirty="0"/>
              <a:t>Maximum tenor : 360 months r left over repayment period for the existing Housing Loan whichever is less (CGM HO CAC).</a:t>
            </a:r>
          </a:p>
          <a:p>
            <a:endParaRPr lang="en-IN" sz="1600" b="1" u="sng" dirty="0"/>
          </a:p>
        </p:txBody>
      </p:sp>
      <p:sp>
        <p:nvSpPr>
          <p:cNvPr id="4" name="radarfort">
            <a:extLst>
              <a:ext uri="{FF2B5EF4-FFF2-40B4-BE49-F238E27FC236}">
                <a16:creationId xmlns:a16="http://schemas.microsoft.com/office/drawing/2014/main" id="{8BDB43E4-60EC-FFFD-DC64-A872CD0B6332}"/>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046009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81637"/>
          </a:xfrm>
        </p:spPr>
        <p:txBody>
          <a:bodyPr>
            <a:normAutofit/>
          </a:bodyPr>
          <a:lstStyle/>
          <a:p>
            <a:r>
              <a:rPr lang="en-US" sz="2400" dirty="0"/>
              <a:t>Housing Loan to Agriculturists</a:t>
            </a:r>
            <a:endParaRPr lang="en-IN" sz="2400" dirty="0"/>
          </a:p>
        </p:txBody>
      </p:sp>
      <p:sp>
        <p:nvSpPr>
          <p:cNvPr id="3" name="Content Placeholder 2"/>
          <p:cNvSpPr>
            <a:spLocks noGrp="1"/>
          </p:cNvSpPr>
          <p:nvPr>
            <p:ph idx="1"/>
          </p:nvPr>
        </p:nvSpPr>
        <p:spPr>
          <a:xfrm>
            <a:off x="677334" y="1191237"/>
            <a:ext cx="8596668" cy="4850125"/>
          </a:xfrm>
        </p:spPr>
        <p:txBody>
          <a:bodyPr>
            <a:normAutofit/>
          </a:bodyPr>
          <a:lstStyle/>
          <a:p>
            <a:r>
              <a:rPr lang="en-US" sz="1600" dirty="0"/>
              <a:t>All agriculturists owning and cultivating agricultural lands of more than 5 acres (Irrigated lands) / 10 acres of Dry lands in their name.</a:t>
            </a:r>
          </a:p>
          <a:p>
            <a:r>
              <a:rPr lang="en-US" sz="1600" dirty="0"/>
              <a:t>For considering Housing Loans to agriculturists engaged in Dairy farming, Poultry farming, Plantation Crops and Horticultural produce, the minimum land holding levels need not be applied. These categories of borrowers can be financed provided their minimum gross annual income is Rs.5.00 Lakh.</a:t>
            </a:r>
          </a:p>
          <a:p>
            <a:r>
              <a:rPr lang="en-US" sz="1600" dirty="0"/>
              <a:t>For Housing Loans for agriculturists, income certificate issued by the </a:t>
            </a:r>
            <a:r>
              <a:rPr lang="en-US" sz="1600" dirty="0" err="1"/>
              <a:t>Tahsildar</a:t>
            </a:r>
            <a:r>
              <a:rPr lang="en-US" sz="1600" dirty="0"/>
              <a:t>/ Mandal Revenue Officer/District Revenue Authorities or any competent authority may be accepted as proof of income for reckoning the housing loan quantum if Income Tax returns are not available.</a:t>
            </a:r>
          </a:p>
          <a:p>
            <a:r>
              <a:rPr lang="en-US" sz="1600" dirty="0"/>
              <a:t>The moratorium period shall not exceed 3 harvesting seasons in case of half yearly installments and 2 harvesting seasons in case of yearly installments.</a:t>
            </a:r>
            <a:endParaRPr lang="en-IN" sz="1600" dirty="0"/>
          </a:p>
        </p:txBody>
      </p:sp>
      <p:sp>
        <p:nvSpPr>
          <p:cNvPr id="4" name="radarfort">
            <a:extLst>
              <a:ext uri="{FF2B5EF4-FFF2-40B4-BE49-F238E27FC236}">
                <a16:creationId xmlns:a16="http://schemas.microsoft.com/office/drawing/2014/main" id="{B8C09E52-9158-48D9-ED01-248D8DAA028B}"/>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018752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98415"/>
          </a:xfrm>
        </p:spPr>
        <p:txBody>
          <a:bodyPr>
            <a:normAutofit/>
          </a:bodyPr>
          <a:lstStyle/>
          <a:p>
            <a:r>
              <a:rPr lang="en-US" sz="2800" dirty="0"/>
              <a:t>Housing Loan to NRIs</a:t>
            </a:r>
            <a:endParaRPr lang="en-IN" sz="2800" dirty="0"/>
          </a:p>
        </p:txBody>
      </p:sp>
      <p:sp>
        <p:nvSpPr>
          <p:cNvPr id="3" name="Content Placeholder 2"/>
          <p:cNvSpPr>
            <a:spLocks noGrp="1"/>
          </p:cNvSpPr>
          <p:nvPr>
            <p:ph idx="1"/>
          </p:nvPr>
        </p:nvSpPr>
        <p:spPr>
          <a:xfrm>
            <a:off x="677334" y="1208015"/>
            <a:ext cx="8596668" cy="4833347"/>
          </a:xfrm>
        </p:spPr>
        <p:txBody>
          <a:bodyPr>
            <a:normAutofit lnSpcReduction="10000"/>
          </a:bodyPr>
          <a:lstStyle/>
          <a:p>
            <a:endParaRPr lang="en-IN" sz="1600" dirty="0"/>
          </a:p>
          <a:p>
            <a:r>
              <a:rPr lang="en-US" sz="1600" dirty="0"/>
              <a:t>Minimum age 21- years and maximum age by which loan is to be repaid is 60 years </a:t>
            </a:r>
          </a:p>
          <a:p>
            <a:r>
              <a:rPr lang="en-US" sz="1600" dirty="0"/>
              <a:t>Circle Head-CO-CAC and above authorities can very selectively permit up to their delegated powers the repayment period up to 30 years or till the borrower attains the age of 70 years</a:t>
            </a:r>
          </a:p>
          <a:p>
            <a:r>
              <a:rPr lang="en-US" sz="1600" dirty="0"/>
              <a:t>➢ The applicant should have NRI status for </a:t>
            </a:r>
            <a:r>
              <a:rPr lang="en-US" sz="1600" dirty="0" err="1"/>
              <a:t>atleast</a:t>
            </a:r>
            <a:r>
              <a:rPr lang="en-US" sz="1600" dirty="0"/>
              <a:t> 3 years.</a:t>
            </a:r>
          </a:p>
          <a:p>
            <a:r>
              <a:rPr lang="en-US" sz="1600" dirty="0"/>
              <a:t>➢ Circle Head-CO- CAC and above authorities can very selectively permit following relaxation up to their delegated powers;</a:t>
            </a:r>
          </a:p>
          <a:p>
            <a:pPr marL="0" indent="0">
              <a:buNone/>
            </a:pPr>
            <a:r>
              <a:rPr lang="en-US" sz="1600" dirty="0"/>
              <a:t>		Minimum employment abroad of 2 years to 1 year with valid job contract/work permits.</a:t>
            </a:r>
          </a:p>
          <a:p>
            <a:pPr marL="0" indent="0">
              <a:buNone/>
            </a:pPr>
            <a:r>
              <a:rPr lang="en-US" sz="1600" dirty="0"/>
              <a:t>		NRI Status from 3 years to 1 year.</a:t>
            </a:r>
          </a:p>
          <a:p>
            <a:pPr marL="0" indent="0">
              <a:buNone/>
            </a:pPr>
            <a:r>
              <a:rPr lang="en-US" sz="1600" dirty="0"/>
              <a:t>Maximum loan amount shall be Four times of annual gross income subject to NTH of 40% after proposed EMI and meeting the margin requirements.</a:t>
            </a:r>
          </a:p>
          <a:p>
            <a:pPr marL="0" indent="0">
              <a:buNone/>
            </a:pPr>
            <a:r>
              <a:rPr lang="en-US" sz="1600" dirty="0"/>
              <a:t>RAH Head/RO Head-CAC/AGM-CO-CAC up to their delegated powers and above sanctioning authorities can relax the following </a:t>
            </a:r>
            <a:r>
              <a:rPr lang="en-US" sz="1600" dirty="0" err="1"/>
              <a:t>upto</a:t>
            </a:r>
            <a:r>
              <a:rPr lang="en-US" sz="1600" dirty="0"/>
              <a:t> their delegated powers in Respective of Housing Loan-Higher quantum of loan up to 5 years of gross annual salary/Income.</a:t>
            </a:r>
          </a:p>
        </p:txBody>
      </p:sp>
      <p:sp>
        <p:nvSpPr>
          <p:cNvPr id="4" name="radarfort">
            <a:extLst>
              <a:ext uri="{FF2B5EF4-FFF2-40B4-BE49-F238E27FC236}">
                <a16:creationId xmlns:a16="http://schemas.microsoft.com/office/drawing/2014/main" id="{D92E5DB3-41A6-1B03-C84A-98BC57C9B203}"/>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14719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A8A6B-0C74-48B2-8273-315E4B19E80F}"/>
              </a:ext>
            </a:extLst>
          </p:cNvPr>
          <p:cNvSpPr>
            <a:spLocks noGrp="1"/>
          </p:cNvSpPr>
          <p:nvPr>
            <p:ph type="title"/>
          </p:nvPr>
        </p:nvSpPr>
        <p:spPr>
          <a:xfrm>
            <a:off x="677334" y="609600"/>
            <a:ext cx="8596668" cy="510073"/>
          </a:xfrm>
        </p:spPr>
        <p:txBody>
          <a:bodyPr>
            <a:normAutofit fontScale="90000"/>
          </a:bodyPr>
          <a:lstStyle/>
          <a:p>
            <a:r>
              <a:rPr lang="en-US" sz="2200" dirty="0"/>
              <a:t>Housing Loan – For Customer with minimal/nil income proof (85/2025</a:t>
            </a:r>
            <a:r>
              <a:rPr lang="en-US" dirty="0"/>
              <a:t>)</a:t>
            </a:r>
            <a:endParaRPr lang="en-IN" dirty="0"/>
          </a:p>
        </p:txBody>
      </p:sp>
      <p:sp>
        <p:nvSpPr>
          <p:cNvPr id="3" name="Content Placeholder 2">
            <a:extLst>
              <a:ext uri="{FF2B5EF4-FFF2-40B4-BE49-F238E27FC236}">
                <a16:creationId xmlns:a16="http://schemas.microsoft.com/office/drawing/2014/main" id="{B3602D41-8DB6-52CA-D571-FC82592DEDD9}"/>
              </a:ext>
            </a:extLst>
          </p:cNvPr>
          <p:cNvSpPr>
            <a:spLocks noGrp="1"/>
          </p:cNvSpPr>
          <p:nvPr>
            <p:ph idx="1"/>
          </p:nvPr>
        </p:nvSpPr>
        <p:spPr>
          <a:xfrm>
            <a:off x="677334" y="1230638"/>
            <a:ext cx="8596668" cy="3880773"/>
          </a:xfrm>
        </p:spPr>
        <p:txBody>
          <a:bodyPr>
            <a:normAutofit/>
          </a:bodyPr>
          <a:lstStyle/>
          <a:p>
            <a:r>
              <a:rPr lang="en-US" dirty="0"/>
              <a:t>Metro/Urban areas., Salaried/non-salaried class with annual income up to Rs. 9.00 lakhs having no home or one Home; (Income of up to 4 members of the household can be combined to calculate eligibility) </a:t>
            </a:r>
          </a:p>
          <a:p>
            <a:r>
              <a:rPr lang="en-US" dirty="0"/>
              <a:t>CIC Score of 650 and above A satisfactorily maintained Running Bank Account / UPI transaction history for a minimum period of 24 months</a:t>
            </a:r>
          </a:p>
          <a:p>
            <a:r>
              <a:rPr lang="en-US" dirty="0"/>
              <a:t>Entry age Minimum 21 Years Maximum 60 Years.</a:t>
            </a:r>
          </a:p>
          <a:p>
            <a:r>
              <a:rPr lang="en-IN" dirty="0"/>
              <a:t>For Home Loan: ▪ Metro Centres: Rs 35.00 Lakhs, subject to Max Project Cost of Rs. 45.00 Lakhs ▪ Other Centres: Rs 25.00 Lakhs, subject to Max Project Cost of Rs. 30.00 Lakhs </a:t>
            </a:r>
          </a:p>
          <a:p>
            <a:r>
              <a:rPr lang="en-IN" dirty="0"/>
              <a:t>For Repair and Renovation: ▪ Metro Centres: Rs. 10.00 Lakhs ▪ Other Centres: Rs. 6.00 Lakh</a:t>
            </a:r>
          </a:p>
          <a:p>
            <a:endParaRPr lang="en-IN" dirty="0"/>
          </a:p>
        </p:txBody>
      </p:sp>
      <p:pic>
        <p:nvPicPr>
          <p:cNvPr id="5" name="Picture 4">
            <a:extLst>
              <a:ext uri="{FF2B5EF4-FFF2-40B4-BE49-F238E27FC236}">
                <a16:creationId xmlns:a16="http://schemas.microsoft.com/office/drawing/2014/main" id="{BBB32104-795D-4278-C51C-3FA9E14FF147}"/>
              </a:ext>
            </a:extLst>
          </p:cNvPr>
          <p:cNvPicPr>
            <a:picLocks noChangeAspect="1"/>
          </p:cNvPicPr>
          <p:nvPr/>
        </p:nvPicPr>
        <p:blipFill>
          <a:blip r:embed="rId2"/>
          <a:stretch>
            <a:fillRect/>
          </a:stretch>
        </p:blipFill>
        <p:spPr>
          <a:xfrm>
            <a:off x="1043793" y="4952933"/>
            <a:ext cx="5159187" cy="1348857"/>
          </a:xfrm>
          <a:prstGeom prst="rect">
            <a:avLst/>
          </a:prstGeom>
        </p:spPr>
      </p:pic>
    </p:spTree>
    <p:extLst>
      <p:ext uri="{BB962C8B-B14F-4D97-AF65-F5344CB8AC3E}">
        <p14:creationId xmlns:p14="http://schemas.microsoft.com/office/powerpoint/2010/main" val="422924492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352</TotalTime>
  <Words>2657</Words>
  <Application>Microsoft Office PowerPoint</Application>
  <PresentationFormat>Widescreen</PresentationFormat>
  <Paragraphs>171</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Trebuchet MS</vt:lpstr>
      <vt:lpstr>Wingdings 3</vt:lpstr>
      <vt:lpstr>Facet</vt:lpstr>
      <vt:lpstr>Retail Lending 2025</vt:lpstr>
      <vt:lpstr>Housing Loan</vt:lpstr>
      <vt:lpstr>Housing Loan contd…</vt:lpstr>
      <vt:lpstr>Housing Loan contd…</vt:lpstr>
      <vt:lpstr>Canara Kuteer </vt:lpstr>
      <vt:lpstr>CANARA HOME LOAN PLUS</vt:lpstr>
      <vt:lpstr>Housing Loan to Agriculturists</vt:lpstr>
      <vt:lpstr>Housing Loan to NRIs</vt:lpstr>
      <vt:lpstr>Housing Loan – For Customer with minimal/nil income proof (85/2025)</vt:lpstr>
      <vt:lpstr>Contd…</vt:lpstr>
      <vt:lpstr>Contd…</vt:lpstr>
      <vt:lpstr>Pradhan Mantri Vidyalaxmi (PM-Vidyalaxmi) Scheme” - for Pursuing Higher Education in India in Quality Higher Educational Institutions (QHEIs) identified by Ministry of Education (MOE)</vt:lpstr>
      <vt:lpstr>Canara Vehicle 2 wheeler</vt:lpstr>
      <vt:lpstr>Canara Vehicle 4 wheeler</vt:lpstr>
      <vt:lpstr>Canara Vehicle 4 wheeler contd</vt:lpstr>
      <vt:lpstr>Canara Vehicle contd</vt:lpstr>
      <vt:lpstr>Canara Green wheels</vt:lpstr>
      <vt:lpstr>Canara Vehicle to Agriculturists</vt:lpstr>
      <vt:lpstr>Canara Vehicle to Agriculturists contd</vt:lpstr>
      <vt:lpstr>Canara Mortgage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Retail Lending 2024</dc:title>
  <dc:creator>SREEKUTTAN S</dc:creator>
  <cp:lastModifiedBy>Sreekuttan S</cp:lastModifiedBy>
  <cp:revision>20</cp:revision>
  <cp:lastPrinted>2024-10-28T06:36:22Z</cp:lastPrinted>
  <dcterms:created xsi:type="dcterms:W3CDTF">2024-10-28T04:56:24Z</dcterms:created>
  <dcterms:modified xsi:type="dcterms:W3CDTF">2025-10-01T06:36:19Z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ISARadarClassification">
    <vt:lpwstr>Internal</vt:lpwstr>
  </property>
</Properties>
</file>