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65"/>
  </p:notesMasterIdLst>
  <p:sldIdLst>
    <p:sldId id="292" r:id="rId2"/>
    <p:sldId id="480" r:id="rId3"/>
    <p:sldId id="294" r:id="rId4"/>
    <p:sldId id="295" r:id="rId5"/>
    <p:sldId id="297" r:id="rId6"/>
    <p:sldId id="485" r:id="rId7"/>
    <p:sldId id="300" r:id="rId8"/>
    <p:sldId id="301" r:id="rId9"/>
    <p:sldId id="302" r:id="rId10"/>
    <p:sldId id="495" r:id="rId11"/>
    <p:sldId id="494" r:id="rId12"/>
    <p:sldId id="530" r:id="rId13"/>
    <p:sldId id="358" r:id="rId14"/>
    <p:sldId id="493" r:id="rId15"/>
    <p:sldId id="372" r:id="rId16"/>
    <p:sldId id="486" r:id="rId17"/>
    <p:sldId id="487" r:id="rId18"/>
    <p:sldId id="488" r:id="rId19"/>
    <p:sldId id="489" r:id="rId20"/>
    <p:sldId id="491" r:id="rId21"/>
    <p:sldId id="472" r:id="rId22"/>
    <p:sldId id="477" r:id="rId23"/>
    <p:sldId id="496" r:id="rId24"/>
    <p:sldId id="336" r:id="rId25"/>
    <p:sldId id="492" r:id="rId26"/>
    <p:sldId id="341" r:id="rId27"/>
    <p:sldId id="527" r:id="rId28"/>
    <p:sldId id="528" r:id="rId29"/>
    <p:sldId id="519" r:id="rId30"/>
    <p:sldId id="522" r:id="rId31"/>
    <p:sldId id="346" r:id="rId32"/>
    <p:sldId id="345" r:id="rId33"/>
    <p:sldId id="529" r:id="rId34"/>
    <p:sldId id="344" r:id="rId35"/>
    <p:sldId id="474" r:id="rId36"/>
    <p:sldId id="343" r:id="rId37"/>
    <p:sldId id="523" r:id="rId38"/>
    <p:sldId id="329" r:id="rId39"/>
    <p:sldId id="483" r:id="rId40"/>
    <p:sldId id="526" r:id="rId41"/>
    <p:sldId id="330" r:id="rId42"/>
    <p:sldId id="531" r:id="rId43"/>
    <p:sldId id="532" r:id="rId44"/>
    <p:sldId id="533" r:id="rId45"/>
    <p:sldId id="498" r:id="rId46"/>
    <p:sldId id="499" r:id="rId47"/>
    <p:sldId id="500" r:id="rId48"/>
    <p:sldId id="501" r:id="rId49"/>
    <p:sldId id="502" r:id="rId50"/>
    <p:sldId id="503" r:id="rId51"/>
    <p:sldId id="504" r:id="rId52"/>
    <p:sldId id="505" r:id="rId53"/>
    <p:sldId id="506" r:id="rId54"/>
    <p:sldId id="507" r:id="rId55"/>
    <p:sldId id="508" r:id="rId56"/>
    <p:sldId id="509" r:id="rId57"/>
    <p:sldId id="510" r:id="rId58"/>
    <p:sldId id="513" r:id="rId59"/>
    <p:sldId id="514" r:id="rId60"/>
    <p:sldId id="515" r:id="rId61"/>
    <p:sldId id="516" r:id="rId62"/>
    <p:sldId id="517" r:id="rId63"/>
    <p:sldId id="290" r:id="rId64"/>
  </p:sldIdLst>
  <p:sldSz cx="9144000" cy="6858000" type="screen4x3"/>
  <p:notesSz cx="6858000" cy="9144000"/>
  <p:custDataLst>
    <p:tags r:id="rId6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56" d="100"/>
          <a:sy n="56" d="100"/>
        </p:scale>
        <p:origin x="151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752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1C648-E7EE-40A0-84FD-4568A1B30F73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215BE-E623-44B7-A208-CDCA3A2B4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60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  <a:p>
            <a:r>
              <a:rPr lang="en-IN" sz="1400" b="1">
                <a:latin typeface="Trebuchet MS" pitchFamily="34" charset="0"/>
              </a:rPr>
              <a:t>Kindly</a:t>
            </a:r>
            <a:r>
              <a:rPr lang="en-IN" sz="1400" b="1" baseline="0">
                <a:latin typeface="Trebuchet MS" pitchFamily="34" charset="0"/>
              </a:rPr>
              <a:t> make use of this notes part in all the ppts</a:t>
            </a:r>
            <a:r>
              <a:rPr lang="en-IN" sz="1600" b="1" baseline="0">
                <a:latin typeface="Trebuchet MS" pitchFamily="34" charset="0"/>
              </a:rPr>
              <a:t>.</a:t>
            </a:r>
          </a:p>
          <a:p>
            <a:endParaRPr lang="en-IN" sz="1600" baseline="0">
              <a:latin typeface="Trebuchet MS" pitchFamily="34" charset="0"/>
            </a:endParaRPr>
          </a:p>
          <a:p>
            <a:r>
              <a:rPr lang="en-IN" sz="1600" baseline="0">
                <a:latin typeface="Trebuchet MS" pitchFamily="34" charset="0"/>
              </a:rPr>
              <a:t>Remember, ppt cannot have lengthy sentences</a:t>
            </a:r>
          </a:p>
          <a:p>
            <a:endParaRPr lang="en-IN" sz="1600" baseline="0">
              <a:latin typeface="Trebuchet MS" pitchFamily="34" charset="0"/>
            </a:endParaRPr>
          </a:p>
          <a:p>
            <a:r>
              <a:rPr lang="en-IN" sz="1600" baseline="0">
                <a:solidFill>
                  <a:srgbClr val="FFC000"/>
                </a:solidFill>
                <a:latin typeface="Trebuchet MS" pitchFamily="34" charset="0"/>
              </a:rPr>
              <a:t>Remember the Rule of 7 </a:t>
            </a:r>
          </a:p>
          <a:p>
            <a:endParaRPr lang="en-IN" sz="1600" baseline="0">
              <a:latin typeface="Trebuchet MS" pitchFamily="34" charset="0"/>
            </a:endParaRPr>
          </a:p>
          <a:p>
            <a:r>
              <a:rPr lang="en-IN" sz="1600" baseline="0">
                <a:latin typeface="Trebuchet MS" pitchFamily="34" charset="0"/>
              </a:rPr>
              <a:t>7 Slide</a:t>
            </a:r>
          </a:p>
          <a:p>
            <a:endParaRPr lang="en-IN" sz="1600" baseline="0">
              <a:latin typeface="Trebuchet MS" pitchFamily="34" charset="0"/>
            </a:endParaRPr>
          </a:p>
          <a:p>
            <a:r>
              <a:rPr lang="en-IN" sz="1600" baseline="0">
                <a:latin typeface="Trebuchet MS" pitchFamily="34" charset="0"/>
              </a:rPr>
              <a:t>Each Slide 7 Lines (Except in case of Definitions or legal terminology)</a:t>
            </a:r>
          </a:p>
          <a:p>
            <a:endParaRPr lang="en-IN" sz="1600" baseline="0">
              <a:latin typeface="Trebuchet MS" pitchFamily="34" charset="0"/>
            </a:endParaRPr>
          </a:p>
          <a:p>
            <a:r>
              <a:rPr lang="en-IN" sz="1600" baseline="0">
                <a:latin typeface="Trebuchet MS" pitchFamily="34" charset="0"/>
              </a:rPr>
              <a:t>Each line 7 words</a:t>
            </a:r>
          </a:p>
          <a:p>
            <a:endParaRPr lang="en-IN" sz="1600" baseline="0">
              <a:latin typeface="Trebuchet MS" pitchFamily="34" charset="0"/>
            </a:endParaRPr>
          </a:p>
          <a:p>
            <a:r>
              <a:rPr lang="en-IN" sz="1600" baseline="0">
                <a:latin typeface="Trebuchet MS" pitchFamily="34" charset="0"/>
              </a:rPr>
              <a:t>Kindly try to use standard font and avoid using all capital letters in sentences</a:t>
            </a:r>
            <a:endParaRPr lang="en-IN" sz="1600">
              <a:latin typeface="Trebuchet MS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FF495F-CC9C-4F59-BBC7-5AB386736A91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1257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4035" name="Rectangle 2"/>
          <p:cNvSpPr>
            <a:spLocks noGrp="1" noChangeArrowheads="1"/>
          </p:cNvSpPr>
          <p:nvPr>
            <p:ph type="body" sz="quarter" idx="1"/>
          </p:nvPr>
        </p:nvSpPr>
        <p:spPr>
          <a:noFill/>
        </p:spPr>
        <p:txBody>
          <a:bodyPr/>
          <a:lstStyle/>
          <a:p>
            <a:pPr eaLnBrk="1"/>
            <a:endParaRPr lang="en-US"/>
          </a:p>
          <a:p>
            <a:pPr eaLnBrk="1"/>
            <a:r>
              <a:rPr lang="en-US" sz="1400" b="1">
                <a:latin typeface="Trebuchet MS" pitchFamily="34" charset="0"/>
                <a:sym typeface="Trebuchet MS" pitchFamily="34" charset="0"/>
              </a:rPr>
              <a:t>Kindly make use of this notes part in all the ppts</a:t>
            </a:r>
            <a:r>
              <a:rPr lang="en-US" sz="1600" b="1">
                <a:latin typeface="Trebuchet MS" pitchFamily="34" charset="0"/>
                <a:sym typeface="Trebuchet MS" pitchFamily="34" charset="0"/>
              </a:rPr>
              <a:t>.</a:t>
            </a:r>
          </a:p>
          <a:p>
            <a:pPr eaLnBrk="1"/>
            <a:endParaRPr lang="en-US" sz="1600">
              <a:latin typeface="Trebuchet MS" pitchFamily="34" charset="0"/>
              <a:sym typeface="Trebuchet MS" pitchFamily="34" charset="0"/>
            </a:endParaRPr>
          </a:p>
          <a:p>
            <a:pPr eaLnBrk="1"/>
            <a:r>
              <a:rPr lang="en-US" sz="1600">
                <a:latin typeface="Trebuchet MS" pitchFamily="34" charset="0"/>
                <a:sym typeface="Trebuchet MS" pitchFamily="34" charset="0"/>
              </a:rPr>
              <a:t>Remember, ppt cannot have lengthy sentences</a:t>
            </a:r>
          </a:p>
          <a:p>
            <a:pPr eaLnBrk="1"/>
            <a:endParaRPr lang="en-US" sz="1600">
              <a:latin typeface="Trebuchet MS" pitchFamily="34" charset="0"/>
              <a:sym typeface="Trebuchet MS" pitchFamily="34" charset="0"/>
            </a:endParaRPr>
          </a:p>
          <a:p>
            <a:pPr eaLnBrk="1"/>
            <a:r>
              <a:rPr lang="en-US" sz="1600">
                <a:solidFill>
                  <a:srgbClr val="FFC000"/>
                </a:solidFill>
                <a:latin typeface="Trebuchet MS" pitchFamily="34" charset="0"/>
                <a:sym typeface="Trebuchet MS" pitchFamily="34" charset="0"/>
              </a:rPr>
              <a:t>Remember the Rule of 7 </a:t>
            </a:r>
          </a:p>
          <a:p>
            <a:pPr eaLnBrk="1"/>
            <a:endParaRPr lang="en-US" sz="1600">
              <a:latin typeface="Trebuchet MS" pitchFamily="34" charset="0"/>
              <a:sym typeface="Trebuchet MS" pitchFamily="34" charset="0"/>
            </a:endParaRPr>
          </a:p>
          <a:p>
            <a:pPr eaLnBrk="1"/>
            <a:r>
              <a:rPr lang="en-US" sz="1600">
                <a:latin typeface="Trebuchet MS" pitchFamily="34" charset="0"/>
                <a:sym typeface="Trebuchet MS" pitchFamily="34" charset="0"/>
              </a:rPr>
              <a:t>7 Slide</a:t>
            </a:r>
          </a:p>
          <a:p>
            <a:pPr eaLnBrk="1"/>
            <a:endParaRPr lang="en-US" sz="1600">
              <a:latin typeface="Trebuchet MS" pitchFamily="34" charset="0"/>
              <a:sym typeface="Trebuchet MS" pitchFamily="34" charset="0"/>
            </a:endParaRPr>
          </a:p>
          <a:p>
            <a:pPr eaLnBrk="1"/>
            <a:r>
              <a:rPr lang="en-US" sz="1600">
                <a:latin typeface="Trebuchet MS" pitchFamily="34" charset="0"/>
                <a:sym typeface="Trebuchet MS" pitchFamily="34" charset="0"/>
              </a:rPr>
              <a:t>Each Slide 7 Lines (Except in case of Definitions or legal terminology)</a:t>
            </a:r>
          </a:p>
          <a:p>
            <a:pPr eaLnBrk="1"/>
            <a:endParaRPr lang="en-US" sz="1600">
              <a:latin typeface="Trebuchet MS" pitchFamily="34" charset="0"/>
              <a:sym typeface="Trebuchet MS" pitchFamily="34" charset="0"/>
            </a:endParaRPr>
          </a:p>
          <a:p>
            <a:pPr eaLnBrk="1"/>
            <a:r>
              <a:rPr lang="en-US" sz="1600">
                <a:latin typeface="Trebuchet MS" pitchFamily="34" charset="0"/>
                <a:sym typeface="Trebuchet MS" pitchFamily="34" charset="0"/>
              </a:rPr>
              <a:t>Each line 7 words</a:t>
            </a:r>
          </a:p>
          <a:p>
            <a:pPr eaLnBrk="1"/>
            <a:endParaRPr lang="en-US" sz="1600">
              <a:latin typeface="Trebuchet MS" pitchFamily="34" charset="0"/>
              <a:sym typeface="Trebuchet MS" pitchFamily="34" charset="0"/>
            </a:endParaRPr>
          </a:p>
          <a:p>
            <a:pPr eaLnBrk="1"/>
            <a:r>
              <a:rPr lang="en-US" sz="1600">
                <a:latin typeface="Trebuchet MS" pitchFamily="34" charset="0"/>
                <a:sym typeface="Trebuchet MS" pitchFamily="34" charset="0"/>
              </a:rPr>
              <a:t>Kindly try to use standard font and avoid using all capital letters in sentences</a:t>
            </a:r>
          </a:p>
        </p:txBody>
      </p:sp>
    </p:spTree>
    <p:extLst>
      <p:ext uri="{BB962C8B-B14F-4D97-AF65-F5344CB8AC3E}">
        <p14:creationId xmlns:p14="http://schemas.microsoft.com/office/powerpoint/2010/main" val="2120866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15BE-E623-44B7-A208-CDCA3A2B4F3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239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15BE-E623-44B7-A208-CDCA3A2B4F3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243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F215BE-E623-44B7-A208-CDCA3A2B4F3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1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10" name="Freeform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42C426-E23F-4FB4-914B-3E450BDC01AA}" type="datetimeFigureOut">
              <a:rPr lang="en-US" smtClean="0"/>
              <a:t>9/21/2025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1E80810-4D00-431C-82D7-91D256E4577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356992"/>
            <a:ext cx="914400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IN" sz="32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ebuchet MS" pitchFamily="34" charset="0"/>
              </a:rPr>
              <a:t>PRIORITY SECTOR CREDIT- 204/25</a:t>
            </a:r>
          </a:p>
          <a:p>
            <a:pPr algn="ctr"/>
            <a:r>
              <a:rPr lang="en-IN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ebuchet MS" pitchFamily="34" charset="0"/>
              </a:rPr>
              <a:t>Session will resume at 3.55 pm</a:t>
            </a:r>
            <a:endParaRPr lang="en-IN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endParaRPr lang="en-IN" sz="40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r>
              <a:rPr lang="en-IN" sz="40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ebuchet MS" pitchFamily="34" charset="0"/>
              </a:rPr>
              <a:t>RBI - </a:t>
            </a:r>
            <a:r>
              <a:rPr lang="en-IN" sz="4000" b="1" cap="none" spc="0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ebuchet MS" pitchFamily="34" charset="0"/>
              </a:rPr>
              <a:t>PRIORITY SECTOR GUIDELINES </a:t>
            </a:r>
          </a:p>
          <a:p>
            <a:pPr algn="ctr"/>
            <a:endParaRPr lang="en-IN" sz="40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rebuchet MS" pitchFamily="34" charset="0"/>
            </a:endParaRPr>
          </a:p>
          <a:p>
            <a:pPr algn="ctr"/>
            <a:r>
              <a:rPr lang="en-US" sz="4000" b="1" dirty="0"/>
              <a:t>RAVI KUMAR-PROMOTION NOTES </a:t>
            </a:r>
            <a:r>
              <a:rPr lang="en-IN" sz="4000" b="1" cap="none" spc="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rebuchet MS" pitchFamily="34" charset="0"/>
              </a:rPr>
              <a:t> </a:t>
            </a:r>
            <a:endParaRPr lang="en-US" sz="40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26417"/>
            <a:ext cx="8856984" cy="3267075"/>
          </a:xfrm>
          <a:prstGeom prst="rect">
            <a:avLst/>
          </a:prstGeom>
        </p:spPr>
      </p:pic>
      <p:sp>
        <p:nvSpPr>
          <p:cNvPr id="7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9779225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76200"/>
            <a:ext cx="8686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>
                <a:latin typeface="Trebuchet MS" pitchFamily="34" charset="0"/>
              </a:rPr>
              <a:t>BEFORE GETTING INTO PRIORITY TOPIC,</a:t>
            </a:r>
          </a:p>
          <a:p>
            <a:r>
              <a:rPr lang="en-IN" sz="2400">
                <a:latin typeface="Trebuchet MS" pitchFamily="34" charset="0"/>
              </a:rPr>
              <a:t>LET US UNDERSTAND SOME TERMINOLOGIES</a:t>
            </a:r>
          </a:p>
          <a:p>
            <a:endParaRPr lang="en-IN" sz="2400">
              <a:latin typeface="Trebuchet MS" pitchFamily="34" charset="0"/>
            </a:endParaRPr>
          </a:p>
          <a:p>
            <a:r>
              <a:rPr lang="en-IN" sz="2400" b="1">
                <a:solidFill>
                  <a:srgbClr val="FF0000"/>
                </a:solidFill>
                <a:latin typeface="Trebuchet MS" pitchFamily="34" charset="0"/>
              </a:rPr>
              <a:t>ANBC</a:t>
            </a:r>
          </a:p>
          <a:p>
            <a:endParaRPr lang="en-IN" sz="2400">
              <a:latin typeface="Trebuchet MS" pitchFamily="34" charset="0"/>
            </a:endParaRPr>
          </a:p>
          <a:p>
            <a:r>
              <a:rPr lang="en-IN" sz="2400" b="1">
                <a:solidFill>
                  <a:srgbClr val="0000FF"/>
                </a:solidFill>
                <a:latin typeface="Trebuchet MS" pitchFamily="34" charset="0"/>
              </a:rPr>
              <a:t>CEOBE</a:t>
            </a:r>
          </a:p>
          <a:p>
            <a:endParaRPr lang="en-IN" sz="2400">
              <a:latin typeface="Trebuchet MS" pitchFamily="34" charset="0"/>
            </a:endParaRPr>
          </a:p>
          <a:p>
            <a:r>
              <a:rPr lang="en-IN" sz="2400">
                <a:solidFill>
                  <a:srgbClr val="00B0F0"/>
                </a:solidFill>
                <a:latin typeface="Trebuchet MS" pitchFamily="34" charset="0"/>
              </a:rPr>
              <a:t>RETAIL</a:t>
            </a:r>
            <a:r>
              <a:rPr lang="en-IN" sz="2400">
                <a:latin typeface="Trebuchet MS" pitchFamily="34" charset="0"/>
              </a:rPr>
              <a:t>    </a:t>
            </a:r>
            <a:r>
              <a:rPr lang="en-IN" sz="2400" b="1">
                <a:solidFill>
                  <a:srgbClr val="00B050"/>
                </a:solidFill>
                <a:latin typeface="Trebuchet MS" pitchFamily="34" charset="0"/>
              </a:rPr>
              <a:t>AGRICULTURE</a:t>
            </a:r>
            <a:r>
              <a:rPr lang="en-IN" sz="2400">
                <a:latin typeface="Trebuchet MS" pitchFamily="34" charset="0"/>
              </a:rPr>
              <a:t> (</a:t>
            </a:r>
            <a:r>
              <a:rPr lang="en-IN" sz="2400" b="1">
                <a:solidFill>
                  <a:srgbClr val="0000FF"/>
                </a:solidFill>
                <a:latin typeface="Trebuchet MS" pitchFamily="34" charset="0"/>
              </a:rPr>
              <a:t>ALLIED ACTIVITIES</a:t>
            </a:r>
            <a:r>
              <a:rPr lang="en-IN" sz="2400">
                <a:latin typeface="Trebuchet MS" pitchFamily="34" charset="0"/>
              </a:rPr>
              <a:t>)  &amp;         </a:t>
            </a:r>
            <a:r>
              <a:rPr lang="en-IN" sz="2400" b="1">
                <a:solidFill>
                  <a:srgbClr val="FF0000"/>
                </a:solidFill>
                <a:latin typeface="Trebuchet MS" pitchFamily="34" charset="0"/>
              </a:rPr>
              <a:t>MSME  </a:t>
            </a:r>
            <a:r>
              <a:rPr lang="en-IN" sz="2400">
                <a:latin typeface="Trebuchet MS" pitchFamily="34" charset="0"/>
              </a:rPr>
              <a:t> 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3E819FF0-7D72-0FB2-A762-777A54A285C5}"/>
              </a:ext>
            </a:extLst>
          </p:cNvPr>
          <p:cNvSpPr/>
          <p:nvPr/>
        </p:nvSpPr>
        <p:spPr>
          <a:xfrm>
            <a:off x="381000" y="3048000"/>
            <a:ext cx="4846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4451E1-222B-0912-DC3B-E60A8F6275EF}"/>
              </a:ext>
            </a:extLst>
          </p:cNvPr>
          <p:cNvSpPr/>
          <p:nvPr/>
        </p:nvSpPr>
        <p:spPr>
          <a:xfrm>
            <a:off x="-76200" y="3810000"/>
            <a:ext cx="1676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LOANS TO INVIDUAL CUSTOMERS</a:t>
            </a:r>
          </a:p>
        </p:txBody>
      </p:sp>
      <p:pic>
        <p:nvPicPr>
          <p:cNvPr id="2050" name="Picture 2" descr="Remarkable Rise In Agricultural In Osmanabad. Read full ...">
            <a:extLst>
              <a:ext uri="{FF2B5EF4-FFF2-40B4-BE49-F238E27FC236}">
                <a16:creationId xmlns:a16="http://schemas.microsoft.com/office/drawing/2014/main" id="{7127223E-C15B-B29F-586C-4901C4487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76400" y="4191000"/>
            <a:ext cx="17526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Farmer With Buffalo At Village Stock Photo - Download Image Now - Cattle,  India, Farmer - iStock">
            <a:extLst>
              <a:ext uri="{FF2B5EF4-FFF2-40B4-BE49-F238E27FC236}">
                <a16:creationId xmlns:a16="http://schemas.microsoft.com/office/drawing/2014/main" id="{F042194F-B5B5-1F3D-9133-D0A73F0CE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3800" y="3810000"/>
            <a:ext cx="1752600" cy="885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Innovative Solutions: How poultry farming is alleviating farm distress in  Kerala | Governance News,The Indian Express">
            <a:extLst>
              <a:ext uri="{FF2B5EF4-FFF2-40B4-BE49-F238E27FC236}">
                <a16:creationId xmlns:a16="http://schemas.microsoft.com/office/drawing/2014/main" id="{DD4AB5B7-543B-2137-2AE3-D297FC299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33800" y="4724400"/>
            <a:ext cx="1557338" cy="101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CF2B7C-DF08-F99C-0580-673A6A2AEC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2800" y="5666874"/>
            <a:ext cx="2362200" cy="1219200"/>
          </a:xfrm>
          <a:prstGeom prst="rect">
            <a:avLst/>
          </a:prstGeom>
        </p:spPr>
      </p:pic>
      <p:pic>
        <p:nvPicPr>
          <p:cNvPr id="8" name="Picture 7" descr="dismantling-of-plants-machinery-500x500.jpg">
            <a:extLst>
              <a:ext uri="{FF2B5EF4-FFF2-40B4-BE49-F238E27FC236}">
                <a16:creationId xmlns:a16="http://schemas.microsoft.com/office/drawing/2014/main" id="{8FC5F943-8D94-144D-6CC0-8224ACC279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0" y="3505200"/>
            <a:ext cx="2219348" cy="838200"/>
          </a:xfrm>
          <a:prstGeom prst="rect">
            <a:avLst/>
          </a:prstGeom>
        </p:spPr>
      </p:pic>
      <p:pic>
        <p:nvPicPr>
          <p:cNvPr id="9" name="Picture 8" descr="download.jpg">
            <a:extLst>
              <a:ext uri="{FF2B5EF4-FFF2-40B4-BE49-F238E27FC236}">
                <a16:creationId xmlns:a16="http://schemas.microsoft.com/office/drawing/2014/main" id="{CA68E6CD-9522-8B8D-23FE-1970092F5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4200" y="4495800"/>
            <a:ext cx="2057400" cy="838200"/>
          </a:xfrm>
          <a:prstGeom prst="rect">
            <a:avLst/>
          </a:prstGeom>
        </p:spPr>
      </p:pic>
      <p:pic>
        <p:nvPicPr>
          <p:cNvPr id="2054" name="Picture 6" descr="grocery shop, Kochi, Kerala, India Stock Photo - Alamy">
            <a:extLst>
              <a:ext uri="{FF2B5EF4-FFF2-40B4-BE49-F238E27FC236}">
                <a16:creationId xmlns:a16="http://schemas.microsoft.com/office/drawing/2014/main" id="{66D75CA7-DD7D-C020-05B9-FEBC9BCB5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58000" y="5562599"/>
            <a:ext cx="228600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row: Down 9">
            <a:extLst>
              <a:ext uri="{FF2B5EF4-FFF2-40B4-BE49-F238E27FC236}">
                <a16:creationId xmlns:a16="http://schemas.microsoft.com/office/drawing/2014/main" id="{443B93B5-E3BA-5299-C376-EBBE11D23BAD}"/>
              </a:ext>
            </a:extLst>
          </p:cNvPr>
          <p:cNvSpPr/>
          <p:nvPr/>
        </p:nvSpPr>
        <p:spPr>
          <a:xfrm>
            <a:off x="2362200" y="3048000"/>
            <a:ext cx="484632" cy="1143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AEAA12A-730D-5FCF-F9AE-651877DC5E37}"/>
              </a:ext>
            </a:extLst>
          </p:cNvPr>
          <p:cNvSpPr/>
          <p:nvPr/>
        </p:nvSpPr>
        <p:spPr>
          <a:xfrm>
            <a:off x="4572000" y="3048000"/>
            <a:ext cx="484632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9872C8A9-2193-951B-8868-29D6EABBFF0E}"/>
              </a:ext>
            </a:extLst>
          </p:cNvPr>
          <p:cNvSpPr/>
          <p:nvPr/>
        </p:nvSpPr>
        <p:spPr>
          <a:xfrm>
            <a:off x="7848600" y="3048000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721BCD09-F14D-5BEE-6B30-5401930D5A3C}"/>
              </a:ext>
            </a:extLst>
          </p:cNvPr>
          <p:cNvSpPr/>
          <p:nvPr/>
        </p:nvSpPr>
        <p:spPr>
          <a:xfrm>
            <a:off x="5791200" y="3733800"/>
            <a:ext cx="10668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MFG</a:t>
            </a: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7042CEB7-50A2-60EA-5719-B85C9D7D2698}"/>
              </a:ext>
            </a:extLst>
          </p:cNvPr>
          <p:cNvSpPr/>
          <p:nvPr/>
        </p:nvSpPr>
        <p:spPr>
          <a:xfrm>
            <a:off x="5715000" y="4724400"/>
            <a:ext cx="12954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SERVICE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B55AFE7C-0CBC-F46F-97B2-B4ADAE5C1938}"/>
              </a:ext>
            </a:extLst>
          </p:cNvPr>
          <p:cNvSpPr/>
          <p:nvPr/>
        </p:nvSpPr>
        <p:spPr>
          <a:xfrm>
            <a:off x="5791200" y="6019800"/>
            <a:ext cx="12192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TRADER</a:t>
            </a:r>
          </a:p>
        </p:txBody>
      </p:sp>
      <p:sp>
        <p:nvSpPr>
          <p:cNvPr id="2055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14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54056720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idx="1"/>
          </p:nvPr>
        </p:nvSpPr>
        <p:spPr>
          <a:xfrm>
            <a:off x="76200" y="76200"/>
            <a:ext cx="8991600" cy="6781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>
                <a:solidFill>
                  <a:srgbClr val="0000FF"/>
                </a:solidFill>
                <a:latin typeface="Trebuchet MS" pitchFamily="34" charset="0"/>
              </a:rPr>
              <a:t> 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AS PER RBI PRIORITY TARGET FOR COMMERCIAL BANKS :  </a:t>
            </a:r>
          </a:p>
          <a:p>
            <a:pPr algn="just"/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                                  40 % OF ANBC OR CEOBE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 (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WHICH EVER IS HIGHER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)</a:t>
            </a:r>
          </a:p>
          <a:p>
            <a:pPr algn="just"/>
            <a:endParaRPr lang="en-US" sz="2000">
              <a:solidFill>
                <a:srgbClr val="0000FF"/>
              </a:solidFill>
              <a:latin typeface="Trebuchet MS" pitchFamily="34" charset="0"/>
            </a:endParaRPr>
          </a:p>
          <a:p>
            <a:pPr algn="just"/>
            <a:r>
              <a:rPr lang="en-US" sz="2000" b="1">
                <a:solidFill>
                  <a:srgbClr val="FF0066"/>
                </a:solidFill>
                <a:latin typeface="Trebuchet MS" pitchFamily="34" charset="0"/>
              </a:rPr>
              <a:t>WE CAN CONSRTRUED </a:t>
            </a: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:40 % OF 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FB</a:t>
            </a: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   OR   </a:t>
            </a:r>
            <a:r>
              <a:rPr lang="en-US" sz="2000" b="1">
                <a:solidFill>
                  <a:srgbClr val="00B050"/>
                </a:solidFill>
                <a:latin typeface="Trebuchet MS" pitchFamily="34" charset="0"/>
              </a:rPr>
              <a:t>NFB</a:t>
            </a: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 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(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WHICH EVER IS HIGHER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).</a:t>
            </a:r>
          </a:p>
          <a:p>
            <a:pPr algn="just"/>
            <a:endParaRPr lang="en-US" sz="2000">
              <a:solidFill>
                <a:srgbClr val="0000FF"/>
              </a:solidFill>
              <a:latin typeface="Trebuchet MS" pitchFamily="34" charset="0"/>
            </a:endParaRPr>
          </a:p>
          <a:p>
            <a:pPr algn="just"/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WHAT IS ANBC (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FUND BASED LOANS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) – </a:t>
            </a: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NEXT SLIDES</a:t>
            </a:r>
          </a:p>
          <a:p>
            <a:pPr algn="just"/>
            <a:endParaRPr lang="en-US" sz="2000">
              <a:solidFill>
                <a:srgbClr val="0000FF"/>
              </a:solidFill>
              <a:latin typeface="Trebuchet MS" pitchFamily="34" charset="0"/>
            </a:endParaRPr>
          </a:p>
          <a:p>
            <a:pPr algn="just"/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WHAT IS </a:t>
            </a: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CEOBE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 (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NON FUND BASED LOANS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)</a:t>
            </a:r>
          </a:p>
          <a:p>
            <a:pPr algn="just"/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CEOBE STANDS FOR 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Credit Equivalent of Off-Balance Sheet Exposures</a:t>
            </a:r>
          </a:p>
          <a:p>
            <a:pPr algn="just"/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Example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 :  BANK BALANCE SHEET</a:t>
            </a:r>
          </a:p>
          <a:p>
            <a:pPr algn="just"/>
            <a:endParaRPr lang="en-US" sz="2000" b="1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endParaRPr lang="en-US" sz="2000" b="1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    </a:t>
            </a:r>
          </a:p>
          <a:p>
            <a:pPr marL="0" indent="0" algn="just">
              <a:buNone/>
            </a:pP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US" sz="2000" b="1">
                <a:latin typeface="Trebuchet MS" pitchFamily="34" charset="0"/>
              </a:rPr>
              <a:t>FOOT NOTE 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: LC– 2OO CR &amp; BG – 400 CR.</a:t>
            </a:r>
          </a:p>
          <a:p>
            <a:pPr algn="just"/>
            <a:endParaRPr lang="en-US" sz="2000" b="1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r>
              <a:rPr lang="en-US" sz="2000" b="1">
                <a:solidFill>
                  <a:srgbClr val="C00000"/>
                </a:solidFill>
                <a:latin typeface="Trebuchet MS" pitchFamily="34" charset="0"/>
              </a:rPr>
              <a:t>      ANBC = </a:t>
            </a:r>
            <a:r>
              <a:rPr lang="en-US" sz="2000" b="1">
                <a:latin typeface="Trebuchet MS" pitchFamily="34" charset="0"/>
              </a:rPr>
              <a:t>500 CR (40%) 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OR </a:t>
            </a: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600 CR (40%)</a:t>
            </a:r>
          </a:p>
          <a:p>
            <a:pPr algn="just"/>
            <a:endParaRPr lang="en-US" sz="2000" b="1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                 </a:t>
            </a:r>
            <a:r>
              <a:rPr lang="en-US" sz="2000" b="1">
                <a:latin typeface="Trebuchet MS" pitchFamily="34" charset="0"/>
              </a:rPr>
              <a:t>200 CR      OR        240 CR </a:t>
            </a:r>
            <a:r>
              <a:rPr lang="en-US" sz="2000" b="1">
                <a:solidFill>
                  <a:srgbClr val="FF0000"/>
                </a:solidFill>
                <a:latin typeface="Trebuchet MS" pitchFamily="34" charset="0"/>
              </a:rPr>
              <a:t>(HIGHER WILL BE TARGET)- </a:t>
            </a:r>
            <a:r>
              <a:rPr lang="en-US" sz="2000" b="1">
                <a:latin typeface="Trebuchet MS" pitchFamily="34" charset="0"/>
              </a:rPr>
              <a:t>240 CR</a:t>
            </a:r>
          </a:p>
          <a:p>
            <a:pPr algn="just"/>
            <a:endParaRPr lang="en-US" sz="2800" b="1">
              <a:solidFill>
                <a:srgbClr val="FF0000"/>
              </a:solidFill>
              <a:latin typeface="Trebuchet MS" pitchFamily="34" charset="0"/>
            </a:endParaRP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F26C18DF-2FD7-AE84-6D6D-3437285368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519310"/>
              </p:ext>
            </p:extLst>
          </p:nvPr>
        </p:nvGraphicFramePr>
        <p:xfrm>
          <a:off x="323528" y="3861048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001282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8058854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>
                          <a:latin typeface="Trebuchet MS" pitchFamily="34" charset="0"/>
                        </a:rPr>
                        <a:t>LIABILITIES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>
                          <a:latin typeface="Trebuchet MS" pitchFamily="34" charset="0"/>
                        </a:rPr>
                        <a:t>ASSETS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0156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>
                          <a:latin typeface="Trebuchet MS" pitchFamily="34" charset="0"/>
                        </a:rPr>
                        <a:t>DEPOSITS – </a:t>
                      </a:r>
                      <a:r>
                        <a:rPr lang="en-IN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1400 CRORES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>
                          <a:latin typeface="Trebuchet MS" pitchFamily="34" charset="0"/>
                        </a:rPr>
                        <a:t>LOANS – </a:t>
                      </a:r>
                      <a:r>
                        <a:rPr lang="en-IN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500 crores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70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333813"/>
                  </a:ext>
                </a:extLst>
              </a:tr>
            </a:tbl>
          </a:graphicData>
        </a:graphic>
      </p:graphicFrame>
      <p:sp>
        <p:nvSpPr>
          <p:cNvPr id="3" name="Arrow: Down 2">
            <a:extLst>
              <a:ext uri="{FF2B5EF4-FFF2-40B4-BE49-F238E27FC236}">
                <a16:creationId xmlns:a16="http://schemas.microsoft.com/office/drawing/2014/main" id="{9EAB1F79-6A4A-84DE-4D1A-AFDE5E1F4055}"/>
              </a:ext>
            </a:extLst>
          </p:cNvPr>
          <p:cNvSpPr/>
          <p:nvPr/>
        </p:nvSpPr>
        <p:spPr>
          <a:xfrm>
            <a:off x="1979712" y="6021288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B0E1D69F-D5D7-155C-7DB3-09141EB52AC5}"/>
              </a:ext>
            </a:extLst>
          </p:cNvPr>
          <p:cNvSpPr/>
          <p:nvPr/>
        </p:nvSpPr>
        <p:spPr>
          <a:xfrm>
            <a:off x="4067944" y="6021288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392476B5-9C1A-A005-BBCE-1B41BC38AC30}"/>
              </a:ext>
            </a:extLst>
          </p:cNvPr>
          <p:cNvSpPr/>
          <p:nvPr/>
        </p:nvSpPr>
        <p:spPr>
          <a:xfrm>
            <a:off x="4139952" y="908720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4DB185D-CDC7-4747-2BE8-E507281ABE00}"/>
              </a:ext>
            </a:extLst>
          </p:cNvPr>
          <p:cNvSpPr/>
          <p:nvPr/>
        </p:nvSpPr>
        <p:spPr>
          <a:xfrm>
            <a:off x="5292080" y="908720"/>
            <a:ext cx="484632" cy="4236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9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5573423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idx="1"/>
          </p:nvPr>
        </p:nvSpPr>
        <p:spPr>
          <a:xfrm>
            <a:off x="76200" y="76200"/>
            <a:ext cx="8991600" cy="6781800"/>
          </a:xfrm>
        </p:spPr>
        <p:txBody>
          <a:bodyPr>
            <a:no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  <a:latin typeface="Trebuchet MS" pitchFamily="34" charset="0"/>
              </a:rPr>
              <a:t>                      NON  CORPORATE FARMER</a:t>
            </a:r>
          </a:p>
          <a:p>
            <a:pPr algn="just"/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</a:rPr>
              <a:t>Individual farmer includes SF AND MF</a:t>
            </a:r>
          </a:p>
          <a:p>
            <a:pPr algn="just"/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</a:rPr>
              <a:t>Proprietorship firms of farmer (Doing </a:t>
            </a:r>
            <a:r>
              <a:rPr lang="en-US" sz="2000" b="1" dirty="0" err="1">
                <a:solidFill>
                  <a:srgbClr val="3333FF"/>
                </a:solidFill>
                <a:latin typeface="Trebuchet MS" pitchFamily="34" charset="0"/>
              </a:rPr>
              <a:t>Agri</a:t>
            </a:r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</a:rPr>
              <a:t> and allied </a:t>
            </a:r>
            <a:r>
              <a:rPr lang="en-US" sz="2000" b="1" dirty="0" err="1">
                <a:solidFill>
                  <a:srgbClr val="3333FF"/>
                </a:solidFill>
                <a:latin typeface="Trebuchet MS" pitchFamily="34" charset="0"/>
              </a:rPr>
              <a:t>activies</a:t>
            </a:r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</a:rPr>
              <a:t>)</a:t>
            </a:r>
          </a:p>
          <a:p>
            <a:pPr algn="just"/>
            <a:r>
              <a:rPr lang="en-US" sz="2800" b="1" dirty="0">
                <a:solidFill>
                  <a:srgbClr val="3333FF"/>
                </a:solidFill>
                <a:latin typeface="Trebuchet MS" pitchFamily="34" charset="0"/>
              </a:rPr>
              <a:t>SGD/JLG (Group of Individual farmers)</a:t>
            </a:r>
          </a:p>
          <a:p>
            <a:pPr algn="just"/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r>
              <a:rPr lang="en-US" sz="2800" b="1" dirty="0" err="1">
                <a:solidFill>
                  <a:srgbClr val="3333FF"/>
                </a:solidFill>
                <a:latin typeface="Trebuchet MS" pitchFamily="34" charset="0"/>
              </a:rPr>
              <a:t>Onlending</a:t>
            </a:r>
            <a:r>
              <a:rPr lang="en-US" sz="2800" b="1" dirty="0">
                <a:latin typeface="Trebuchet MS" pitchFamily="34" charset="0"/>
              </a:rPr>
              <a:t> : Loans sanctioned by banks to </a:t>
            </a:r>
            <a:r>
              <a:rPr lang="en-US" sz="2800" b="1" dirty="0">
                <a:solidFill>
                  <a:srgbClr val="00B050"/>
                </a:solidFill>
                <a:latin typeface="Trebuchet MS" pitchFamily="34" charset="0"/>
              </a:rPr>
              <a:t>eligible intermediaries </a:t>
            </a:r>
            <a:r>
              <a:rPr lang="en-US" sz="2800" b="1" dirty="0">
                <a:latin typeface="Trebuchet MS" pitchFamily="34" charset="0"/>
              </a:rPr>
              <a:t>for onward lending. </a:t>
            </a:r>
            <a:r>
              <a:rPr lang="en-US" sz="2800" b="1" dirty="0">
                <a:solidFill>
                  <a:srgbClr val="00B050"/>
                </a:solidFill>
                <a:latin typeface="Trebuchet MS" pitchFamily="34" charset="0"/>
              </a:rPr>
              <a:t>Such loans for creation of priority sector assets </a:t>
            </a:r>
            <a:r>
              <a:rPr lang="en-US" sz="2800" b="1" dirty="0">
                <a:latin typeface="Trebuchet MS" pitchFamily="34" charset="0"/>
              </a:rPr>
              <a:t>and which remain deployed in such assets are eligible.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392476B5-9C1A-A005-BBCE-1B41BC38AC30}"/>
              </a:ext>
            </a:extLst>
          </p:cNvPr>
          <p:cNvSpPr/>
          <p:nvPr/>
        </p:nvSpPr>
        <p:spPr>
          <a:xfrm>
            <a:off x="4139952" y="908720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64DB185D-CDC7-4747-2BE8-E507281ABE00}"/>
              </a:ext>
            </a:extLst>
          </p:cNvPr>
          <p:cNvSpPr/>
          <p:nvPr/>
        </p:nvSpPr>
        <p:spPr>
          <a:xfrm>
            <a:off x="5292080" y="908720"/>
            <a:ext cx="484632" cy="4236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49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19128586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067800" cy="6096000"/>
          </a:xfrm>
        </p:spPr>
        <p:txBody>
          <a:bodyPr>
            <a:normAutofit/>
          </a:bodyPr>
          <a:lstStyle/>
          <a:p>
            <a:r>
              <a:rPr lang="en-IN"/>
              <a:t>Calculation of ANBC:</a:t>
            </a:r>
            <a:endParaRPr lang="en-US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94070F3-C666-4678-9A03-0135D1C4BA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811726"/>
              </p:ext>
            </p:extLst>
          </p:nvPr>
        </p:nvGraphicFramePr>
        <p:xfrm>
          <a:off x="114300" y="396067"/>
          <a:ext cx="8839200" cy="611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0">
                  <a:extLst>
                    <a:ext uri="{9D8B030D-6E8A-4147-A177-3AD203B41FA5}">
                      <a16:colId xmlns:a16="http://schemas.microsoft.com/office/drawing/2014/main" val="303380754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854832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sz="1600">
                          <a:latin typeface="Trebuchet MS" pitchFamily="34" charset="0"/>
                        </a:rPr>
                        <a:t>Bank Credit in India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rebuchet MS" pitchFamily="34" charset="0"/>
                        </a:rPr>
                        <a:t>1</a:t>
                      </a:r>
                      <a:endParaRPr lang="en-IN" sz="1600"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309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Bills Rediscounted with RBI and other approved Financial Institution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2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2763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600">
                          <a:latin typeface="Trebuchet MS" pitchFamily="34" charset="0"/>
                        </a:rPr>
                        <a:t>Net Bank Credit (NBC)*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3</a:t>
                      </a:r>
                      <a:r>
                        <a:rPr lang="en-US" sz="1600">
                          <a:latin typeface="Trebuchet MS" pitchFamily="34" charset="0"/>
                        </a:rPr>
                        <a:t> </a:t>
                      </a:r>
                      <a:r>
                        <a:rPr lang="en-US" sz="1600" b="1">
                          <a:latin typeface="Trebuchet MS" pitchFamily="34" charset="0"/>
                        </a:rPr>
                        <a:t>(1 -2)</a:t>
                      </a:r>
                      <a:endParaRPr lang="en-IN" sz="1600" b="1"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753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Outstanding Deposits under RIDF and other eligible funds with NABARD, NHB, SIDBI and MUDRA Ltd in lieu of non-achievement of priority sector lending targets/sub-targets + outstanding PSLCs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4 +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535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Eligible amount for exemptions on issuance of long-term bonds for infrastructure and affordable housing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5 -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355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Advances extended in India against the incremental FCNR (B)/NRE deposits, qualifying for exemption from CRR/SLR requirements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6 -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810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Investments made by public sector banks in the Recapitalization Bonds floated by Government of India 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7 -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108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Other investments eligible to be treated as priority sector (e.g. investments in securitised assets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8 +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568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Bonds/debentures in Non-SLR categories under HTM category </a:t>
                      </a:r>
                      <a:endParaRPr lang="en-IN" sz="1600" dirty="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  <a:p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9 +</a:t>
                      </a:r>
                      <a:endParaRPr lang="en-IN" sz="1600" dirty="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5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For UCBs: investments made after August 30, 2007 in permitted non SLR bonds held under ‘Held to Maturity’ (HTM) category)</a:t>
                      </a:r>
                      <a:endParaRPr lang="en-IN" sz="1600" dirty="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10 +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2568417"/>
                  </a:ext>
                </a:extLst>
              </a:tr>
              <a:tr h="1809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     ANBC</a:t>
                      </a:r>
                      <a:r>
                        <a:rPr lang="en-US" sz="1600" baseline="0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 (other than UCBs) :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                           III+IV- (V+VI+VII)+VIII+IX</a:t>
                      </a:r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Trebuchet MS" pitchFamily="34" charset="0"/>
                        </a:rPr>
                        <a:t>ANBC</a:t>
                      </a:r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Trebuchet MS" pitchFamily="34" charset="0"/>
                        </a:rPr>
                        <a:t>      ANBC</a:t>
                      </a:r>
                      <a:r>
                        <a:rPr lang="en-US" sz="1600" baseline="0" dirty="0">
                          <a:latin typeface="Trebuchet MS" pitchFamily="34" charset="0"/>
                        </a:rPr>
                        <a:t> for UCBs                                           III+IV-VI+X</a:t>
                      </a:r>
                      <a:r>
                        <a:rPr lang="en-US" sz="1600" dirty="0">
                          <a:latin typeface="Trebuchet MS" pitchFamily="34" charset="0"/>
                        </a:rPr>
                        <a:t>                           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                       </a:t>
                      </a:r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791340"/>
                  </a:ext>
                </a:extLst>
              </a:tr>
            </a:tbl>
          </a:graphicData>
        </a:graphic>
      </p:graphicFrame>
      <p:sp>
        <p:nvSpPr>
          <p:cNvPr id="4" name="Arrow: Left 3">
            <a:extLst>
              <a:ext uri="{FF2B5EF4-FFF2-40B4-BE49-F238E27FC236}">
                <a16:creationId xmlns:a16="http://schemas.microsoft.com/office/drawing/2014/main" id="{BDE5C973-031E-4EB9-97C9-E80C1B16B9B5}"/>
              </a:ext>
            </a:extLst>
          </p:cNvPr>
          <p:cNvSpPr/>
          <p:nvPr/>
        </p:nvSpPr>
        <p:spPr>
          <a:xfrm>
            <a:off x="7236296" y="6064623"/>
            <a:ext cx="304800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79075217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idx="1"/>
          </p:nvPr>
        </p:nvSpPr>
        <p:spPr>
          <a:xfrm>
            <a:off x="76200" y="76200"/>
            <a:ext cx="8839200" cy="6781800"/>
          </a:xfrm>
        </p:spPr>
        <p:txBody>
          <a:bodyPr>
            <a:noAutofit/>
          </a:bodyPr>
          <a:lstStyle/>
          <a:p>
            <a:pPr algn="just"/>
            <a:endParaRPr lang="en-IN" sz="2700" b="1">
              <a:latin typeface="Trebuchet MS" pitchFamily="34" charset="0"/>
            </a:endParaRPr>
          </a:p>
          <a:p>
            <a:pPr algn="just"/>
            <a:r>
              <a:rPr lang="en-US" sz="2700">
                <a:latin typeface="Trebuchet MS" pitchFamily="34" charset="0"/>
              </a:rPr>
              <a:t>                  .</a:t>
            </a:r>
          </a:p>
          <a:p>
            <a:pPr algn="just"/>
            <a:r>
              <a:rPr lang="en-US" sz="2700">
                <a:solidFill>
                  <a:srgbClr val="0000FF"/>
                </a:solidFill>
                <a:latin typeface="Trebuchet MS" pitchFamily="34" charset="0"/>
              </a:rPr>
              <a:t>       </a:t>
            </a:r>
            <a:r>
              <a:rPr lang="en-US" sz="2800">
                <a:solidFill>
                  <a:srgbClr val="FF0000"/>
                </a:solidFill>
                <a:latin typeface="Trebuchet MS" pitchFamily="34" charset="0"/>
              </a:rPr>
              <a:t>REWRITE ANBC TO REMEMBER</a:t>
            </a:r>
          </a:p>
          <a:p>
            <a:pPr algn="just"/>
            <a:endParaRPr lang="en-US" sz="2800">
              <a:solidFill>
                <a:srgbClr val="0000FF"/>
              </a:solidFill>
              <a:latin typeface="Trebuchet MS" pitchFamily="34" charset="0"/>
            </a:endParaRPr>
          </a:p>
          <a:p>
            <a:pPr algn="just"/>
            <a:r>
              <a:rPr lang="en-US" sz="2800">
                <a:solidFill>
                  <a:srgbClr val="0000FF"/>
                </a:solidFill>
                <a:latin typeface="Trebuchet MS" pitchFamily="34" charset="0"/>
              </a:rPr>
              <a:t> AS PER RBI PRIORITY TARGET IS </a:t>
            </a:r>
            <a:r>
              <a:rPr lang="en-US" sz="2800" b="1">
                <a:solidFill>
                  <a:srgbClr val="0000FF"/>
                </a:solidFill>
                <a:latin typeface="Trebuchet MS" pitchFamily="34" charset="0"/>
              </a:rPr>
              <a:t>40 % OF ANBC OR CEOBE</a:t>
            </a:r>
            <a:r>
              <a:rPr lang="en-US" sz="2800">
                <a:solidFill>
                  <a:srgbClr val="0000FF"/>
                </a:solidFill>
                <a:latin typeface="Trebuchet MS" pitchFamily="34" charset="0"/>
              </a:rPr>
              <a:t> (WHICH EVER IS HIGHER)</a:t>
            </a:r>
          </a:p>
        </p:txBody>
      </p:sp>
      <p:sp>
        <p:nvSpPr>
          <p:cNvPr id="43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33088320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067800" cy="6096000"/>
          </a:xfrm>
        </p:spPr>
        <p:txBody>
          <a:bodyPr>
            <a:normAutofit/>
          </a:bodyPr>
          <a:lstStyle/>
          <a:p>
            <a:r>
              <a:rPr lang="en-IN"/>
              <a:t>Calculation of ANBC (AFTER REWRITE)</a:t>
            </a:r>
            <a:endParaRPr lang="en-US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94070F3-C666-4678-9A03-0135D1C4BA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7836960"/>
              </p:ext>
            </p:extLst>
          </p:nvPr>
        </p:nvGraphicFramePr>
        <p:xfrm>
          <a:off x="0" y="428604"/>
          <a:ext cx="9001156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58148">
                  <a:extLst>
                    <a:ext uri="{9D8B030D-6E8A-4147-A177-3AD203B41FA5}">
                      <a16:colId xmlns:a16="http://schemas.microsoft.com/office/drawing/2014/main" val="3033807542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val="3854832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>
                          <a:solidFill>
                            <a:schemeClr val="bg1"/>
                          </a:solidFill>
                          <a:latin typeface="Trebuchet MS" pitchFamily="34" charset="0"/>
                        </a:rPr>
                        <a:t>Bank Credit in India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Trebuchet MS" pitchFamily="34" charset="0"/>
                        </a:rPr>
                        <a:t>1</a:t>
                      </a:r>
                      <a:endParaRPr lang="en-IN"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83097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Bills Rediscounted with RBI and other approved Financial Institution</a:t>
                      </a:r>
                      <a:endParaRPr lang="en-IN" sz="1600" b="1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2  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276323"/>
                  </a:ext>
                </a:extLst>
              </a:tr>
              <a:tr h="258452">
                <a:tc>
                  <a:txBody>
                    <a:bodyPr/>
                    <a:lstStyle/>
                    <a:p>
                      <a:r>
                        <a:rPr lang="en-IN" sz="1600" b="1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Net Bank Credit (NBC)*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Trebuchet MS" pitchFamily="34" charset="0"/>
                        </a:rPr>
                        <a:t>(1-2) = 3</a:t>
                      </a:r>
                      <a:endParaRPr lang="en-IN" sz="1600"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753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Outstanding Deposits under RIDF and other eligible funds </a:t>
                      </a:r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with NABARD, NHB, SIDBI and MUDRA Ltd in lieu of non-achievement of priority sector lending targets/sub-targets + outstanding PSLCs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ADD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05358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Other investments eligible to be treated as priority sector </a:t>
                      </a:r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(e.g. investments in securitised assets)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ADD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52475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Trebuchet MS" pitchFamily="34" charset="0"/>
                        </a:rPr>
                        <a:t>Bonds/debentures in Non-SLR categories under HTM category </a:t>
                      </a:r>
                      <a:endParaRPr lang="en-IN" sz="1600" b="1">
                        <a:solidFill>
                          <a:schemeClr val="tx1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00B050"/>
                          </a:solidFill>
                          <a:latin typeface="Trebuchet MS" pitchFamily="34" charset="0"/>
                        </a:rPr>
                        <a:t>ADD</a:t>
                      </a:r>
                      <a:endParaRPr lang="en-IN" sz="1600">
                        <a:solidFill>
                          <a:srgbClr val="00B05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4606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Eligible amount for exemptions on issuance of long-term bonds for infrastructure and affordable housing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DEDUCT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355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Advances extended in India against the incremental FCNR (B)/NRE deposits, qualifying for exemption from CRR/SLR requirements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DEDUCT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810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Investments made by public sector banks in the Recapitalization Bonds floated by Government of India 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DEDUCT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1089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40256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600" dirty="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>
                          <a:latin typeface="Trebuchet MS" pitchFamily="34" charset="0"/>
                        </a:rPr>
                        <a:t>                                  </a:t>
                      </a:r>
                      <a:endParaRPr lang="en-IN" sz="1600">
                        <a:solidFill>
                          <a:srgbClr val="FF0000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ANBC</a:t>
                      </a:r>
                      <a:endParaRPr lang="en-IN" sz="1600" b="1" dirty="0">
                        <a:solidFill>
                          <a:srgbClr val="0000FF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8791340"/>
                  </a:ext>
                </a:extLst>
              </a:tr>
            </a:tbl>
          </a:graphicData>
        </a:graphic>
      </p:graphicFrame>
      <p:sp>
        <p:nvSpPr>
          <p:cNvPr id="4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5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91134661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0" y="609600"/>
            <a:ext cx="9220200" cy="58912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en-IN" sz="2600">
                <a:solidFill>
                  <a:srgbClr val="FF0000"/>
                </a:solidFill>
              </a:rPr>
              <a:t>           PRIORITY </a:t>
            </a:r>
            <a:r>
              <a:rPr kumimoji="0" lang="en-I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APPLICABLE TO WHICH BANKS </a:t>
            </a:r>
            <a:r>
              <a:rPr kumimoji="0" lang="en-IN" sz="26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600">
              <a:solidFill>
                <a:srgbClr val="FF00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C8F60764-BD28-365F-C73C-B89C3CF9E236}"/>
              </a:ext>
            </a:extLst>
          </p:cNvPr>
          <p:cNvSpPr/>
          <p:nvPr/>
        </p:nvSpPr>
        <p:spPr>
          <a:xfrm>
            <a:off x="152400" y="3657600"/>
            <a:ext cx="1828800" cy="1752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COMMERCIAL BANKS</a:t>
            </a:r>
          </a:p>
          <a:p>
            <a:pPr algn="ctr"/>
            <a:r>
              <a:rPr lang="en-IN" b="1"/>
              <a:t>&amp;</a:t>
            </a:r>
          </a:p>
          <a:p>
            <a:pPr algn="ctr"/>
            <a:r>
              <a:rPr lang="en-IN" b="1"/>
              <a:t>FOREIGN BANK ABOVE </a:t>
            </a:r>
            <a:r>
              <a:rPr lang="en-IN" b="1">
                <a:latin typeface="Trebuchet MS" pitchFamily="34" charset="0"/>
              </a:rPr>
              <a:t>20 BRANCHES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DF48E1B3-AC69-1002-E725-5F5F1B6E8F7F}"/>
              </a:ext>
            </a:extLst>
          </p:cNvPr>
          <p:cNvSpPr/>
          <p:nvPr/>
        </p:nvSpPr>
        <p:spPr>
          <a:xfrm>
            <a:off x="2057400" y="3581400"/>
            <a:ext cx="1600200" cy="1752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Trebuchet MS" pitchFamily="34" charset="0"/>
              </a:rPr>
              <a:t>FOREIGN BANK WITH</a:t>
            </a:r>
          </a:p>
          <a:p>
            <a:pPr algn="ctr"/>
            <a:r>
              <a:rPr lang="en-IN" b="1">
                <a:latin typeface="Trebuchet MS" pitchFamily="34" charset="0"/>
              </a:rPr>
              <a:t>LESS THAN 20 BRANCHES 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E4C0529-CDF9-68D0-9BD9-B6910D267A0E}"/>
              </a:ext>
            </a:extLst>
          </p:cNvPr>
          <p:cNvSpPr/>
          <p:nvPr/>
        </p:nvSpPr>
        <p:spPr>
          <a:xfrm>
            <a:off x="3810000" y="3657600"/>
            <a:ext cx="1447800" cy="1676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RRB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768F77D1-CB03-D178-69D6-8F84CBD060B8}"/>
              </a:ext>
            </a:extLst>
          </p:cNvPr>
          <p:cNvSpPr/>
          <p:nvPr/>
        </p:nvSpPr>
        <p:spPr>
          <a:xfrm>
            <a:off x="6934200" y="3657600"/>
            <a:ext cx="1752600" cy="1752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UCB </a:t>
            </a:r>
            <a:r>
              <a:rPr lang="en-IN" b="1" dirty="0">
                <a:solidFill>
                  <a:srgbClr val="FF0000"/>
                </a:solidFill>
              </a:rPr>
              <a:t>other than salary earners Bank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79144070-B0E3-B582-B87E-735AD918FCDC}"/>
              </a:ext>
            </a:extLst>
          </p:cNvPr>
          <p:cNvSpPr/>
          <p:nvPr/>
        </p:nvSpPr>
        <p:spPr>
          <a:xfrm>
            <a:off x="5410200" y="3657600"/>
            <a:ext cx="1371600" cy="1676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SFB</a:t>
            </a:r>
          </a:p>
          <a:p>
            <a:pPr algn="ctr"/>
            <a:r>
              <a:rPr lang="en-US" b="1" dirty="0"/>
              <a:t>LAB</a:t>
            </a:r>
            <a:endParaRPr lang="en-IN" b="1" dirty="0"/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B85B704-7EEE-74D9-067C-5D7C9E9F7866}"/>
              </a:ext>
            </a:extLst>
          </p:cNvPr>
          <p:cNvSpPr/>
          <p:nvPr/>
        </p:nvSpPr>
        <p:spPr>
          <a:xfrm>
            <a:off x="1981200" y="1066800"/>
            <a:ext cx="457200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RBI (ISSUE PRIORITY GUIDELINES)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C989F28E-CD52-8E50-CCBB-BF5F3168E3AE}"/>
              </a:ext>
            </a:extLst>
          </p:cNvPr>
          <p:cNvSpPr/>
          <p:nvPr/>
        </p:nvSpPr>
        <p:spPr>
          <a:xfrm rot="13398419">
            <a:off x="1630686" y="1349386"/>
            <a:ext cx="484632" cy="25031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618B5B9-9484-763A-6DC3-0C1265A78AC2}"/>
              </a:ext>
            </a:extLst>
          </p:cNvPr>
          <p:cNvSpPr/>
          <p:nvPr/>
        </p:nvSpPr>
        <p:spPr>
          <a:xfrm rot="301071">
            <a:off x="2903345" y="1693876"/>
            <a:ext cx="484632" cy="194072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21832669-1A69-D40F-92A7-CADECFE55450}"/>
              </a:ext>
            </a:extLst>
          </p:cNvPr>
          <p:cNvSpPr/>
          <p:nvPr/>
        </p:nvSpPr>
        <p:spPr>
          <a:xfrm>
            <a:off x="4419600" y="1676400"/>
            <a:ext cx="484632" cy="1981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D1B4136-6A29-B977-0380-C3F56417DA5D}"/>
              </a:ext>
            </a:extLst>
          </p:cNvPr>
          <p:cNvSpPr/>
          <p:nvPr/>
        </p:nvSpPr>
        <p:spPr>
          <a:xfrm>
            <a:off x="5410200" y="1752600"/>
            <a:ext cx="484632" cy="1981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D11B0AFD-93E0-CCB2-954A-0165E96DD260}"/>
              </a:ext>
            </a:extLst>
          </p:cNvPr>
          <p:cNvSpPr/>
          <p:nvPr/>
        </p:nvSpPr>
        <p:spPr>
          <a:xfrm rot="20368976">
            <a:off x="6633635" y="1536425"/>
            <a:ext cx="484632" cy="228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63610843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0" y="609600"/>
            <a:ext cx="9220200" cy="58912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en-IN" sz="2600" dirty="0">
                <a:solidFill>
                  <a:srgbClr val="FF0000"/>
                </a:solidFill>
              </a:rPr>
              <a:t>                        </a:t>
            </a:r>
            <a:r>
              <a:rPr lang="en-US" sz="2400" b="1" dirty="0">
                <a:solidFill>
                  <a:srgbClr val="0000FF"/>
                </a:solidFill>
                <a:latin typeface="Trebuchet MS" pitchFamily="34" charset="0"/>
              </a:rPr>
              <a:t>CATEGORIES UNDER PRIORITY SECTOR :</a:t>
            </a: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Total 8 </a:t>
            </a:r>
            <a:endParaRPr kumimoji="0" lang="en-IN" sz="2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lang="en-IN" sz="2600" b="1" dirty="0">
                <a:solidFill>
                  <a:srgbClr val="FF0000"/>
                </a:solidFill>
              </a:rPr>
              <a:t>  R              A             M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600" b="1" dirty="0">
              <a:solidFill>
                <a:srgbClr val="FF00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600" b="1" dirty="0">
              <a:solidFill>
                <a:srgbClr val="FF00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C8F60764-BD28-365F-C73C-B89C3CF9E236}"/>
              </a:ext>
            </a:extLst>
          </p:cNvPr>
          <p:cNvSpPr/>
          <p:nvPr/>
        </p:nvSpPr>
        <p:spPr>
          <a:xfrm>
            <a:off x="8021" y="3581400"/>
            <a:ext cx="990600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r>
              <a:rPr lang="en-US" b="1" dirty="0">
                <a:solidFill>
                  <a:srgbClr val="FF0000"/>
                </a:solidFill>
                <a:latin typeface="Trebuchet MS" panose="020B0603020202020204" pitchFamily="34" charset="0"/>
              </a:rPr>
              <a:t>1 &amp; 2</a:t>
            </a:r>
            <a:endParaRPr lang="en-IN" b="1" dirty="0">
              <a:solidFill>
                <a:srgbClr val="FF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IN" b="1" dirty="0"/>
              <a:t>RETAIL		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DF48E1B3-AC69-1002-E725-5F5F1B6E8F7F}"/>
              </a:ext>
            </a:extLst>
          </p:cNvPr>
          <p:cNvSpPr/>
          <p:nvPr/>
        </p:nvSpPr>
        <p:spPr>
          <a:xfrm>
            <a:off x="941832" y="3505200"/>
            <a:ext cx="1877568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3.</a:t>
            </a:r>
            <a:r>
              <a:rPr lang="en-IN" b="1" dirty="0">
                <a:latin typeface="Trebuchet MS" pitchFamily="34" charset="0"/>
              </a:rPr>
              <a:t> AGRICULTURE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E4C0529-CDF9-68D0-9BD9-B6910D267A0E}"/>
              </a:ext>
            </a:extLst>
          </p:cNvPr>
          <p:cNvSpPr/>
          <p:nvPr/>
        </p:nvSpPr>
        <p:spPr>
          <a:xfrm>
            <a:off x="2819400" y="3581400"/>
            <a:ext cx="914400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</a:rPr>
              <a:t>4.</a:t>
            </a:r>
          </a:p>
          <a:p>
            <a:pPr algn="ctr"/>
            <a:r>
              <a:rPr lang="en-IN" b="1" dirty="0"/>
              <a:t>MSME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768F77D1-CB03-D178-69D6-8F84CBD060B8}"/>
              </a:ext>
            </a:extLst>
          </p:cNvPr>
          <p:cNvSpPr/>
          <p:nvPr/>
        </p:nvSpPr>
        <p:spPr>
          <a:xfrm>
            <a:off x="5029200" y="3505200"/>
            <a:ext cx="1676400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Trebuchet MS" pitchFamily="34" charset="0"/>
              </a:rPr>
              <a:t>6.</a:t>
            </a:r>
            <a:r>
              <a:rPr lang="en-US" sz="1800" dirty="0">
                <a:latin typeface="Trebuchet MS" pitchFamily="34" charset="0"/>
              </a:rPr>
              <a:t>            Social Infrastructure</a:t>
            </a:r>
            <a:r>
              <a:rPr lang="en-IN" b="1" dirty="0"/>
              <a:t> </a:t>
            </a: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79144070-B0E3-B582-B87E-735AD918FCDC}"/>
              </a:ext>
            </a:extLst>
          </p:cNvPr>
          <p:cNvSpPr/>
          <p:nvPr/>
        </p:nvSpPr>
        <p:spPr>
          <a:xfrm>
            <a:off x="3810000" y="3505200"/>
            <a:ext cx="1143000" cy="1143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</a:rPr>
              <a:t>5 </a:t>
            </a:r>
            <a:r>
              <a:rPr lang="en-IN" b="1" dirty="0"/>
              <a:t>EXPORT</a:t>
            </a:r>
          </a:p>
        </p:txBody>
      </p:sp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9BAF21F-08A1-79E2-79AF-057184C322FF}"/>
              </a:ext>
            </a:extLst>
          </p:cNvPr>
          <p:cNvSpPr/>
          <p:nvPr/>
        </p:nvSpPr>
        <p:spPr>
          <a:xfrm>
            <a:off x="6781800" y="3505200"/>
            <a:ext cx="1295400" cy="1143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Trebuchet MS" pitchFamily="34" charset="0"/>
              </a:rPr>
              <a:t>7</a:t>
            </a:r>
            <a:r>
              <a:rPr lang="en-US" sz="1800" dirty="0">
                <a:latin typeface="Trebuchet MS" pitchFamily="34" charset="0"/>
              </a:rPr>
              <a:t>. Renewable Energy</a:t>
            </a:r>
            <a:endParaRPr lang="en-IN" b="1" dirty="0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0A71D83E-533B-C423-3610-1FD53F0566B6}"/>
              </a:ext>
            </a:extLst>
          </p:cNvPr>
          <p:cNvSpPr/>
          <p:nvPr/>
        </p:nvSpPr>
        <p:spPr>
          <a:xfrm>
            <a:off x="8153400" y="3505200"/>
            <a:ext cx="1143000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/>
          </a:p>
          <a:p>
            <a:pPr algn="ctr"/>
            <a:r>
              <a:rPr lang="en-IN" b="1" dirty="0">
                <a:solidFill>
                  <a:srgbClr val="FF0000"/>
                </a:solidFill>
              </a:rPr>
              <a:t>8.</a:t>
            </a:r>
            <a:r>
              <a:rPr lang="en-IN" b="1" dirty="0"/>
              <a:t> OTHERS		</a:t>
            </a:r>
          </a:p>
        </p:txBody>
      </p:sp>
      <p:sp>
        <p:nvSpPr>
          <p:cNvPr id="10" name="Flowchart: Process 9">
            <a:extLst>
              <a:ext uri="{FF2B5EF4-FFF2-40B4-BE49-F238E27FC236}">
                <a16:creationId xmlns:a16="http://schemas.microsoft.com/office/drawing/2014/main" id="{A3FEC317-A6B7-550B-9182-45BC031B12F8}"/>
              </a:ext>
            </a:extLst>
          </p:cNvPr>
          <p:cNvSpPr/>
          <p:nvPr/>
        </p:nvSpPr>
        <p:spPr>
          <a:xfrm>
            <a:off x="76200" y="5486400"/>
            <a:ext cx="990600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/>
          </a:p>
          <a:p>
            <a:pPr algn="ctr"/>
            <a:r>
              <a:rPr lang="en-IN" b="1" dirty="0">
                <a:latin typeface="Trebuchet MS" panose="020B0603020202020204" pitchFamily="34" charset="0"/>
              </a:rPr>
              <a:t>1. EL</a:t>
            </a:r>
            <a:r>
              <a:rPr lang="en-IN" b="1" dirty="0"/>
              <a:t>		</a:t>
            </a:r>
          </a:p>
        </p:txBody>
      </p:sp>
      <p:sp>
        <p:nvSpPr>
          <p:cNvPr id="11" name="Flowchart: Process 10">
            <a:extLst>
              <a:ext uri="{FF2B5EF4-FFF2-40B4-BE49-F238E27FC236}">
                <a16:creationId xmlns:a16="http://schemas.microsoft.com/office/drawing/2014/main" id="{7560AF85-A9D4-D21C-59D5-B6082117D485}"/>
              </a:ext>
            </a:extLst>
          </p:cNvPr>
          <p:cNvSpPr/>
          <p:nvPr/>
        </p:nvSpPr>
        <p:spPr>
          <a:xfrm>
            <a:off x="1905000" y="5410200"/>
            <a:ext cx="990600" cy="1066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/>
          </a:p>
          <a:p>
            <a:pPr algn="ctr"/>
            <a:r>
              <a:rPr lang="en-IN" b="1" dirty="0"/>
              <a:t> </a:t>
            </a:r>
            <a:r>
              <a:rPr lang="en-IN" b="1" dirty="0">
                <a:latin typeface="Trebuchet MS" panose="020B0603020202020204" pitchFamily="34" charset="0"/>
              </a:rPr>
              <a:t>2. HL</a:t>
            </a:r>
            <a:r>
              <a:rPr lang="en-IN" b="1" dirty="0"/>
              <a:t>	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8A29331-DFEB-CBCD-6178-4EABB8F60F21}"/>
              </a:ext>
            </a:extLst>
          </p:cNvPr>
          <p:cNvSpPr/>
          <p:nvPr/>
        </p:nvSpPr>
        <p:spPr>
          <a:xfrm>
            <a:off x="228600" y="1925053"/>
            <a:ext cx="713232" cy="17325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RETAIL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862E0661-529E-2A05-DFFF-A6C3F8EAD460}"/>
              </a:ext>
            </a:extLst>
          </p:cNvPr>
          <p:cNvSpPr/>
          <p:nvPr/>
        </p:nvSpPr>
        <p:spPr>
          <a:xfrm>
            <a:off x="1447800" y="2057400"/>
            <a:ext cx="914400" cy="16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AGR</a:t>
            </a:r>
          </a:p>
          <a:p>
            <a:pPr algn="ctr"/>
            <a:r>
              <a:rPr lang="en-IN"/>
              <a:t>I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9FAAD6A1-877B-66B3-2EF4-569F45272E57}"/>
              </a:ext>
            </a:extLst>
          </p:cNvPr>
          <p:cNvSpPr/>
          <p:nvPr/>
        </p:nvSpPr>
        <p:spPr>
          <a:xfrm>
            <a:off x="2971800" y="2057400"/>
            <a:ext cx="685800" cy="1524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MSME</a:t>
            </a:r>
          </a:p>
        </p:txBody>
      </p:sp>
      <p:sp>
        <p:nvSpPr>
          <p:cNvPr id="15" name="Arrow: Curved Down 14">
            <a:extLst>
              <a:ext uri="{FF2B5EF4-FFF2-40B4-BE49-F238E27FC236}">
                <a16:creationId xmlns:a16="http://schemas.microsoft.com/office/drawing/2014/main" id="{40ADD201-FB0D-F5EF-DBDA-6C5BBB53C4E9}"/>
              </a:ext>
            </a:extLst>
          </p:cNvPr>
          <p:cNvSpPr/>
          <p:nvPr/>
        </p:nvSpPr>
        <p:spPr>
          <a:xfrm>
            <a:off x="76200" y="4953000"/>
            <a:ext cx="2057400" cy="5029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D931A6B0-323A-CF4A-7778-3CD4FBA3DC93}"/>
              </a:ext>
            </a:extLst>
          </p:cNvPr>
          <p:cNvSpPr/>
          <p:nvPr/>
        </p:nvSpPr>
        <p:spPr>
          <a:xfrm rot="19714343">
            <a:off x="295647" y="4419445"/>
            <a:ext cx="4846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2" name="Down Arrow 51"/>
          <p:cNvSpPr/>
          <p:nvPr/>
        </p:nvSpPr>
        <p:spPr>
          <a:xfrm rot="3070082">
            <a:off x="6720066" y="1052155"/>
            <a:ext cx="484632" cy="24721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8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76221117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0" y="228600"/>
            <a:ext cx="9220200" cy="62722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defRPr/>
            </a:pPr>
            <a:endParaRPr lang="en-IN" sz="2400" b="1">
              <a:solidFill>
                <a:srgbClr val="0000FF"/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defRPr/>
            </a:pPr>
            <a:r>
              <a:rPr lang="en-IN" sz="2400" b="1">
                <a:solidFill>
                  <a:srgbClr val="0000FF"/>
                </a:solidFill>
              </a:rPr>
              <a:t>        TOTAL TARGER UNDER PRIORITY BANKS TO FINANCE</a:t>
            </a:r>
            <a:endParaRPr kumimoji="0" lang="en-IN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600">
              <a:solidFill>
                <a:srgbClr val="FF00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C8F60764-BD28-365F-C73C-B89C3CF9E236}"/>
              </a:ext>
            </a:extLst>
          </p:cNvPr>
          <p:cNvSpPr/>
          <p:nvPr/>
        </p:nvSpPr>
        <p:spPr>
          <a:xfrm>
            <a:off x="152400" y="2438400"/>
            <a:ext cx="1828800" cy="1752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COMMERCIAL BANKS</a:t>
            </a:r>
          </a:p>
          <a:p>
            <a:pPr algn="ctr"/>
            <a:r>
              <a:rPr lang="en-IN" b="1"/>
              <a:t>&amp;</a:t>
            </a:r>
          </a:p>
          <a:p>
            <a:pPr algn="ctr"/>
            <a:r>
              <a:rPr lang="en-IN" b="1">
                <a:solidFill>
                  <a:srgbClr val="92D050"/>
                </a:solidFill>
                <a:latin typeface="Trebuchet MS" pitchFamily="34" charset="0"/>
              </a:rPr>
              <a:t>FOREIGN BANK ABOVE 20 BRANCHES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DF48E1B3-AC69-1002-E725-5F5F1B6E8F7F}"/>
              </a:ext>
            </a:extLst>
          </p:cNvPr>
          <p:cNvSpPr/>
          <p:nvPr/>
        </p:nvSpPr>
        <p:spPr>
          <a:xfrm>
            <a:off x="2057400" y="2362200"/>
            <a:ext cx="1600200" cy="1828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Trebuchet MS" pitchFamily="34" charset="0"/>
              </a:rPr>
              <a:t>FOREIGN BANK WITH</a:t>
            </a:r>
          </a:p>
          <a:p>
            <a:pPr algn="ctr"/>
            <a:r>
              <a:rPr lang="en-IN" b="1">
                <a:solidFill>
                  <a:srgbClr val="FF0000"/>
                </a:solidFill>
                <a:latin typeface="Trebuchet MS" pitchFamily="34" charset="0"/>
              </a:rPr>
              <a:t>LESS THAN 20 BRANCHES 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E4C0529-CDF9-68D0-9BD9-B6910D267A0E}"/>
              </a:ext>
            </a:extLst>
          </p:cNvPr>
          <p:cNvSpPr/>
          <p:nvPr/>
        </p:nvSpPr>
        <p:spPr>
          <a:xfrm>
            <a:off x="4114800" y="2514600"/>
            <a:ext cx="1676400" cy="1676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RRB</a:t>
            </a:r>
          </a:p>
        </p:txBody>
      </p:sp>
      <p:sp>
        <p:nvSpPr>
          <p:cNvPr id="8" name="Flowchart: Process 7">
            <a:extLst>
              <a:ext uri="{FF2B5EF4-FFF2-40B4-BE49-F238E27FC236}">
                <a16:creationId xmlns:a16="http://schemas.microsoft.com/office/drawing/2014/main" id="{768F77D1-CB03-D178-69D6-8F84CBD060B8}"/>
              </a:ext>
            </a:extLst>
          </p:cNvPr>
          <p:cNvSpPr/>
          <p:nvPr/>
        </p:nvSpPr>
        <p:spPr>
          <a:xfrm>
            <a:off x="8001000" y="2438400"/>
            <a:ext cx="1295400" cy="178268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/>
              <a:t>UCB</a:t>
            </a:r>
          </a:p>
          <a:p>
            <a:pPr algn="ctr"/>
            <a:endParaRPr lang="en-IN" b="1" dirty="0">
              <a:latin typeface="Trebuchet MS" pitchFamily="34" charset="0"/>
            </a:endParaRPr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79144070-B0E3-B582-B87E-735AD918FCDC}"/>
              </a:ext>
            </a:extLst>
          </p:cNvPr>
          <p:cNvSpPr/>
          <p:nvPr/>
        </p:nvSpPr>
        <p:spPr>
          <a:xfrm>
            <a:off x="6172200" y="2514600"/>
            <a:ext cx="1600200" cy="1676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SFB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B85B704-7EEE-74D9-067C-5D7C9E9F7866}"/>
              </a:ext>
            </a:extLst>
          </p:cNvPr>
          <p:cNvSpPr/>
          <p:nvPr/>
        </p:nvSpPr>
        <p:spPr>
          <a:xfrm>
            <a:off x="762000" y="1066800"/>
            <a:ext cx="8382000" cy="61264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RBI (ISSUE PRIORITY GUIDELINES)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C989F28E-CD52-8E50-CCBB-BF5F3168E3AE}"/>
              </a:ext>
            </a:extLst>
          </p:cNvPr>
          <p:cNvSpPr/>
          <p:nvPr/>
        </p:nvSpPr>
        <p:spPr>
          <a:xfrm rot="10800000">
            <a:off x="990600" y="1752600"/>
            <a:ext cx="484632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3618B5B9-9484-763A-6DC3-0C1265A78AC2}"/>
              </a:ext>
            </a:extLst>
          </p:cNvPr>
          <p:cNvSpPr/>
          <p:nvPr/>
        </p:nvSpPr>
        <p:spPr>
          <a:xfrm>
            <a:off x="2438400" y="1752600"/>
            <a:ext cx="484632" cy="609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21832669-1A69-D40F-92A7-CADECFE55450}"/>
              </a:ext>
            </a:extLst>
          </p:cNvPr>
          <p:cNvSpPr/>
          <p:nvPr/>
        </p:nvSpPr>
        <p:spPr>
          <a:xfrm>
            <a:off x="4495800" y="1676400"/>
            <a:ext cx="484632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8D1B4136-6A29-B977-0380-C3F56417DA5D}"/>
              </a:ext>
            </a:extLst>
          </p:cNvPr>
          <p:cNvSpPr/>
          <p:nvPr/>
        </p:nvSpPr>
        <p:spPr>
          <a:xfrm>
            <a:off x="6248400" y="1676400"/>
            <a:ext cx="484632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D11B0AFD-93E0-CCB2-954A-0165E96DD260}"/>
              </a:ext>
            </a:extLst>
          </p:cNvPr>
          <p:cNvSpPr/>
          <p:nvPr/>
        </p:nvSpPr>
        <p:spPr>
          <a:xfrm>
            <a:off x="8659368" y="1676400"/>
            <a:ext cx="484632" cy="7546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lowchart: Preparation 2">
            <a:extLst>
              <a:ext uri="{FF2B5EF4-FFF2-40B4-BE49-F238E27FC236}">
                <a16:creationId xmlns:a16="http://schemas.microsoft.com/office/drawing/2014/main" id="{370622F0-84A5-7D1D-08D6-1EECF9AD2D11}"/>
              </a:ext>
            </a:extLst>
          </p:cNvPr>
          <p:cNvSpPr/>
          <p:nvPr/>
        </p:nvSpPr>
        <p:spPr>
          <a:xfrm>
            <a:off x="0" y="4648200"/>
            <a:ext cx="1981200" cy="1307432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Trebuchet MS" pitchFamily="34" charset="0"/>
              </a:rPr>
              <a:t>40 % OF ANBC OR CEOBE (HIGHER)</a:t>
            </a:r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0E3457F1-02A6-077C-ADAA-A7B681FECD2A}"/>
              </a:ext>
            </a:extLst>
          </p:cNvPr>
          <p:cNvSpPr/>
          <p:nvPr/>
        </p:nvSpPr>
        <p:spPr>
          <a:xfrm rot="10800000">
            <a:off x="762000" y="4267200"/>
            <a:ext cx="484632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Flowchart: Preparation 24">
            <a:extLst>
              <a:ext uri="{FF2B5EF4-FFF2-40B4-BE49-F238E27FC236}">
                <a16:creationId xmlns:a16="http://schemas.microsoft.com/office/drawing/2014/main" id="{1CA97E35-EED8-54A6-845B-4B1E8D37037D}"/>
              </a:ext>
            </a:extLst>
          </p:cNvPr>
          <p:cNvSpPr/>
          <p:nvPr/>
        </p:nvSpPr>
        <p:spPr>
          <a:xfrm>
            <a:off x="1829646" y="4653136"/>
            <a:ext cx="2217410" cy="1823864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latin typeface="Trebuchet MS" pitchFamily="34" charset="0"/>
              </a:rPr>
              <a:t>40 % OF ANBC OR CEOBE (HIGHER)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Trebuchet MS" pitchFamily="34" charset="0"/>
              </a:rPr>
              <a:t>32%- EXPORT</a:t>
            </a:r>
            <a:endParaRPr lang="en-IN" sz="16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26" name="Flowchart: Preparation 25">
            <a:extLst>
              <a:ext uri="{FF2B5EF4-FFF2-40B4-BE49-F238E27FC236}">
                <a16:creationId xmlns:a16="http://schemas.microsoft.com/office/drawing/2014/main" id="{3132B306-3644-8507-578E-EBCE3BA3F9B4}"/>
              </a:ext>
            </a:extLst>
          </p:cNvPr>
          <p:cNvSpPr/>
          <p:nvPr/>
        </p:nvSpPr>
        <p:spPr>
          <a:xfrm>
            <a:off x="3995936" y="4653136"/>
            <a:ext cx="1981200" cy="1307432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Trebuchet MS" pitchFamily="34" charset="0"/>
              </a:rPr>
              <a:t>75 % OF ANBC OR CEOBE (HIGHER)</a:t>
            </a:r>
          </a:p>
        </p:txBody>
      </p:sp>
      <p:sp>
        <p:nvSpPr>
          <p:cNvPr id="27" name="Flowchart: Preparation 26">
            <a:extLst>
              <a:ext uri="{FF2B5EF4-FFF2-40B4-BE49-F238E27FC236}">
                <a16:creationId xmlns:a16="http://schemas.microsoft.com/office/drawing/2014/main" id="{29F00450-77A2-43BF-60FC-F58743DAB252}"/>
              </a:ext>
            </a:extLst>
          </p:cNvPr>
          <p:cNvSpPr/>
          <p:nvPr/>
        </p:nvSpPr>
        <p:spPr>
          <a:xfrm>
            <a:off x="5796136" y="4653136"/>
            <a:ext cx="2009274" cy="1307432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75 % OF ANBC OR CEOBE (HIGHER)</a:t>
            </a:r>
          </a:p>
        </p:txBody>
      </p:sp>
      <p:sp>
        <p:nvSpPr>
          <p:cNvPr id="28" name="Arrow: Up 27">
            <a:extLst>
              <a:ext uri="{FF2B5EF4-FFF2-40B4-BE49-F238E27FC236}">
                <a16:creationId xmlns:a16="http://schemas.microsoft.com/office/drawing/2014/main" id="{8BF834BB-CB17-79BD-1D8B-07B49C328AD2}"/>
              </a:ext>
            </a:extLst>
          </p:cNvPr>
          <p:cNvSpPr/>
          <p:nvPr/>
        </p:nvSpPr>
        <p:spPr>
          <a:xfrm rot="10800000">
            <a:off x="2627784" y="4221088"/>
            <a:ext cx="484632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Arrow: Up 28">
            <a:extLst>
              <a:ext uri="{FF2B5EF4-FFF2-40B4-BE49-F238E27FC236}">
                <a16:creationId xmlns:a16="http://schemas.microsoft.com/office/drawing/2014/main" id="{253DB2B4-36F4-02C5-5B12-627C1AC16834}"/>
              </a:ext>
            </a:extLst>
          </p:cNvPr>
          <p:cNvSpPr/>
          <p:nvPr/>
        </p:nvSpPr>
        <p:spPr>
          <a:xfrm rot="10800000">
            <a:off x="4716016" y="4221088"/>
            <a:ext cx="484632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Arrow: Up 29">
            <a:extLst>
              <a:ext uri="{FF2B5EF4-FFF2-40B4-BE49-F238E27FC236}">
                <a16:creationId xmlns:a16="http://schemas.microsoft.com/office/drawing/2014/main" id="{A198D4B4-2287-FA4C-A6FB-14F8F6737C96}"/>
              </a:ext>
            </a:extLst>
          </p:cNvPr>
          <p:cNvSpPr/>
          <p:nvPr/>
        </p:nvSpPr>
        <p:spPr>
          <a:xfrm rot="10800000">
            <a:off x="6660232" y="4221088"/>
            <a:ext cx="484632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Flowchart: Process 32">
            <a:extLst>
              <a:ext uri="{FF2B5EF4-FFF2-40B4-BE49-F238E27FC236}">
                <a16:creationId xmlns:a16="http://schemas.microsoft.com/office/drawing/2014/main" id="{ED097A20-EAE9-33C4-4C07-26EA7E995E28}"/>
              </a:ext>
            </a:extLst>
          </p:cNvPr>
          <p:cNvSpPr/>
          <p:nvPr/>
        </p:nvSpPr>
        <p:spPr>
          <a:xfrm>
            <a:off x="7596336" y="4653136"/>
            <a:ext cx="1547664" cy="20620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rgbClr val="00B050"/>
              </a:solidFill>
              <a:latin typeface="Trebuchet MS" pitchFamily="34" charset="0"/>
            </a:endParaRPr>
          </a:p>
          <a:p>
            <a:pPr algn="ctr"/>
            <a:endParaRPr lang="en-IN" b="1" dirty="0">
              <a:solidFill>
                <a:srgbClr val="00B050"/>
              </a:solidFill>
              <a:latin typeface="Trebuchet MS" pitchFamily="34" charset="0"/>
            </a:endParaRPr>
          </a:p>
          <a:p>
            <a:pPr algn="ctr"/>
            <a:r>
              <a:rPr lang="en-IN" b="1" dirty="0">
                <a:solidFill>
                  <a:srgbClr val="00B050"/>
                </a:solidFill>
                <a:latin typeface="Trebuchet MS" pitchFamily="34" charset="0"/>
              </a:rPr>
              <a:t>60% </a:t>
            </a:r>
            <a:r>
              <a:rPr lang="en-IN" b="1" dirty="0">
                <a:latin typeface="Trebuchet MS" pitchFamily="34" charset="0"/>
              </a:rPr>
              <a:t>OF ANBC OR CEOBE (HIGHER)</a:t>
            </a:r>
          </a:p>
          <a:p>
            <a:pPr algn="ctr"/>
            <a:endParaRPr lang="en-US" b="1" dirty="0">
              <a:solidFill>
                <a:srgbClr val="00B050"/>
              </a:solidFill>
              <a:latin typeface="Trebuchet MS" pitchFamily="34" charset="0"/>
            </a:endParaRPr>
          </a:p>
          <a:p>
            <a:pPr algn="ctr"/>
            <a:r>
              <a:rPr lang="en-US" b="1" dirty="0">
                <a:solidFill>
                  <a:srgbClr val="00B050"/>
                </a:solidFill>
                <a:latin typeface="Trebuchet MS" pitchFamily="34" charset="0"/>
              </a:rPr>
              <a:t>Micro </a:t>
            </a:r>
            <a:r>
              <a:rPr lang="en-US" b="1" dirty="0">
                <a:solidFill>
                  <a:schemeClr val="bg1"/>
                </a:solidFill>
                <a:latin typeface="Trebuchet MS" pitchFamily="34" charset="0"/>
              </a:rPr>
              <a:t>7.5%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Trebuchet MS" pitchFamily="34" charset="0"/>
              </a:rPr>
              <a:t>Weaker </a:t>
            </a:r>
            <a:r>
              <a:rPr lang="en-US" dirty="0">
                <a:solidFill>
                  <a:schemeClr val="bg1"/>
                </a:solidFill>
                <a:latin typeface="Trebuchet MS" pitchFamily="34" charset="0"/>
              </a:rPr>
              <a:t>12 %</a:t>
            </a:r>
            <a:endParaRPr lang="en-IN" dirty="0">
              <a:solidFill>
                <a:schemeClr val="bg1"/>
              </a:solidFill>
              <a:latin typeface="Trebuchet MS" pitchFamily="34" charset="0"/>
            </a:endParaRPr>
          </a:p>
          <a:p>
            <a:pPr algn="ctr"/>
            <a:endParaRPr lang="en-IN" b="1" dirty="0">
              <a:latin typeface="Trebuchet MS" pitchFamily="34" charset="0"/>
            </a:endParaRPr>
          </a:p>
          <a:p>
            <a:pPr algn="ctr"/>
            <a:endParaRPr lang="en-IN" b="1" dirty="0">
              <a:latin typeface="Trebuchet MS" pitchFamily="34" charset="0"/>
            </a:endParaRP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25E18854-75D6-B01C-3C81-8AEFC7BABE13}"/>
              </a:ext>
            </a:extLst>
          </p:cNvPr>
          <p:cNvSpPr/>
          <p:nvPr/>
        </p:nvSpPr>
        <p:spPr>
          <a:xfrm rot="10800000">
            <a:off x="8388424" y="4293096"/>
            <a:ext cx="484632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4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18852500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-52137" y="-76200"/>
            <a:ext cx="9220200" cy="64246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defRPr/>
            </a:pPr>
            <a:r>
              <a:rPr lang="en-IN" sz="2400" b="1">
                <a:solidFill>
                  <a:srgbClr val="0000FF"/>
                </a:solidFill>
              </a:rPr>
              <a:t>                                   </a:t>
            </a:r>
            <a:endParaRPr kumimoji="0" lang="en-IN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600">
              <a:solidFill>
                <a:srgbClr val="FF00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C8F60764-BD28-365F-C73C-B89C3CF9E236}"/>
              </a:ext>
            </a:extLst>
          </p:cNvPr>
          <p:cNvSpPr/>
          <p:nvPr/>
        </p:nvSpPr>
        <p:spPr>
          <a:xfrm>
            <a:off x="3491880" y="476672"/>
            <a:ext cx="2159315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 </a:t>
            </a:r>
            <a:r>
              <a:rPr lang="en-IN" b="1">
                <a:solidFill>
                  <a:schemeClr val="bg1"/>
                </a:solidFill>
              </a:rPr>
              <a:t>COMM BANKS &amp;</a:t>
            </a:r>
          </a:p>
          <a:p>
            <a:pPr algn="ctr"/>
            <a:r>
              <a:rPr lang="en-IN" b="1">
                <a:solidFill>
                  <a:schemeClr val="bg1"/>
                </a:solidFill>
                <a:latin typeface="Trebuchet MS" pitchFamily="34" charset="0"/>
              </a:rPr>
              <a:t>FB &gt;</a:t>
            </a:r>
            <a:r>
              <a:rPr lang="en-IN" b="1">
                <a:solidFill>
                  <a:srgbClr val="FF0000"/>
                </a:solidFill>
                <a:latin typeface="Trebuchet MS" pitchFamily="34" charset="0"/>
              </a:rPr>
              <a:t> 20 BR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B85B704-7EEE-74D9-067C-5D7C9E9F7866}"/>
              </a:ext>
            </a:extLst>
          </p:cNvPr>
          <p:cNvSpPr/>
          <p:nvPr/>
        </p:nvSpPr>
        <p:spPr>
          <a:xfrm>
            <a:off x="152400" y="0"/>
            <a:ext cx="8382000" cy="381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RBI (                                     </a:t>
            </a:r>
            <a:r>
              <a:rPr lang="en-IN" sz="1800" b="1">
                <a:solidFill>
                  <a:schemeClr val="bg1"/>
                </a:solidFill>
              </a:rPr>
              <a:t>PRIORITY SECTOR SUB TARGETS</a:t>
            </a:r>
            <a:r>
              <a:rPr lang="en-IN" b="1"/>
              <a:t>)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C989F28E-CD52-8E50-CCBB-BF5F3168E3AE}"/>
              </a:ext>
            </a:extLst>
          </p:cNvPr>
          <p:cNvSpPr/>
          <p:nvPr/>
        </p:nvSpPr>
        <p:spPr>
          <a:xfrm rot="10800000">
            <a:off x="4211960" y="332656"/>
            <a:ext cx="484632" cy="152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0E3457F1-02A6-077C-ADAA-A7B681FECD2A}"/>
              </a:ext>
            </a:extLst>
          </p:cNvPr>
          <p:cNvSpPr/>
          <p:nvPr/>
        </p:nvSpPr>
        <p:spPr>
          <a:xfrm rot="10800000">
            <a:off x="4038600" y="1066800"/>
            <a:ext cx="484632" cy="152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B5FBD9C8-CB41-E0A3-4280-B2D8DFCF1781}"/>
              </a:ext>
            </a:extLst>
          </p:cNvPr>
          <p:cNvSpPr/>
          <p:nvPr/>
        </p:nvSpPr>
        <p:spPr>
          <a:xfrm>
            <a:off x="-108520" y="2492896"/>
            <a:ext cx="3076074" cy="47078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atin typeface="Trebuchet MS" pitchFamily="34" charset="0"/>
            </a:endParaRPr>
          </a:p>
          <a:p>
            <a:pPr algn="ctr"/>
            <a:r>
              <a:rPr lang="en-IN" b="1" dirty="0">
                <a:latin typeface="Trebuchet MS" pitchFamily="34" charset="0"/>
              </a:rPr>
              <a:t>AGRICULTURE</a:t>
            </a:r>
          </a:p>
          <a:p>
            <a:pPr algn="ctr"/>
            <a:r>
              <a:rPr lang="en-IN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rebuchet MS" pitchFamily="34" charset="0"/>
              </a:rPr>
              <a:t>NON-COR- 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14%</a:t>
            </a:r>
            <a:endParaRPr lang="en-IN" b="1" dirty="0">
              <a:solidFill>
                <a:schemeClr val="accent4">
                  <a:lumMod val="40000"/>
                  <a:lumOff val="60000"/>
                </a:schemeClr>
              </a:solidFill>
              <a:latin typeface="Trebuchet MS" pitchFamily="34" charset="0"/>
            </a:endParaRPr>
          </a:p>
          <a:p>
            <a:pPr algn="ctr"/>
            <a:endParaRPr lang="en-IN" b="1" dirty="0">
              <a:latin typeface="Trebuchet MS" pitchFamily="34" charset="0"/>
            </a:endParaRPr>
          </a:p>
        </p:txBody>
      </p:sp>
      <p:sp>
        <p:nvSpPr>
          <p:cNvPr id="16" name="Flowchart: Process 15">
            <a:extLst>
              <a:ext uri="{FF2B5EF4-FFF2-40B4-BE49-F238E27FC236}">
                <a16:creationId xmlns:a16="http://schemas.microsoft.com/office/drawing/2014/main" id="{B22EA3AD-F1D9-861E-CD25-1F8A3C95E4FA}"/>
              </a:ext>
            </a:extLst>
          </p:cNvPr>
          <p:cNvSpPr/>
          <p:nvPr/>
        </p:nvSpPr>
        <p:spPr>
          <a:xfrm>
            <a:off x="44996" y="3045716"/>
            <a:ext cx="18288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MSME-</a:t>
            </a:r>
          </a:p>
        </p:txBody>
      </p:sp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0F15D68C-0AB5-2EE4-2B54-CF8676164970}"/>
              </a:ext>
            </a:extLst>
          </p:cNvPr>
          <p:cNvSpPr/>
          <p:nvPr/>
        </p:nvSpPr>
        <p:spPr>
          <a:xfrm>
            <a:off x="0" y="4876800"/>
            <a:ext cx="1828800" cy="838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WEAKER SECTION</a:t>
            </a:r>
          </a:p>
          <a:p>
            <a:pPr algn="ctr"/>
            <a:r>
              <a:rPr lang="en-IN" b="1">
                <a:solidFill>
                  <a:srgbClr val="FF0000"/>
                </a:solidFill>
                <a:latin typeface="Trebuchet MS" pitchFamily="34" charset="0"/>
              </a:rPr>
              <a:t>12 %</a:t>
            </a:r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C27A671C-EABC-5646-76C3-0D6E06A1A740}"/>
              </a:ext>
            </a:extLst>
          </p:cNvPr>
          <p:cNvSpPr/>
          <p:nvPr/>
        </p:nvSpPr>
        <p:spPr>
          <a:xfrm rot="10800000">
            <a:off x="4139952" y="2564904"/>
            <a:ext cx="484632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Flowchart: Preparation 20">
            <a:extLst>
              <a:ext uri="{FF2B5EF4-FFF2-40B4-BE49-F238E27FC236}">
                <a16:creationId xmlns:a16="http://schemas.microsoft.com/office/drawing/2014/main" id="{AF8B0A01-B233-9A88-210C-7CDAFDE014DD}"/>
              </a:ext>
            </a:extLst>
          </p:cNvPr>
          <p:cNvSpPr/>
          <p:nvPr/>
        </p:nvSpPr>
        <p:spPr>
          <a:xfrm>
            <a:off x="2514600" y="4876800"/>
            <a:ext cx="2667000" cy="6858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Trebuchet MS" pitchFamily="34" charset="0"/>
              </a:rPr>
              <a:t> WEAKER SEC</a:t>
            </a:r>
          </a:p>
          <a:p>
            <a:pPr algn="ctr"/>
            <a:r>
              <a:rPr lang="en-IN" b="1">
                <a:solidFill>
                  <a:srgbClr val="FF0000"/>
                </a:solidFill>
                <a:latin typeface="Trebuchet MS" pitchFamily="34" charset="0"/>
              </a:rPr>
              <a:t>12 %</a:t>
            </a:r>
            <a:r>
              <a:rPr lang="en-IN" b="1">
                <a:latin typeface="Trebuchet MS" pitchFamily="34" charset="0"/>
              </a:rPr>
              <a:t> of ANBC </a:t>
            </a:r>
          </a:p>
        </p:txBody>
      </p:sp>
      <p:sp>
        <p:nvSpPr>
          <p:cNvPr id="22" name="Flowchart: Preparation 21">
            <a:extLst>
              <a:ext uri="{FF2B5EF4-FFF2-40B4-BE49-F238E27FC236}">
                <a16:creationId xmlns:a16="http://schemas.microsoft.com/office/drawing/2014/main" id="{BE84B86D-1185-92FB-331A-887B71D3A192}"/>
              </a:ext>
            </a:extLst>
          </p:cNvPr>
          <p:cNvSpPr/>
          <p:nvPr/>
        </p:nvSpPr>
        <p:spPr>
          <a:xfrm>
            <a:off x="3203848" y="2852936"/>
            <a:ext cx="1981200" cy="6858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Trebuchet MS" pitchFamily="34" charset="0"/>
              </a:rPr>
              <a:t>M</a:t>
            </a:r>
            <a:r>
              <a:rPr lang="en-IN" b="1">
                <a:latin typeface="Trebuchet MS" pitchFamily="34" charset="0"/>
              </a:rPr>
              <a:t>SME PRIORITY</a:t>
            </a:r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B8187B0B-F5B6-833E-7DEC-A058A4313EB5}"/>
              </a:ext>
            </a:extLst>
          </p:cNvPr>
          <p:cNvSpPr/>
          <p:nvPr/>
        </p:nvSpPr>
        <p:spPr>
          <a:xfrm rot="10800000">
            <a:off x="3923928" y="3573016"/>
            <a:ext cx="484632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Arrow: Up 30">
            <a:extLst>
              <a:ext uri="{FF2B5EF4-FFF2-40B4-BE49-F238E27FC236}">
                <a16:creationId xmlns:a16="http://schemas.microsoft.com/office/drawing/2014/main" id="{AA0DF19A-D839-316A-87B3-09DA98FB9C3F}"/>
              </a:ext>
            </a:extLst>
          </p:cNvPr>
          <p:cNvSpPr/>
          <p:nvPr/>
        </p:nvSpPr>
        <p:spPr>
          <a:xfrm rot="10800000">
            <a:off x="3733800" y="4653136"/>
            <a:ext cx="484632" cy="22366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5D0D38FF-1211-F865-0D0C-1A1CBE148792}"/>
              </a:ext>
            </a:extLst>
          </p:cNvPr>
          <p:cNvSpPr/>
          <p:nvPr/>
        </p:nvSpPr>
        <p:spPr>
          <a:xfrm>
            <a:off x="1691680" y="3933056"/>
            <a:ext cx="108012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/>
              <a:t>HL/EL</a:t>
            </a:r>
          </a:p>
        </p:txBody>
      </p:sp>
      <p:sp>
        <p:nvSpPr>
          <p:cNvPr id="34" name="Arrow: Right 33">
            <a:extLst>
              <a:ext uri="{FF2B5EF4-FFF2-40B4-BE49-F238E27FC236}">
                <a16:creationId xmlns:a16="http://schemas.microsoft.com/office/drawing/2014/main" id="{5928096F-AB23-7329-EE5B-C0E3406973D5}"/>
              </a:ext>
            </a:extLst>
          </p:cNvPr>
          <p:cNvSpPr/>
          <p:nvPr/>
        </p:nvSpPr>
        <p:spPr>
          <a:xfrm rot="19342698">
            <a:off x="4986802" y="4840841"/>
            <a:ext cx="364695" cy="48463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1" name="Flowchart: Alternate Process 60">
            <a:extLst>
              <a:ext uri="{FF2B5EF4-FFF2-40B4-BE49-F238E27FC236}">
                <a16:creationId xmlns:a16="http://schemas.microsoft.com/office/drawing/2014/main" id="{2E65D751-1DD2-212A-AE5C-75AC44CFC4E6}"/>
              </a:ext>
            </a:extLst>
          </p:cNvPr>
          <p:cNvSpPr/>
          <p:nvPr/>
        </p:nvSpPr>
        <p:spPr>
          <a:xfrm>
            <a:off x="-252536" y="5063"/>
            <a:ext cx="3744416" cy="24384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FF00"/>
                </a:solidFill>
                <a:latin typeface="Trebuchet MS" pitchFamily="34" charset="0"/>
              </a:rPr>
              <a:t>MF/SF TARGET : 10 %</a:t>
            </a:r>
          </a:p>
          <a:p>
            <a:pPr algn="ctr"/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  </a:t>
            </a:r>
          </a:p>
          <a:p>
            <a:pPr algn="ctr"/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MF- (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1 </a:t>
            </a:r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HEC LAND)</a:t>
            </a:r>
          </a:p>
          <a:p>
            <a:pPr algn="ctr"/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  SF (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1-2</a:t>
            </a:r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 HEC)</a:t>
            </a:r>
          </a:p>
          <a:p>
            <a:pPr algn="ctr">
              <a:buFont typeface="Wingdings" pitchFamily="2" charset="2"/>
              <a:buChar char="§"/>
            </a:pPr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LANDLESS/ORAL/TENANT</a:t>
            </a:r>
          </a:p>
          <a:p>
            <a:pPr algn="ctr">
              <a:buFont typeface="Wingdings" pitchFamily="2" charset="2"/>
              <a:buChar char="§"/>
            </a:pPr>
            <a:r>
              <a:rPr lang="en-IN" dirty="0">
                <a:solidFill>
                  <a:schemeClr val="bg1"/>
                </a:solidFill>
                <a:latin typeface="Trebuchet MS" pitchFamily="34" charset="0"/>
              </a:rPr>
              <a:t>SHG/JLG-AGRI/ALLIED</a:t>
            </a:r>
          </a:p>
          <a:p>
            <a:pPr algn="ctr">
              <a:buFont typeface="Wingdings" pitchFamily="2" charset="2"/>
              <a:buChar char="§"/>
            </a:pPr>
            <a:r>
              <a:rPr lang="en-IN" b="1" dirty="0">
                <a:solidFill>
                  <a:srgbClr val="FF0066"/>
                </a:solidFill>
                <a:latin typeface="Trebuchet MS" pitchFamily="34" charset="0"/>
              </a:rPr>
              <a:t>LOAN-2.5 LAC </a:t>
            </a:r>
            <a:r>
              <a:rPr lang="en-IN" dirty="0">
                <a:latin typeface="Trebuchet MS" pitchFamily="34" charset="0"/>
              </a:rPr>
              <a:t>FOR ALLIED ACT </a:t>
            </a:r>
          </a:p>
          <a:p>
            <a:pPr algn="ctr">
              <a:buFont typeface="Wingdings" pitchFamily="2" charset="2"/>
              <a:buChar char="§"/>
            </a:pPr>
            <a:r>
              <a:rPr lang="en-IN" dirty="0">
                <a:latin typeface="Trebuchet MS" pitchFamily="34" charset="0"/>
              </a:rPr>
              <a:t>LOAN TO FPO/FPC- </a:t>
            </a:r>
            <a:r>
              <a:rPr lang="en-IN" dirty="0">
                <a:solidFill>
                  <a:srgbClr val="FF0066"/>
                </a:solidFill>
                <a:latin typeface="Trebuchet MS" pitchFamily="34" charset="0"/>
              </a:rPr>
              <a:t>LAND HOLDING NOT LESS THAN </a:t>
            </a:r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75%</a:t>
            </a:r>
          </a:p>
        </p:txBody>
      </p:sp>
      <p:sp>
        <p:nvSpPr>
          <p:cNvPr id="51" name="Flowchart: Preparation 50">
            <a:extLst>
              <a:ext uri="{FF2B5EF4-FFF2-40B4-BE49-F238E27FC236}">
                <a16:creationId xmlns:a16="http://schemas.microsoft.com/office/drawing/2014/main" id="{15A7BCA9-26C4-C0DE-2DE9-394EFB7D1F31}"/>
              </a:ext>
            </a:extLst>
          </p:cNvPr>
          <p:cNvSpPr/>
          <p:nvPr/>
        </p:nvSpPr>
        <p:spPr>
          <a:xfrm>
            <a:off x="6399929" y="620688"/>
            <a:ext cx="2743200" cy="1066800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Trebuchet MS" pitchFamily="34" charset="0"/>
              </a:rPr>
              <a:t>SUB TARGET </a:t>
            </a:r>
          </a:p>
          <a:p>
            <a:pPr algn="ctr"/>
            <a:endParaRPr lang="en-IN" b="1">
              <a:latin typeface="Trebuchet MS" pitchFamily="34" charset="0"/>
            </a:endParaRPr>
          </a:p>
          <a:p>
            <a:pPr algn="ctr"/>
            <a:r>
              <a:rPr lang="en-IN" b="1">
                <a:solidFill>
                  <a:srgbClr val="FFFF00"/>
                </a:solidFill>
                <a:latin typeface="Trebuchet MS" pitchFamily="34" charset="0"/>
              </a:rPr>
              <a:t>MICRO</a:t>
            </a:r>
            <a:r>
              <a:rPr lang="en-IN" b="1">
                <a:latin typeface="Trebuchet MS" pitchFamily="34" charset="0"/>
              </a:rPr>
              <a:t> </a:t>
            </a:r>
          </a:p>
          <a:p>
            <a:pPr algn="ctr"/>
            <a:r>
              <a:rPr lang="en-IN" b="1">
                <a:solidFill>
                  <a:srgbClr val="FF0000"/>
                </a:solidFill>
                <a:latin typeface="Trebuchet MS" pitchFamily="34" charset="0"/>
              </a:rPr>
              <a:t>7.5%</a:t>
            </a:r>
            <a:r>
              <a:rPr lang="en-IN" b="1">
                <a:latin typeface="Trebuchet MS" pitchFamily="34" charset="0"/>
              </a:rPr>
              <a:t> of ANBC</a:t>
            </a:r>
          </a:p>
        </p:txBody>
      </p:sp>
      <p:sp>
        <p:nvSpPr>
          <p:cNvPr id="52" name="Arrow: Notched Right 51">
            <a:extLst>
              <a:ext uri="{FF2B5EF4-FFF2-40B4-BE49-F238E27FC236}">
                <a16:creationId xmlns:a16="http://schemas.microsoft.com/office/drawing/2014/main" id="{3733BE16-2DFC-23B6-B617-CBE5F6AC42FF}"/>
              </a:ext>
            </a:extLst>
          </p:cNvPr>
          <p:cNvSpPr/>
          <p:nvPr/>
        </p:nvSpPr>
        <p:spPr>
          <a:xfrm rot="18983018">
            <a:off x="4461436" y="1957256"/>
            <a:ext cx="2534026" cy="484632"/>
          </a:xfrm>
          <a:prstGeom prst="notchedRight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0D6C2D22-8BCB-B522-81C8-EBA2F811E246}"/>
              </a:ext>
            </a:extLst>
          </p:cNvPr>
          <p:cNvSpPr/>
          <p:nvPr/>
        </p:nvSpPr>
        <p:spPr>
          <a:xfrm rot="10800000">
            <a:off x="7772400" y="3657600"/>
            <a:ext cx="484632" cy="30881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Flowchart: Alternate Process 11">
            <a:extLst>
              <a:ext uri="{FF2B5EF4-FFF2-40B4-BE49-F238E27FC236}">
                <a16:creationId xmlns:a16="http://schemas.microsoft.com/office/drawing/2014/main" id="{07CF5C4D-70A8-C03C-33C9-462C8FF1DE6E}"/>
              </a:ext>
            </a:extLst>
          </p:cNvPr>
          <p:cNvSpPr/>
          <p:nvPr/>
        </p:nvSpPr>
        <p:spPr>
          <a:xfrm>
            <a:off x="5277223" y="2133600"/>
            <a:ext cx="4178871" cy="483268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  <a:ea typeface="Times New Roman" pitchFamily="18" charset="0"/>
                <a:cs typeface="Arial" pitchFamily="34" charset="0"/>
              </a:rPr>
              <a:t>SF/MF</a:t>
            </a:r>
            <a:endParaRPr kumimoji="0" lang="en-US" sz="1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rebuchet MS" pitchFamily="34" charset="0"/>
              <a:ea typeface="Times New Roman" pitchFamily="18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dirty="0">
                <a:latin typeface="Trebuchet MS" pitchFamily="34" charset="0"/>
                <a:ea typeface="Times New Roman" pitchFamily="18" charset="0"/>
                <a:cs typeface="Arial" pitchFamily="34" charset="0"/>
              </a:rPr>
              <a:t>SC/ST                 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dirty="0">
                <a:latin typeface="Trebuchet MS" pitchFamily="34" charset="0"/>
                <a:ea typeface="Times New Roman" pitchFamily="18" charset="0"/>
                <a:cs typeface="Arial" pitchFamily="34" charset="0"/>
              </a:rPr>
              <a:t>DIR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dirty="0">
                <a:latin typeface="Trebuchet MS" pitchFamily="34" charset="0"/>
                <a:ea typeface="Times New Roman" pitchFamily="18" charset="0"/>
                <a:cs typeface="Arial" pitchFamily="34" charset="0"/>
              </a:rPr>
              <a:t>SHG /JLG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dirty="0">
                <a:latin typeface="Trebuchet MS" pitchFamily="34" charset="0"/>
                <a:ea typeface="Times New Roman" pitchFamily="18" charset="0"/>
                <a:cs typeface="Arial" pitchFamily="34" charset="0"/>
              </a:rPr>
              <a:t>Persons with disabilities</a:t>
            </a: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Govt</a:t>
            </a: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 </a:t>
            </a:r>
            <a:r>
              <a:rPr kumimoji="0" 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Spon</a:t>
            </a:r>
            <a:r>
              <a:rPr lang="en-US" sz="1800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NRLM, NULM &amp; SRMS</a:t>
            </a:r>
            <a:endParaRPr kumimoji="0" lang="en-US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rebuchet MS" pitchFamily="34" charset="0"/>
              <a:ea typeface="Times New Roman" pitchFamily="18" charset="0"/>
              <a:cs typeface="Mangal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dirty="0">
                <a:latin typeface="Trebuchet MS" pitchFamily="34" charset="0"/>
                <a:ea typeface="Times New Roman" pitchFamily="18" charset="0"/>
                <a:cs typeface="Arial" pitchFamily="34" charset="0"/>
              </a:rPr>
              <a:t>Minorities </a:t>
            </a:r>
            <a:r>
              <a:rPr lang="en-US" dirty="0">
                <a:latin typeface="Trebuchet MS" pitchFamily="34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en-US" dirty="0" err="1">
                <a:latin typeface="Trebuchet MS" pitchFamily="34" charset="0"/>
                <a:ea typeface="Times New Roman" pitchFamily="18" charset="0"/>
                <a:cs typeface="Arial" pitchFamily="34" charset="0"/>
              </a:rPr>
              <a:t>Transgenders</a:t>
            </a:r>
            <a:endParaRPr lang="en-US" sz="1800" b="1" dirty="0">
              <a:solidFill>
                <a:srgbClr val="FFFF00"/>
              </a:solidFill>
              <a:latin typeface="Trebuchet MS" pitchFamily="34" charset="0"/>
              <a:ea typeface="Times New Roman" pitchFamily="18" charset="0"/>
              <a:cs typeface="Arial" pitchFamily="34" charset="0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Distressed farmers indebted to </a:t>
            </a:r>
            <a:r>
              <a:rPr kumimoji="0" 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non-institutional lenders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Distressed persons </a:t>
            </a:r>
            <a:r>
              <a:rPr lang="en-US" sz="1800" b="1" dirty="0" err="1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upto</a:t>
            </a: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loan</a:t>
            </a:r>
            <a:r>
              <a:rPr lang="en-US" sz="1800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b="1" u="sng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₹1 lakh</a:t>
            </a:r>
            <a:r>
              <a:rPr lang="en-US" sz="1800" b="1" u="sng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sz="1800" dirty="0">
              <a:solidFill>
                <a:schemeClr val="bg1"/>
              </a:solidFill>
              <a:latin typeface="Trebuchet MS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b="1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Women beneficiaries </a:t>
            </a:r>
            <a:r>
              <a:rPr lang="en-US" sz="1800" dirty="0" err="1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upto</a:t>
            </a:r>
            <a:r>
              <a:rPr lang="en-US" sz="1800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en-US" sz="1800" b="1" u="sng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lac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b="1" u="sng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(2 Lac </a:t>
            </a:r>
            <a:r>
              <a:rPr lang="en-US" b="1" u="sng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not applicable to UCB</a:t>
            </a:r>
            <a:r>
              <a:rPr lang="en-US" b="1" u="sng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)</a:t>
            </a:r>
            <a:endParaRPr lang="en-US" sz="1800" b="1" dirty="0">
              <a:solidFill>
                <a:srgbClr val="FF0000"/>
              </a:solidFill>
              <a:latin typeface="Trebuchet MS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800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Artisans, village and cottage industries </a:t>
            </a:r>
            <a:r>
              <a:rPr lang="en-US" sz="1800" dirty="0" err="1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upto</a:t>
            </a:r>
            <a:r>
              <a:rPr lang="en-US" sz="1800" dirty="0">
                <a:solidFill>
                  <a:schemeClr val="bg1"/>
                </a:solidFill>
                <a:latin typeface="Trebuchet MS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1800" b="1" u="sng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₹2 lakh</a:t>
            </a:r>
            <a:endParaRPr lang="en-IN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D4CD435D-2DA5-3583-EE38-832E4997F597}"/>
              </a:ext>
            </a:extLst>
          </p:cNvPr>
          <p:cNvSpPr/>
          <p:nvPr/>
        </p:nvSpPr>
        <p:spPr>
          <a:xfrm>
            <a:off x="1752600" y="5029200"/>
            <a:ext cx="8382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155272-CE50-0827-68A6-D36C8F5B99C3}"/>
              </a:ext>
            </a:extLst>
          </p:cNvPr>
          <p:cNvSpPr/>
          <p:nvPr/>
        </p:nvSpPr>
        <p:spPr>
          <a:xfrm>
            <a:off x="76200" y="5867400"/>
            <a:ext cx="1447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EXPORT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C7BFD191-5773-F265-DBB8-D27585868707}"/>
              </a:ext>
            </a:extLst>
          </p:cNvPr>
          <p:cNvSpPr/>
          <p:nvPr/>
        </p:nvSpPr>
        <p:spPr>
          <a:xfrm>
            <a:off x="1447800" y="6096000"/>
            <a:ext cx="1143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Flowchart: Process 26">
            <a:extLst>
              <a:ext uri="{FF2B5EF4-FFF2-40B4-BE49-F238E27FC236}">
                <a16:creationId xmlns:a16="http://schemas.microsoft.com/office/drawing/2014/main" id="{2E091833-2757-B1B0-144B-8CAD9A00F780}"/>
              </a:ext>
            </a:extLst>
          </p:cNvPr>
          <p:cNvSpPr/>
          <p:nvPr/>
        </p:nvSpPr>
        <p:spPr>
          <a:xfrm>
            <a:off x="2362200" y="5763127"/>
            <a:ext cx="2895600" cy="990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atin typeface="Trebuchet MS" pitchFamily="34" charset="0"/>
            </a:endParaRPr>
          </a:p>
          <a:p>
            <a:pPr algn="ctr"/>
            <a:r>
              <a:rPr lang="en-IN" b="1" dirty="0">
                <a:latin typeface="Trebuchet MS" pitchFamily="34" charset="0"/>
              </a:rPr>
              <a:t>INCREMENTAL 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2 %</a:t>
            </a:r>
            <a:r>
              <a:rPr lang="en-IN" b="1" dirty="0">
                <a:latin typeface="Trebuchet MS" pitchFamily="34" charset="0"/>
              </a:rPr>
              <a:t> ANBC</a:t>
            </a:r>
          </a:p>
          <a:p>
            <a:pPr algn="ctr"/>
            <a:r>
              <a:rPr lang="en-IN" b="1" dirty="0">
                <a:latin typeface="Trebuchet MS" pitchFamily="34" charset="0"/>
              </a:rPr>
              <a:t>SANCTION LIM – 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50CR </a:t>
            </a:r>
          </a:p>
          <a:p>
            <a:pPr algn="ctr"/>
            <a:endParaRPr lang="en-IN" b="1" dirty="0">
              <a:latin typeface="Trebuchet MS" pitchFamily="34" charset="0"/>
            </a:endParaRPr>
          </a:p>
        </p:txBody>
      </p:sp>
      <p:sp>
        <p:nvSpPr>
          <p:cNvPr id="28" name="Flowchart: Process 27">
            <a:extLst>
              <a:ext uri="{FF2B5EF4-FFF2-40B4-BE49-F238E27FC236}">
                <a16:creationId xmlns:a16="http://schemas.microsoft.com/office/drawing/2014/main" id="{E495FF1A-AA58-2697-4EE1-5A8C82223974}"/>
              </a:ext>
            </a:extLst>
          </p:cNvPr>
          <p:cNvSpPr/>
          <p:nvPr/>
        </p:nvSpPr>
        <p:spPr>
          <a:xfrm>
            <a:off x="3429000" y="1219200"/>
            <a:ext cx="22860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solidFill>
                  <a:srgbClr val="FF0000"/>
                </a:solidFill>
                <a:latin typeface="Trebuchet MS" pitchFamily="34" charset="0"/>
              </a:rPr>
              <a:t>40 %</a:t>
            </a:r>
            <a:r>
              <a:rPr lang="en-IN" b="1">
                <a:latin typeface="Trebuchet MS" pitchFamily="34" charset="0"/>
              </a:rPr>
              <a:t> of ANBC OR CEOBE (HIGH)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EA63D4E-6924-0020-E436-EA5532813707}"/>
              </a:ext>
            </a:extLst>
          </p:cNvPr>
          <p:cNvSpPr/>
          <p:nvPr/>
        </p:nvSpPr>
        <p:spPr>
          <a:xfrm>
            <a:off x="3779912" y="1916832"/>
            <a:ext cx="1600200" cy="60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dirty="0">
                <a:latin typeface="Trebuchet MS" pitchFamily="34" charset="0"/>
              </a:rPr>
              <a:t>AGRICULT</a:t>
            </a:r>
          </a:p>
          <a:p>
            <a:pPr algn="ctr"/>
            <a:r>
              <a:rPr lang="en-IN" sz="1400" b="1" dirty="0">
                <a:solidFill>
                  <a:srgbClr val="FF0000"/>
                </a:solidFill>
                <a:latin typeface="Trebuchet MS" pitchFamily="34" charset="0"/>
              </a:rPr>
              <a:t>18 % </a:t>
            </a:r>
            <a:r>
              <a:rPr lang="en-IN" sz="1400" b="1" dirty="0">
                <a:latin typeface="Trebuchet MS" pitchFamily="34" charset="0"/>
              </a:rPr>
              <a:t>of ANBC</a:t>
            </a:r>
          </a:p>
          <a:p>
            <a:pPr algn="ctr"/>
            <a:r>
              <a:rPr lang="en-US" sz="1400" b="1" dirty="0">
                <a:latin typeface="Trebuchet MS" pitchFamily="34" charset="0"/>
              </a:rPr>
              <a:t>(</a:t>
            </a:r>
            <a:r>
              <a:rPr lang="en-US" sz="1400" b="1" dirty="0">
                <a:solidFill>
                  <a:srgbClr val="FF0000"/>
                </a:solidFill>
                <a:latin typeface="Trebuchet MS" pitchFamily="34" charset="0"/>
              </a:rPr>
              <a:t>NCF</a:t>
            </a:r>
            <a:r>
              <a:rPr lang="en-US" sz="1400" b="1" dirty="0">
                <a:latin typeface="Trebuchet MS" pitchFamily="34" charset="0"/>
              </a:rPr>
              <a:t>-14 %)</a:t>
            </a:r>
            <a:endParaRPr lang="en-IN" sz="1400" b="1" dirty="0">
              <a:latin typeface="Trebuchet MS" pitchFamily="34" charset="0"/>
            </a:endParaRPr>
          </a:p>
        </p:txBody>
      </p:sp>
      <p:sp>
        <p:nvSpPr>
          <p:cNvPr id="33" name="Flowchart: Process 32">
            <a:extLst>
              <a:ext uri="{FF2B5EF4-FFF2-40B4-BE49-F238E27FC236}">
                <a16:creationId xmlns:a16="http://schemas.microsoft.com/office/drawing/2014/main" id="{2CDA553E-6190-752B-7B55-27E8A0E5A738}"/>
              </a:ext>
            </a:extLst>
          </p:cNvPr>
          <p:cNvSpPr/>
          <p:nvPr/>
        </p:nvSpPr>
        <p:spPr>
          <a:xfrm>
            <a:off x="-944" y="3933056"/>
            <a:ext cx="1764632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RETAIL</a:t>
            </a:r>
          </a:p>
        </p:txBody>
      </p:sp>
      <p:sp>
        <p:nvSpPr>
          <p:cNvPr id="35" name="Flowchart: Process 34">
            <a:extLst>
              <a:ext uri="{FF2B5EF4-FFF2-40B4-BE49-F238E27FC236}">
                <a16:creationId xmlns:a16="http://schemas.microsoft.com/office/drawing/2014/main" id="{3C6E2FAB-1C8D-4B06-9E4B-C9099CA22228}"/>
              </a:ext>
            </a:extLst>
          </p:cNvPr>
          <p:cNvSpPr/>
          <p:nvPr/>
        </p:nvSpPr>
        <p:spPr>
          <a:xfrm>
            <a:off x="2771800" y="3717032"/>
            <a:ext cx="2438400" cy="990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EL -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25 LACS</a:t>
            </a:r>
            <a:endParaRPr lang="en-IN" b="1" dirty="0">
              <a:latin typeface="Trebuchet MS" pitchFamily="34" charset="0"/>
            </a:endParaRP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01865B48-74A0-ED83-023B-5AC6C2570E5C}"/>
              </a:ext>
            </a:extLst>
          </p:cNvPr>
          <p:cNvSpPr/>
          <p:nvPr/>
        </p:nvSpPr>
        <p:spPr>
          <a:xfrm>
            <a:off x="1898865" y="2983997"/>
            <a:ext cx="1415089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CCC2A2AF-0FC9-2A44-13E8-90418DE992DF}"/>
              </a:ext>
            </a:extLst>
          </p:cNvPr>
          <p:cNvSpPr/>
          <p:nvPr/>
        </p:nvSpPr>
        <p:spPr>
          <a:xfrm rot="10800000">
            <a:off x="4211960" y="1772816"/>
            <a:ext cx="484632" cy="1440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8B7E6486-D323-86E3-36B3-382FC2A5C000}"/>
              </a:ext>
            </a:extLst>
          </p:cNvPr>
          <p:cNvSpPr/>
          <p:nvPr/>
        </p:nvSpPr>
        <p:spPr>
          <a:xfrm rot="1923604">
            <a:off x="2951130" y="1929226"/>
            <a:ext cx="978408" cy="48463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SF/MF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A74A4B3A-DDA8-01DA-58D0-EBAE02998A0F}"/>
              </a:ext>
            </a:extLst>
          </p:cNvPr>
          <p:cNvSpPr/>
          <p:nvPr/>
        </p:nvSpPr>
        <p:spPr>
          <a:xfrm>
            <a:off x="1282544" y="242704"/>
            <a:ext cx="484632" cy="366896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Down Arrow 42"/>
          <p:cNvSpPr/>
          <p:nvPr/>
        </p:nvSpPr>
        <p:spPr>
          <a:xfrm rot="3808987">
            <a:off x="3059859" y="2245203"/>
            <a:ext cx="484632" cy="97840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NCF</a:t>
            </a:r>
            <a:endParaRPr lang="en-IN" dirty="0"/>
          </a:p>
        </p:txBody>
      </p:sp>
      <p:sp>
        <p:nvSpPr>
          <p:cNvPr id="79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11103569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763000" cy="6477000"/>
          </a:xfrm>
        </p:spPr>
        <p:txBody>
          <a:bodyPr>
            <a:normAutofit fontScale="90000"/>
          </a:bodyPr>
          <a:lstStyle/>
          <a:p>
            <a:r>
              <a:rPr lang="en-IN" b="1" dirty="0">
                <a:solidFill>
                  <a:schemeClr val="tx1"/>
                </a:solidFill>
                <a:latin typeface="Trebuchet MS" pitchFamily="34" charset="0"/>
              </a:rPr>
              <a:t>              </a:t>
            </a:r>
            <a:br>
              <a:rPr lang="en-IN" b="1" dirty="0">
                <a:solidFill>
                  <a:schemeClr val="tx1"/>
                </a:solidFill>
                <a:latin typeface="Trebuchet MS" pitchFamily="34" charset="0"/>
              </a:rPr>
            </a:br>
            <a:br>
              <a:rPr lang="en-IN" b="1" dirty="0">
                <a:solidFill>
                  <a:schemeClr val="tx1"/>
                </a:solidFill>
                <a:latin typeface="Trebuchet MS" pitchFamily="34" charset="0"/>
              </a:rPr>
            </a:br>
            <a:br>
              <a:rPr lang="en-IN" b="1" dirty="0">
                <a:solidFill>
                  <a:schemeClr val="tx1"/>
                </a:solidFill>
                <a:latin typeface="Trebuchet MS" pitchFamily="34" charset="0"/>
              </a:rPr>
            </a:br>
            <a: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  <a:t>What is Priority Lending : </a:t>
            </a:r>
            <a: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  <a:t>Lending to those sectors of the economy which should </a:t>
            </a:r>
            <a:r>
              <a:rPr lang="en-IN" sz="2200" b="1" dirty="0">
                <a:solidFill>
                  <a:srgbClr val="0000FF"/>
                </a:solidFill>
                <a:latin typeface="Trebuchet MS" pitchFamily="34" charset="0"/>
              </a:rPr>
              <a:t>receive timely and adequate credit.</a:t>
            </a:r>
            <a:br>
              <a:rPr lang="en-IN" sz="2200" b="1" dirty="0">
                <a:solidFill>
                  <a:srgbClr val="0000FF"/>
                </a:solidFill>
                <a:latin typeface="Trebuchet MS" pitchFamily="34" charset="0"/>
              </a:rPr>
            </a:br>
            <a:b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</a:br>
            <a:b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</a:br>
            <a: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  <a:t>GOI AND RBI </a:t>
            </a:r>
            <a: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  <a:t>consider as important for the development of basic needs of country.</a:t>
            </a:r>
            <a:b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</a:br>
            <a:b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</a:br>
            <a:r>
              <a:rPr lang="en-IN" sz="2200" b="1" dirty="0">
                <a:solidFill>
                  <a:srgbClr val="0000FF"/>
                </a:solidFill>
                <a:latin typeface="Trebuchet MS" pitchFamily="34" charset="0"/>
              </a:rPr>
              <a:t>PURPOSE</a:t>
            </a:r>
            <a: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  <a:t> : Better credit flow to credit deficient areas/required areas like </a:t>
            </a:r>
            <a: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  <a:t>SF/MF/WEAKER SECTION </a:t>
            </a:r>
            <a: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  <a:t>. Boost credit in important areas like </a:t>
            </a:r>
            <a: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  <a:t>Renewable energy/Social infrastructure .</a:t>
            </a:r>
            <a:b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</a:br>
            <a:b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</a:br>
            <a: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IN" sz="2200" b="1" dirty="0">
                <a:solidFill>
                  <a:srgbClr val="0000FF"/>
                </a:solidFill>
                <a:latin typeface="Trebuchet MS" pitchFamily="34" charset="0"/>
              </a:rPr>
              <a:t>Advantage of Priority Lending </a:t>
            </a:r>
            <a: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  <a:t>: </a:t>
            </a:r>
            <a:r>
              <a:rPr lang="en-IN" sz="2200" b="1" dirty="0">
                <a:solidFill>
                  <a:schemeClr val="tx1"/>
                </a:solidFill>
                <a:latin typeface="Trebuchet MS" pitchFamily="34" charset="0"/>
              </a:rPr>
              <a:t>Better credit penetration to credit deficient areas and increase loans to SF/MF/Weaker sections/ Renewable energy/Social infrastructure</a:t>
            </a:r>
            <a: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  <a:t>. </a:t>
            </a:r>
            <a:r>
              <a:rPr lang="en-IN" sz="2200" b="1" dirty="0">
                <a:solidFill>
                  <a:srgbClr val="00B050"/>
                </a:solidFill>
                <a:latin typeface="Trebuchet MS" pitchFamily="34" charset="0"/>
              </a:rPr>
              <a:t>(which enabled over all development of our country, exports, employment etc.,)</a:t>
            </a:r>
            <a:br>
              <a:rPr lang="en-IN" sz="2200" b="1" dirty="0">
                <a:solidFill>
                  <a:srgbClr val="FF0000"/>
                </a:solidFill>
                <a:latin typeface="Trebuchet MS" pitchFamily="34" charset="0"/>
              </a:rPr>
            </a:br>
            <a:br>
              <a:rPr lang="en-IN" sz="2700" b="1" dirty="0">
                <a:solidFill>
                  <a:srgbClr val="FF0000"/>
                </a:solidFill>
                <a:latin typeface="Trebuchet MS" pitchFamily="34" charset="0"/>
              </a:rPr>
            </a:br>
            <a:r>
              <a:rPr lang="en-IN" sz="2700" b="1" dirty="0">
                <a:solidFill>
                  <a:srgbClr val="FF0000"/>
                </a:solidFill>
                <a:latin typeface="Trebuchet MS" pitchFamily="34" charset="0"/>
              </a:rPr>
              <a:t>What is Non-priority : </a:t>
            </a:r>
            <a:r>
              <a:rPr lang="en-IN" sz="2700" b="1" dirty="0">
                <a:solidFill>
                  <a:srgbClr val="0000FF"/>
                </a:solidFill>
                <a:latin typeface="Trebuchet MS" pitchFamily="34" charset="0"/>
              </a:rPr>
              <a:t>CAR loan</a:t>
            </a:r>
            <a:br>
              <a:rPr lang="en-IN" sz="2700" b="1" dirty="0">
                <a:solidFill>
                  <a:schemeClr val="tx1"/>
                </a:solidFill>
                <a:latin typeface="Trebuchet MS" pitchFamily="34" charset="0"/>
              </a:rPr>
            </a:br>
            <a:br>
              <a:rPr lang="en-IN" sz="2700" b="1" dirty="0">
                <a:solidFill>
                  <a:schemeClr val="tx1"/>
                </a:solidFill>
                <a:latin typeface="Trebuchet MS" pitchFamily="34" charset="0"/>
              </a:rPr>
            </a:br>
            <a:r>
              <a:rPr lang="en-IN" b="1" dirty="0">
                <a:solidFill>
                  <a:srgbClr val="0000FF"/>
                </a:solidFill>
                <a:latin typeface="Trebuchet MS" pitchFamily="34" charset="0"/>
              </a:rPr>
              <a:t>KNOWLEDGE CHECK (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Let u see</a:t>
            </a:r>
            <a:r>
              <a:rPr lang="en-IN" b="1" dirty="0">
                <a:solidFill>
                  <a:srgbClr val="0000FF"/>
                </a:solidFill>
                <a:latin typeface="Trebuchet MS" pitchFamily="34" charset="0"/>
              </a:rPr>
              <a:t>)</a:t>
            </a:r>
            <a:endParaRPr lang="en-US" b="1" dirty="0">
              <a:solidFill>
                <a:srgbClr val="0000FF"/>
              </a:solidFill>
              <a:latin typeface="Trebuchet MS" pitchFamily="34" charset="0"/>
            </a:endParaRPr>
          </a:p>
        </p:txBody>
      </p:sp>
      <p:sp>
        <p:nvSpPr>
          <p:cNvPr id="2" name="Arrow: Up 1">
            <a:extLst>
              <a:ext uri="{FF2B5EF4-FFF2-40B4-BE49-F238E27FC236}">
                <a16:creationId xmlns:a16="http://schemas.microsoft.com/office/drawing/2014/main" id="{B0A6124D-6805-275C-970D-AA9665691959}"/>
              </a:ext>
            </a:extLst>
          </p:cNvPr>
          <p:cNvSpPr/>
          <p:nvPr/>
        </p:nvSpPr>
        <p:spPr>
          <a:xfrm>
            <a:off x="3962400" y="1143000"/>
            <a:ext cx="484632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FE651C-3B50-25D8-3E1F-74740FC0E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5105400"/>
            <a:ext cx="1781175" cy="947737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6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594367335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-52137" y="-76200"/>
            <a:ext cx="9220200" cy="642463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defRPr/>
            </a:pPr>
            <a:r>
              <a:rPr lang="en-IN" sz="2400" b="1">
                <a:solidFill>
                  <a:srgbClr val="0000FF"/>
                </a:solidFill>
              </a:rPr>
              <a:t>                                   </a:t>
            </a:r>
            <a:endParaRPr kumimoji="0" lang="en-IN" sz="2400" b="1" i="0" u="none" strike="noStrike" kern="1200" cap="none" spc="0" normalizeH="0" baseline="0" noProof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600">
              <a:solidFill>
                <a:srgbClr val="FF0000"/>
              </a:solidFill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Flowchart: Process 1">
            <a:extLst>
              <a:ext uri="{FF2B5EF4-FFF2-40B4-BE49-F238E27FC236}">
                <a16:creationId xmlns:a16="http://schemas.microsoft.com/office/drawing/2014/main" id="{C8F60764-BD28-365F-C73C-B89C3CF9E236}"/>
              </a:ext>
            </a:extLst>
          </p:cNvPr>
          <p:cNvSpPr/>
          <p:nvPr/>
        </p:nvSpPr>
        <p:spPr>
          <a:xfrm>
            <a:off x="1981200" y="533400"/>
            <a:ext cx="2045369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FB &lt; 20 BR  </a:t>
            </a:r>
          </a:p>
        </p:txBody>
      </p:sp>
      <p:sp>
        <p:nvSpPr>
          <p:cNvPr id="10" name="Flowchart: Alternate Process 9">
            <a:extLst>
              <a:ext uri="{FF2B5EF4-FFF2-40B4-BE49-F238E27FC236}">
                <a16:creationId xmlns:a16="http://schemas.microsoft.com/office/drawing/2014/main" id="{EB85B704-7EEE-74D9-067C-5D7C9E9F7866}"/>
              </a:ext>
            </a:extLst>
          </p:cNvPr>
          <p:cNvSpPr/>
          <p:nvPr/>
        </p:nvSpPr>
        <p:spPr>
          <a:xfrm>
            <a:off x="152400" y="0"/>
            <a:ext cx="8382000" cy="38100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RBI (</a:t>
            </a:r>
            <a:r>
              <a:rPr lang="en-IN" sz="1800" b="1">
                <a:solidFill>
                  <a:schemeClr val="bg1"/>
                </a:solidFill>
              </a:rPr>
              <a:t>PRIORITY SECTOR SUB TARGETS</a:t>
            </a:r>
            <a:r>
              <a:rPr lang="en-IN" b="1"/>
              <a:t>)</a:t>
            </a:r>
          </a:p>
        </p:txBody>
      </p:sp>
      <p:sp>
        <p:nvSpPr>
          <p:cNvPr id="11" name="Arrow: Up 10">
            <a:extLst>
              <a:ext uri="{FF2B5EF4-FFF2-40B4-BE49-F238E27FC236}">
                <a16:creationId xmlns:a16="http://schemas.microsoft.com/office/drawing/2014/main" id="{C989F28E-CD52-8E50-CCBB-BF5F3168E3AE}"/>
              </a:ext>
            </a:extLst>
          </p:cNvPr>
          <p:cNvSpPr/>
          <p:nvPr/>
        </p:nvSpPr>
        <p:spPr>
          <a:xfrm rot="10800000">
            <a:off x="2895600" y="381000"/>
            <a:ext cx="484632" cy="152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Arrow: Up 23">
            <a:extLst>
              <a:ext uri="{FF2B5EF4-FFF2-40B4-BE49-F238E27FC236}">
                <a16:creationId xmlns:a16="http://schemas.microsoft.com/office/drawing/2014/main" id="{0E3457F1-02A6-077C-ADAA-A7B681FECD2A}"/>
              </a:ext>
            </a:extLst>
          </p:cNvPr>
          <p:cNvSpPr/>
          <p:nvPr/>
        </p:nvSpPr>
        <p:spPr>
          <a:xfrm rot="10800000">
            <a:off x="2895600" y="1143000"/>
            <a:ext cx="484632" cy="152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B5FBD9C8-CB41-E0A3-4280-B2D8DFCF1781}"/>
              </a:ext>
            </a:extLst>
          </p:cNvPr>
          <p:cNvSpPr/>
          <p:nvPr/>
        </p:nvSpPr>
        <p:spPr>
          <a:xfrm>
            <a:off x="0" y="2895600"/>
            <a:ext cx="1018674" cy="381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latin typeface="Trebuchet MS" pitchFamily="34" charset="0"/>
            </a:endParaRPr>
          </a:p>
          <a:p>
            <a:pPr algn="ctr"/>
            <a:r>
              <a:rPr lang="en-IN" b="1">
                <a:latin typeface="Trebuchet MS" pitchFamily="34" charset="0"/>
              </a:rPr>
              <a:t>AGRI</a:t>
            </a:r>
          </a:p>
          <a:p>
            <a:pPr algn="ctr"/>
            <a:endParaRPr lang="en-IN" b="1">
              <a:latin typeface="Trebuchet MS" pitchFamily="34" charset="0"/>
            </a:endParaRPr>
          </a:p>
        </p:txBody>
      </p:sp>
      <p:sp>
        <p:nvSpPr>
          <p:cNvPr id="16" name="Flowchart: Process 15">
            <a:extLst>
              <a:ext uri="{FF2B5EF4-FFF2-40B4-BE49-F238E27FC236}">
                <a16:creationId xmlns:a16="http://schemas.microsoft.com/office/drawing/2014/main" id="{B22EA3AD-F1D9-861E-CD25-1F8A3C95E4FA}"/>
              </a:ext>
            </a:extLst>
          </p:cNvPr>
          <p:cNvSpPr/>
          <p:nvPr/>
        </p:nvSpPr>
        <p:spPr>
          <a:xfrm>
            <a:off x="-76200" y="3886200"/>
            <a:ext cx="11430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MSME-</a:t>
            </a:r>
          </a:p>
        </p:txBody>
      </p:sp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0F15D68C-0AB5-2EE4-2B54-CF8676164970}"/>
              </a:ext>
            </a:extLst>
          </p:cNvPr>
          <p:cNvSpPr/>
          <p:nvPr/>
        </p:nvSpPr>
        <p:spPr>
          <a:xfrm>
            <a:off x="0" y="4876800"/>
            <a:ext cx="1828800" cy="838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WEAKER SECTION</a:t>
            </a:r>
          </a:p>
          <a:p>
            <a:pPr algn="ctr"/>
            <a:r>
              <a:rPr lang="en-IN" b="1">
                <a:solidFill>
                  <a:srgbClr val="FF0000"/>
                </a:solidFill>
                <a:latin typeface="Trebuchet MS" pitchFamily="34" charset="0"/>
              </a:rPr>
              <a:t>10 % to 12 %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2E1E3952-6CCB-6912-840D-6A3594964F6B}"/>
              </a:ext>
            </a:extLst>
          </p:cNvPr>
          <p:cNvSpPr/>
          <p:nvPr/>
        </p:nvSpPr>
        <p:spPr>
          <a:xfrm>
            <a:off x="1050758" y="2819400"/>
            <a:ext cx="70184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Arrow: Up 18">
            <a:extLst>
              <a:ext uri="{FF2B5EF4-FFF2-40B4-BE49-F238E27FC236}">
                <a16:creationId xmlns:a16="http://schemas.microsoft.com/office/drawing/2014/main" id="{C27A671C-EABC-5646-76C3-0D6E06A1A740}"/>
              </a:ext>
            </a:extLst>
          </p:cNvPr>
          <p:cNvSpPr/>
          <p:nvPr/>
        </p:nvSpPr>
        <p:spPr>
          <a:xfrm rot="10800000">
            <a:off x="3200400" y="2667000"/>
            <a:ext cx="484632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Arrow: Up 22">
            <a:extLst>
              <a:ext uri="{FF2B5EF4-FFF2-40B4-BE49-F238E27FC236}">
                <a16:creationId xmlns:a16="http://schemas.microsoft.com/office/drawing/2014/main" id="{B8187B0B-F5B6-833E-7DEC-A058A4313EB5}"/>
              </a:ext>
            </a:extLst>
          </p:cNvPr>
          <p:cNvSpPr/>
          <p:nvPr/>
        </p:nvSpPr>
        <p:spPr>
          <a:xfrm rot="10800000">
            <a:off x="3200400" y="3352800"/>
            <a:ext cx="484632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Arrow: Up 30">
            <a:extLst>
              <a:ext uri="{FF2B5EF4-FFF2-40B4-BE49-F238E27FC236}">
                <a16:creationId xmlns:a16="http://schemas.microsoft.com/office/drawing/2014/main" id="{AA0DF19A-D839-316A-87B3-09DA98FB9C3F}"/>
              </a:ext>
            </a:extLst>
          </p:cNvPr>
          <p:cNvSpPr/>
          <p:nvPr/>
        </p:nvSpPr>
        <p:spPr>
          <a:xfrm rot="10800000">
            <a:off x="2819400" y="4495800"/>
            <a:ext cx="484632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D4CD435D-2DA5-3583-EE38-832E4997F597}"/>
              </a:ext>
            </a:extLst>
          </p:cNvPr>
          <p:cNvSpPr/>
          <p:nvPr/>
        </p:nvSpPr>
        <p:spPr>
          <a:xfrm>
            <a:off x="1752600" y="5029200"/>
            <a:ext cx="4572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155272-CE50-0827-68A6-D36C8F5B99C3}"/>
              </a:ext>
            </a:extLst>
          </p:cNvPr>
          <p:cNvSpPr/>
          <p:nvPr/>
        </p:nvSpPr>
        <p:spPr>
          <a:xfrm>
            <a:off x="76200" y="5867400"/>
            <a:ext cx="14478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EXPORT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C7BFD191-5773-F265-DBB8-D27585868707}"/>
              </a:ext>
            </a:extLst>
          </p:cNvPr>
          <p:cNvSpPr/>
          <p:nvPr/>
        </p:nvSpPr>
        <p:spPr>
          <a:xfrm>
            <a:off x="1600200" y="6096000"/>
            <a:ext cx="762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Flowchart: Process 26">
            <a:extLst>
              <a:ext uri="{FF2B5EF4-FFF2-40B4-BE49-F238E27FC236}">
                <a16:creationId xmlns:a16="http://schemas.microsoft.com/office/drawing/2014/main" id="{2E091833-2757-B1B0-144B-8CAD9A00F780}"/>
              </a:ext>
            </a:extLst>
          </p:cNvPr>
          <p:cNvSpPr/>
          <p:nvPr/>
        </p:nvSpPr>
        <p:spPr>
          <a:xfrm>
            <a:off x="2362200" y="5943600"/>
            <a:ext cx="1600200" cy="762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latin typeface="Trebuchet MS" pitchFamily="34" charset="0"/>
            </a:endParaRPr>
          </a:p>
          <a:p>
            <a:pPr algn="ctr"/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32 %</a:t>
            </a:r>
            <a:r>
              <a:rPr lang="en-IN" b="1" dirty="0">
                <a:solidFill>
                  <a:srgbClr val="FFFF00"/>
                </a:solidFill>
                <a:latin typeface="Trebuchet MS" pitchFamily="34" charset="0"/>
              </a:rPr>
              <a:t> OF ANBC/CEOBE </a:t>
            </a:r>
          </a:p>
          <a:p>
            <a:pPr algn="ctr"/>
            <a:endParaRPr lang="en-IN" b="1" dirty="0">
              <a:latin typeface="Trebuchet MS" pitchFamily="34" charset="0"/>
            </a:endParaRPr>
          </a:p>
        </p:txBody>
      </p:sp>
      <p:sp>
        <p:nvSpPr>
          <p:cNvPr id="28" name="Flowchart: Process 27">
            <a:extLst>
              <a:ext uri="{FF2B5EF4-FFF2-40B4-BE49-F238E27FC236}">
                <a16:creationId xmlns:a16="http://schemas.microsoft.com/office/drawing/2014/main" id="{E495FF1A-AA58-2697-4EE1-5A8C82223974}"/>
              </a:ext>
            </a:extLst>
          </p:cNvPr>
          <p:cNvSpPr/>
          <p:nvPr/>
        </p:nvSpPr>
        <p:spPr>
          <a:xfrm>
            <a:off x="1640305" y="1299410"/>
            <a:ext cx="22860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>
                <a:latin typeface="Trebuchet MS" pitchFamily="34" charset="0"/>
              </a:rPr>
              <a:t>40 % of ANBC OR CEOBE (HIGH)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EA63D4E-6924-0020-E436-EA5532813707}"/>
              </a:ext>
            </a:extLst>
          </p:cNvPr>
          <p:cNvSpPr/>
          <p:nvPr/>
        </p:nvSpPr>
        <p:spPr>
          <a:xfrm>
            <a:off x="1752600" y="2895600"/>
            <a:ext cx="2514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 NO TARGET</a:t>
            </a:r>
            <a:endParaRPr lang="en-IN" b="1" dirty="0"/>
          </a:p>
        </p:txBody>
      </p:sp>
      <p:sp>
        <p:nvSpPr>
          <p:cNvPr id="33" name="Flowchart: Process 32">
            <a:extLst>
              <a:ext uri="{FF2B5EF4-FFF2-40B4-BE49-F238E27FC236}">
                <a16:creationId xmlns:a16="http://schemas.microsoft.com/office/drawing/2014/main" id="{2CDA553E-6190-752B-7B55-27E8A0E5A738}"/>
              </a:ext>
            </a:extLst>
          </p:cNvPr>
          <p:cNvSpPr/>
          <p:nvPr/>
        </p:nvSpPr>
        <p:spPr>
          <a:xfrm>
            <a:off x="0" y="2133600"/>
            <a:ext cx="10668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RETAIL </a:t>
            </a:r>
          </a:p>
        </p:txBody>
      </p:sp>
      <p:sp>
        <p:nvSpPr>
          <p:cNvPr id="35" name="Flowchart: Process 34">
            <a:extLst>
              <a:ext uri="{FF2B5EF4-FFF2-40B4-BE49-F238E27FC236}">
                <a16:creationId xmlns:a16="http://schemas.microsoft.com/office/drawing/2014/main" id="{3C6E2FAB-1C8D-4B06-9E4B-C9099CA22228}"/>
              </a:ext>
            </a:extLst>
          </p:cNvPr>
          <p:cNvSpPr/>
          <p:nvPr/>
        </p:nvSpPr>
        <p:spPr>
          <a:xfrm>
            <a:off x="1752600" y="2057400"/>
            <a:ext cx="23622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NO TARGET</a:t>
            </a:r>
          </a:p>
        </p:txBody>
      </p:sp>
      <p:sp>
        <p:nvSpPr>
          <p:cNvPr id="36" name="Arrow: Right 35">
            <a:extLst>
              <a:ext uri="{FF2B5EF4-FFF2-40B4-BE49-F238E27FC236}">
                <a16:creationId xmlns:a16="http://schemas.microsoft.com/office/drawing/2014/main" id="{01865B48-74A0-ED83-023B-5AC6C2570E5C}"/>
              </a:ext>
            </a:extLst>
          </p:cNvPr>
          <p:cNvSpPr/>
          <p:nvPr/>
        </p:nvSpPr>
        <p:spPr>
          <a:xfrm>
            <a:off x="1066800" y="2133600"/>
            <a:ext cx="6096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Flowchart: Process 2">
            <a:extLst>
              <a:ext uri="{FF2B5EF4-FFF2-40B4-BE49-F238E27FC236}">
                <a16:creationId xmlns:a16="http://schemas.microsoft.com/office/drawing/2014/main" id="{B8E6D5A7-4234-FECE-6370-AF3440097A25}"/>
              </a:ext>
            </a:extLst>
          </p:cNvPr>
          <p:cNvSpPr/>
          <p:nvPr/>
        </p:nvSpPr>
        <p:spPr>
          <a:xfrm>
            <a:off x="4724400" y="762000"/>
            <a:ext cx="1143000" cy="3048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RRB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F2A12837-05BD-9DED-FCB4-BC00D0A85EC4}"/>
              </a:ext>
            </a:extLst>
          </p:cNvPr>
          <p:cNvSpPr/>
          <p:nvPr/>
        </p:nvSpPr>
        <p:spPr>
          <a:xfrm>
            <a:off x="7696200" y="685800"/>
            <a:ext cx="1143000" cy="4572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/>
              <a:t>SFB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5DA72E21-59ED-0A43-5271-D87B5766FB02}"/>
              </a:ext>
            </a:extLst>
          </p:cNvPr>
          <p:cNvSpPr/>
          <p:nvPr/>
        </p:nvSpPr>
        <p:spPr>
          <a:xfrm>
            <a:off x="5029200" y="381000"/>
            <a:ext cx="484632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F768C39D-3727-554B-8860-678F772590E9}"/>
              </a:ext>
            </a:extLst>
          </p:cNvPr>
          <p:cNvSpPr/>
          <p:nvPr/>
        </p:nvSpPr>
        <p:spPr>
          <a:xfrm>
            <a:off x="8001000" y="304800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Flowchart: Process 29">
            <a:extLst>
              <a:ext uri="{FF2B5EF4-FFF2-40B4-BE49-F238E27FC236}">
                <a16:creationId xmlns:a16="http://schemas.microsoft.com/office/drawing/2014/main" id="{58FE3457-1B62-3ACE-3B54-D5F99DEDB89F}"/>
              </a:ext>
            </a:extLst>
          </p:cNvPr>
          <p:cNvSpPr/>
          <p:nvPr/>
        </p:nvSpPr>
        <p:spPr>
          <a:xfrm>
            <a:off x="4495800" y="1371600"/>
            <a:ext cx="2133600" cy="5334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75 %</a:t>
            </a:r>
            <a:r>
              <a:rPr lang="en-IN" b="1" dirty="0">
                <a:latin typeface="Trebuchet MS" pitchFamily="34" charset="0"/>
              </a:rPr>
              <a:t> of ANBC OR CEOBE (HIGH)</a:t>
            </a:r>
          </a:p>
        </p:txBody>
      </p:sp>
      <p:sp>
        <p:nvSpPr>
          <p:cNvPr id="37" name="Arrow: Up 36">
            <a:extLst>
              <a:ext uri="{FF2B5EF4-FFF2-40B4-BE49-F238E27FC236}">
                <a16:creationId xmlns:a16="http://schemas.microsoft.com/office/drawing/2014/main" id="{124CDACA-3B49-766A-EC95-9691E5E393D2}"/>
              </a:ext>
            </a:extLst>
          </p:cNvPr>
          <p:cNvSpPr/>
          <p:nvPr/>
        </p:nvSpPr>
        <p:spPr>
          <a:xfrm rot="10800000">
            <a:off x="5105400" y="1143000"/>
            <a:ext cx="484632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8" name="Arrow: Up 37">
            <a:extLst>
              <a:ext uri="{FF2B5EF4-FFF2-40B4-BE49-F238E27FC236}">
                <a16:creationId xmlns:a16="http://schemas.microsoft.com/office/drawing/2014/main" id="{5AF883BF-A9C4-A6D9-CBBB-BCBE4A1C45F7}"/>
              </a:ext>
            </a:extLst>
          </p:cNvPr>
          <p:cNvSpPr/>
          <p:nvPr/>
        </p:nvSpPr>
        <p:spPr>
          <a:xfrm rot="10800000">
            <a:off x="2971800" y="1828800"/>
            <a:ext cx="484632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5346E73-4AE1-E6FE-1E25-B826F6808674}"/>
              </a:ext>
            </a:extLst>
          </p:cNvPr>
          <p:cNvSpPr/>
          <p:nvPr/>
        </p:nvSpPr>
        <p:spPr>
          <a:xfrm>
            <a:off x="1752600" y="4038600"/>
            <a:ext cx="2438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 NO TARGET</a:t>
            </a:r>
            <a:endParaRPr lang="en-IN" b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1B3E4C6-F530-0199-CDFD-ACF0B8889359}"/>
              </a:ext>
            </a:extLst>
          </p:cNvPr>
          <p:cNvSpPr/>
          <p:nvPr/>
        </p:nvSpPr>
        <p:spPr>
          <a:xfrm>
            <a:off x="2209800" y="4876800"/>
            <a:ext cx="2057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 NO  TARGET</a:t>
            </a:r>
            <a:endParaRPr lang="en-IN" b="1" dirty="0"/>
          </a:p>
        </p:txBody>
      </p:sp>
      <p:sp>
        <p:nvSpPr>
          <p:cNvPr id="41" name="Arrow: Up 40">
            <a:extLst>
              <a:ext uri="{FF2B5EF4-FFF2-40B4-BE49-F238E27FC236}">
                <a16:creationId xmlns:a16="http://schemas.microsoft.com/office/drawing/2014/main" id="{E5E5FE67-9775-D7B5-903B-A5EA60AFFE19}"/>
              </a:ext>
            </a:extLst>
          </p:cNvPr>
          <p:cNvSpPr/>
          <p:nvPr/>
        </p:nvSpPr>
        <p:spPr>
          <a:xfrm rot="10800000">
            <a:off x="2895600" y="5486400"/>
            <a:ext cx="484632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275A32E-7436-8621-E84E-A2A7572CC4A5}"/>
              </a:ext>
            </a:extLst>
          </p:cNvPr>
          <p:cNvSpPr/>
          <p:nvPr/>
        </p:nvSpPr>
        <p:spPr>
          <a:xfrm>
            <a:off x="4572000" y="2618232"/>
            <a:ext cx="2209800" cy="8869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18 % of ANBC</a:t>
            </a:r>
          </a:p>
          <a:p>
            <a:pPr algn="ctr"/>
            <a:r>
              <a:rPr lang="en-US" b="1" dirty="0">
                <a:latin typeface="Trebuchet MS" pitchFamily="34" charset="0"/>
              </a:rPr>
              <a:t>NCF – 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14 %</a:t>
            </a:r>
            <a:endParaRPr lang="en-IN" b="1" dirty="0">
              <a:solidFill>
                <a:srgbClr val="FF0000"/>
              </a:solidFill>
              <a:latin typeface="Trebuchet MS" pitchFamily="34" charset="0"/>
            </a:endParaRPr>
          </a:p>
          <a:p>
            <a:pPr algn="ctr"/>
            <a:r>
              <a:rPr lang="en-IN" b="1" dirty="0">
                <a:latin typeface="Trebuchet MS" pitchFamily="34" charset="0"/>
              </a:rPr>
              <a:t>(MF/SF 10 %</a:t>
            </a:r>
            <a:endParaRPr lang="en-IN" b="1" dirty="0"/>
          </a:p>
        </p:txBody>
      </p:sp>
      <p:sp>
        <p:nvSpPr>
          <p:cNvPr id="49" name="Flowchart: Process 48">
            <a:extLst>
              <a:ext uri="{FF2B5EF4-FFF2-40B4-BE49-F238E27FC236}">
                <a16:creationId xmlns:a16="http://schemas.microsoft.com/office/drawing/2014/main" id="{4AE48366-6790-3138-D4D9-E3FFB670A7B0}"/>
              </a:ext>
            </a:extLst>
          </p:cNvPr>
          <p:cNvSpPr/>
          <p:nvPr/>
        </p:nvSpPr>
        <p:spPr>
          <a:xfrm>
            <a:off x="4800600" y="4953000"/>
            <a:ext cx="18288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FF00"/>
                </a:solidFill>
                <a:latin typeface="Trebuchet MS" pitchFamily="34" charset="0"/>
              </a:rPr>
              <a:t>WEAKER SEC</a:t>
            </a:r>
          </a:p>
          <a:p>
            <a:pPr algn="ctr"/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15 %</a:t>
            </a:r>
            <a:r>
              <a:rPr lang="en-IN" b="1" dirty="0">
                <a:solidFill>
                  <a:srgbClr val="FFFF00"/>
                </a:solidFill>
                <a:latin typeface="Trebuchet MS" pitchFamily="34" charset="0"/>
              </a:rPr>
              <a:t> of ANBC</a:t>
            </a:r>
          </a:p>
        </p:txBody>
      </p:sp>
      <p:sp>
        <p:nvSpPr>
          <p:cNvPr id="54" name="Flowchart: Process 53">
            <a:extLst>
              <a:ext uri="{FF2B5EF4-FFF2-40B4-BE49-F238E27FC236}">
                <a16:creationId xmlns:a16="http://schemas.microsoft.com/office/drawing/2014/main" id="{03978D3E-1DF2-8775-E8AC-234F0E35446D}"/>
              </a:ext>
            </a:extLst>
          </p:cNvPr>
          <p:cNvSpPr/>
          <p:nvPr/>
        </p:nvSpPr>
        <p:spPr>
          <a:xfrm>
            <a:off x="7162800" y="4953000"/>
            <a:ext cx="18288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WEAKER SEC</a:t>
            </a:r>
          </a:p>
          <a:p>
            <a:pPr algn="ctr"/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12 %</a:t>
            </a:r>
            <a:r>
              <a:rPr lang="en-IN" b="1" dirty="0">
                <a:solidFill>
                  <a:schemeClr val="bg1"/>
                </a:solidFill>
                <a:latin typeface="Trebuchet MS" pitchFamily="34" charset="0"/>
              </a:rPr>
              <a:t> of ANBC</a:t>
            </a:r>
          </a:p>
        </p:txBody>
      </p:sp>
      <p:sp>
        <p:nvSpPr>
          <p:cNvPr id="55" name="Flowchart: Process 54">
            <a:extLst>
              <a:ext uri="{FF2B5EF4-FFF2-40B4-BE49-F238E27FC236}">
                <a16:creationId xmlns:a16="http://schemas.microsoft.com/office/drawing/2014/main" id="{32C3A330-E360-C960-F2EE-DC88C7CFBCA2}"/>
              </a:ext>
            </a:extLst>
          </p:cNvPr>
          <p:cNvSpPr/>
          <p:nvPr/>
        </p:nvSpPr>
        <p:spPr>
          <a:xfrm>
            <a:off x="4495800" y="3886200"/>
            <a:ext cx="18288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Trebuchet MS" pitchFamily="34" charset="0"/>
              </a:rPr>
              <a:t>M</a:t>
            </a:r>
            <a:r>
              <a:rPr lang="en-IN" b="1" dirty="0">
                <a:latin typeface="Trebuchet MS" pitchFamily="34" charset="0"/>
              </a:rPr>
              <a:t>SM- PRIORITY (MICR0 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7.5%</a:t>
            </a:r>
            <a:r>
              <a:rPr lang="en-IN" b="1" dirty="0">
                <a:latin typeface="Trebuchet MS" pitchFamily="34" charset="0"/>
              </a:rPr>
              <a:t>)</a:t>
            </a:r>
          </a:p>
        </p:txBody>
      </p:sp>
      <p:sp>
        <p:nvSpPr>
          <p:cNvPr id="56" name="Flowchart: Process 55">
            <a:extLst>
              <a:ext uri="{FF2B5EF4-FFF2-40B4-BE49-F238E27FC236}">
                <a16:creationId xmlns:a16="http://schemas.microsoft.com/office/drawing/2014/main" id="{26EF2DDC-2465-DD43-8CD7-141F828499B2}"/>
              </a:ext>
            </a:extLst>
          </p:cNvPr>
          <p:cNvSpPr/>
          <p:nvPr/>
        </p:nvSpPr>
        <p:spPr>
          <a:xfrm>
            <a:off x="7066547" y="3797969"/>
            <a:ext cx="20574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b="1" dirty="0">
                <a:latin typeface="Trebuchet MS" pitchFamily="34" charset="0"/>
              </a:rPr>
              <a:t>M</a:t>
            </a:r>
            <a:r>
              <a:rPr lang="en-IN" b="1" dirty="0">
                <a:latin typeface="Trebuchet MS" pitchFamily="34" charset="0"/>
              </a:rPr>
              <a:t>SM - PRIORITY MICR0 - </a:t>
            </a:r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7.5%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A368DDD-9712-D2D1-888D-73E204A3FAD8}"/>
              </a:ext>
            </a:extLst>
          </p:cNvPr>
          <p:cNvSpPr/>
          <p:nvPr/>
        </p:nvSpPr>
        <p:spPr>
          <a:xfrm>
            <a:off x="7010400" y="2667000"/>
            <a:ext cx="22098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latin typeface="Trebuchet MS" pitchFamily="34" charset="0"/>
              </a:rPr>
              <a:t>18 % of ANBC</a:t>
            </a:r>
          </a:p>
          <a:p>
            <a:pPr algn="ctr"/>
            <a:r>
              <a:rPr lang="en-US" b="1" dirty="0">
                <a:latin typeface="Trebuchet MS" pitchFamily="34" charset="0"/>
              </a:rPr>
              <a:t>NCF -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14 %</a:t>
            </a:r>
            <a:endParaRPr lang="en-IN" b="1" dirty="0">
              <a:solidFill>
                <a:srgbClr val="FF0000"/>
              </a:solidFill>
              <a:latin typeface="Trebuchet MS" pitchFamily="34" charset="0"/>
            </a:endParaRPr>
          </a:p>
          <a:p>
            <a:pPr algn="ctr"/>
            <a:r>
              <a:rPr lang="en-IN" b="1" dirty="0">
                <a:latin typeface="Trebuchet MS" pitchFamily="34" charset="0"/>
              </a:rPr>
              <a:t>(MF/SF :10 %</a:t>
            </a:r>
            <a:endParaRPr lang="en-IN" b="1" dirty="0"/>
          </a:p>
        </p:txBody>
      </p:sp>
      <p:sp>
        <p:nvSpPr>
          <p:cNvPr id="58" name="Arrow: Up 57">
            <a:extLst>
              <a:ext uri="{FF2B5EF4-FFF2-40B4-BE49-F238E27FC236}">
                <a16:creationId xmlns:a16="http://schemas.microsoft.com/office/drawing/2014/main" id="{463F50C5-A2E5-4682-01E7-6BB069F89EC7}"/>
              </a:ext>
            </a:extLst>
          </p:cNvPr>
          <p:cNvSpPr/>
          <p:nvPr/>
        </p:nvSpPr>
        <p:spPr>
          <a:xfrm rot="10800000">
            <a:off x="5562600" y="1981200"/>
            <a:ext cx="484632" cy="50596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9" name="Arrow: Up 58">
            <a:extLst>
              <a:ext uri="{FF2B5EF4-FFF2-40B4-BE49-F238E27FC236}">
                <a16:creationId xmlns:a16="http://schemas.microsoft.com/office/drawing/2014/main" id="{97CA705D-751B-AB9F-03EC-0E7D60D6B1BE}"/>
              </a:ext>
            </a:extLst>
          </p:cNvPr>
          <p:cNvSpPr/>
          <p:nvPr/>
        </p:nvSpPr>
        <p:spPr>
          <a:xfrm rot="10800000">
            <a:off x="5334000" y="3581400"/>
            <a:ext cx="484632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0" name="Arrow: Up 59">
            <a:extLst>
              <a:ext uri="{FF2B5EF4-FFF2-40B4-BE49-F238E27FC236}">
                <a16:creationId xmlns:a16="http://schemas.microsoft.com/office/drawing/2014/main" id="{0C8BD967-2CD4-66B3-C9B3-26563618AA5A}"/>
              </a:ext>
            </a:extLst>
          </p:cNvPr>
          <p:cNvSpPr/>
          <p:nvPr/>
        </p:nvSpPr>
        <p:spPr>
          <a:xfrm rot="10800000">
            <a:off x="8001000" y="3505200"/>
            <a:ext cx="484632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2" name="Arrow: Up 61">
            <a:extLst>
              <a:ext uri="{FF2B5EF4-FFF2-40B4-BE49-F238E27FC236}">
                <a16:creationId xmlns:a16="http://schemas.microsoft.com/office/drawing/2014/main" id="{A2DBBAC0-9C99-29BD-753B-A0DC284BF202}"/>
              </a:ext>
            </a:extLst>
          </p:cNvPr>
          <p:cNvSpPr/>
          <p:nvPr/>
        </p:nvSpPr>
        <p:spPr>
          <a:xfrm rot="10800000">
            <a:off x="8229600" y="4419600"/>
            <a:ext cx="484632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3" name="Arrow: Up 62">
            <a:extLst>
              <a:ext uri="{FF2B5EF4-FFF2-40B4-BE49-F238E27FC236}">
                <a16:creationId xmlns:a16="http://schemas.microsoft.com/office/drawing/2014/main" id="{77905116-B2F1-6387-96B2-819023A8BF98}"/>
              </a:ext>
            </a:extLst>
          </p:cNvPr>
          <p:cNvSpPr/>
          <p:nvPr/>
        </p:nvSpPr>
        <p:spPr>
          <a:xfrm rot="10800000">
            <a:off x="5257800" y="4495800"/>
            <a:ext cx="484632" cy="3810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5" name="Arrow: Up 64">
            <a:extLst>
              <a:ext uri="{FF2B5EF4-FFF2-40B4-BE49-F238E27FC236}">
                <a16:creationId xmlns:a16="http://schemas.microsoft.com/office/drawing/2014/main" id="{C980D247-D995-6D36-6245-D4389488C84B}"/>
              </a:ext>
            </a:extLst>
          </p:cNvPr>
          <p:cNvSpPr/>
          <p:nvPr/>
        </p:nvSpPr>
        <p:spPr>
          <a:xfrm rot="10800000">
            <a:off x="5486400" y="5715000"/>
            <a:ext cx="484632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Arrow: Up 65">
            <a:extLst>
              <a:ext uri="{FF2B5EF4-FFF2-40B4-BE49-F238E27FC236}">
                <a16:creationId xmlns:a16="http://schemas.microsoft.com/office/drawing/2014/main" id="{32713566-0CAA-D26A-0CE1-925372722C72}"/>
              </a:ext>
            </a:extLst>
          </p:cNvPr>
          <p:cNvSpPr/>
          <p:nvPr/>
        </p:nvSpPr>
        <p:spPr>
          <a:xfrm rot="10800000">
            <a:off x="8001000" y="2209800"/>
            <a:ext cx="484632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7" name="Arrow: Right 66">
            <a:extLst>
              <a:ext uri="{FF2B5EF4-FFF2-40B4-BE49-F238E27FC236}">
                <a16:creationId xmlns:a16="http://schemas.microsoft.com/office/drawing/2014/main" id="{CF339E62-8777-ED43-F27A-B4277A41B395}"/>
              </a:ext>
            </a:extLst>
          </p:cNvPr>
          <p:cNvSpPr/>
          <p:nvPr/>
        </p:nvSpPr>
        <p:spPr>
          <a:xfrm>
            <a:off x="1066800" y="3962400"/>
            <a:ext cx="72991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8" name="Arrow: Right 67">
            <a:extLst>
              <a:ext uri="{FF2B5EF4-FFF2-40B4-BE49-F238E27FC236}">
                <a16:creationId xmlns:a16="http://schemas.microsoft.com/office/drawing/2014/main" id="{314152B2-1E74-48F6-F993-3B542A257039}"/>
              </a:ext>
            </a:extLst>
          </p:cNvPr>
          <p:cNvSpPr/>
          <p:nvPr/>
        </p:nvSpPr>
        <p:spPr>
          <a:xfrm>
            <a:off x="4191000" y="2895600"/>
            <a:ext cx="4572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9" name="Arrow: Right 68">
            <a:extLst>
              <a:ext uri="{FF2B5EF4-FFF2-40B4-BE49-F238E27FC236}">
                <a16:creationId xmlns:a16="http://schemas.microsoft.com/office/drawing/2014/main" id="{545A1B55-5B62-E706-F5DE-648FD64CFFD6}"/>
              </a:ext>
            </a:extLst>
          </p:cNvPr>
          <p:cNvSpPr/>
          <p:nvPr/>
        </p:nvSpPr>
        <p:spPr>
          <a:xfrm>
            <a:off x="4191000" y="4038600"/>
            <a:ext cx="3048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0" name="Arrow: Right 69">
            <a:extLst>
              <a:ext uri="{FF2B5EF4-FFF2-40B4-BE49-F238E27FC236}">
                <a16:creationId xmlns:a16="http://schemas.microsoft.com/office/drawing/2014/main" id="{4430E25A-05FF-04C4-29B5-61EBAFFA15D8}"/>
              </a:ext>
            </a:extLst>
          </p:cNvPr>
          <p:cNvSpPr/>
          <p:nvPr/>
        </p:nvSpPr>
        <p:spPr>
          <a:xfrm>
            <a:off x="4267200" y="4953000"/>
            <a:ext cx="57751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1" name="Arrow: Right 70">
            <a:extLst>
              <a:ext uri="{FF2B5EF4-FFF2-40B4-BE49-F238E27FC236}">
                <a16:creationId xmlns:a16="http://schemas.microsoft.com/office/drawing/2014/main" id="{6159C4CE-39AF-FFF4-1BF5-82309552F4E8}"/>
              </a:ext>
            </a:extLst>
          </p:cNvPr>
          <p:cNvSpPr/>
          <p:nvPr/>
        </p:nvSpPr>
        <p:spPr>
          <a:xfrm>
            <a:off x="6705600" y="2895600"/>
            <a:ext cx="381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2" name="Arrow: Right 71">
            <a:extLst>
              <a:ext uri="{FF2B5EF4-FFF2-40B4-BE49-F238E27FC236}">
                <a16:creationId xmlns:a16="http://schemas.microsoft.com/office/drawing/2014/main" id="{C0491F98-F632-7C82-BCE7-F9B1956BE969}"/>
              </a:ext>
            </a:extLst>
          </p:cNvPr>
          <p:cNvSpPr/>
          <p:nvPr/>
        </p:nvSpPr>
        <p:spPr>
          <a:xfrm>
            <a:off x="6477000" y="3886200"/>
            <a:ext cx="50131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3" name="Arrow: Right 72">
            <a:extLst>
              <a:ext uri="{FF2B5EF4-FFF2-40B4-BE49-F238E27FC236}">
                <a16:creationId xmlns:a16="http://schemas.microsoft.com/office/drawing/2014/main" id="{29B999F0-E298-6A86-3A49-989BC4C9C66E}"/>
              </a:ext>
            </a:extLst>
          </p:cNvPr>
          <p:cNvSpPr/>
          <p:nvPr/>
        </p:nvSpPr>
        <p:spPr>
          <a:xfrm>
            <a:off x="6705600" y="5029200"/>
            <a:ext cx="38100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4" name="Flowchart: Process 73">
            <a:extLst>
              <a:ext uri="{FF2B5EF4-FFF2-40B4-BE49-F238E27FC236}">
                <a16:creationId xmlns:a16="http://schemas.microsoft.com/office/drawing/2014/main" id="{36A5E99F-EA34-E606-602E-43F3F38BE029}"/>
              </a:ext>
            </a:extLst>
          </p:cNvPr>
          <p:cNvSpPr/>
          <p:nvPr/>
        </p:nvSpPr>
        <p:spPr>
          <a:xfrm>
            <a:off x="7162800" y="1447800"/>
            <a:ext cx="2133600" cy="6096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rebuchet MS" pitchFamily="34" charset="0"/>
              </a:rPr>
              <a:t>75 %</a:t>
            </a:r>
            <a:r>
              <a:rPr lang="en-IN" b="1" dirty="0">
                <a:latin typeface="Trebuchet MS" pitchFamily="34" charset="0"/>
              </a:rPr>
              <a:t> of ANBC OR CEOBE (HIGH)</a:t>
            </a:r>
          </a:p>
        </p:txBody>
      </p:sp>
      <p:sp>
        <p:nvSpPr>
          <p:cNvPr id="75" name="Arrow: Up 74">
            <a:extLst>
              <a:ext uri="{FF2B5EF4-FFF2-40B4-BE49-F238E27FC236}">
                <a16:creationId xmlns:a16="http://schemas.microsoft.com/office/drawing/2014/main" id="{5734C5A2-3936-1D16-F8C5-46700A57CE15}"/>
              </a:ext>
            </a:extLst>
          </p:cNvPr>
          <p:cNvSpPr/>
          <p:nvPr/>
        </p:nvSpPr>
        <p:spPr>
          <a:xfrm rot="10800000">
            <a:off x="8077200" y="1219200"/>
            <a:ext cx="484632" cy="228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5" name="radarfort"/>
          <p:cNvSpPr txBox="1"/>
          <p:nvPr/>
        </p:nvSpPr>
        <p:spPr>
          <a:xfrm>
            <a:off x="7239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580568348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7504" y="-204726"/>
            <a:ext cx="9001000" cy="60201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000" b="1">
              <a:solidFill>
                <a:srgbClr val="FF0066"/>
              </a:solidFill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000" b="1">
              <a:solidFill>
                <a:srgbClr val="FF0066"/>
              </a:solidFill>
              <a:latin typeface="Trebuchet MS" pitchFamily="34" charset="0"/>
            </a:endParaRPr>
          </a:p>
          <a:p>
            <a:pPr lvl="1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4000" b="1">
                <a:solidFill>
                  <a:srgbClr val="FF0066"/>
                </a:solidFill>
                <a:latin typeface="Trebuchet MS" pitchFamily="34" charset="0"/>
              </a:rPr>
              <a:t>AGRICULTURE ( 3 CATEGORIES) 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000" b="1">
              <a:solidFill>
                <a:srgbClr val="FF0066"/>
              </a:solidFill>
              <a:latin typeface="Trebuchet MS" pitchFamily="34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000" b="1">
              <a:solidFill>
                <a:srgbClr val="FF0066"/>
              </a:solidFill>
              <a:latin typeface="Trebuchet MS" pitchFamily="34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en-US" sz="4800" b="1">
                <a:solidFill>
                  <a:srgbClr val="0000FF"/>
                </a:solidFill>
                <a:latin typeface="Trebuchet MS" pitchFamily="34" charset="0"/>
              </a:rPr>
              <a:t>FARM CREDIT(</a:t>
            </a:r>
            <a:r>
              <a:rPr lang="en-US" sz="4800" b="1">
                <a:latin typeface="Trebuchet MS" pitchFamily="34" charset="0"/>
              </a:rPr>
              <a:t>AGRI &amp; ALLIED</a:t>
            </a:r>
            <a:r>
              <a:rPr lang="en-US" sz="4800" b="1">
                <a:solidFill>
                  <a:srgbClr val="0000FF"/>
                </a:solidFill>
                <a:latin typeface="Trebuchet MS" pitchFamily="34" charset="0"/>
              </a:rPr>
              <a:t>)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kumimoji="0" lang="en-US" sz="4800" b="1" i="0" u="none" strike="noStrike" cap="none" normalizeH="0" baseline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Agriculture Infrastructure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4800" b="1">
                <a:solidFill>
                  <a:srgbClr val="0000FF"/>
                </a:solidFill>
                <a:latin typeface="Trebuchet MS" pitchFamily="34" charset="0"/>
              </a:rPr>
              <a:t>Ancillary activities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kumimoji="0" lang="en-US" sz="48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Trebuchet MS" pitchFamily="34" charset="0"/>
              <a:ea typeface="Times New Roman" pitchFamily="18" charset="0"/>
              <a:cs typeface="Trebuchet MS" pitchFamily="34" charset="0"/>
            </a:endParaRPr>
          </a:p>
          <a:p>
            <a:pPr marL="685800" indent="-6858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sz="4800" b="1" i="0" u="none" strike="noStrike" cap="none" normalizeH="0" baseline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LET US UNDERSTAND THESE 3 CATEGORIES</a:t>
            </a:r>
            <a:endParaRPr kumimoji="0" lang="en-US" sz="4800" b="1" i="0" u="none" strike="noStrike" cap="none" normalizeH="0" baseline="0">
              <a:ln>
                <a:noFill/>
              </a:ln>
              <a:solidFill>
                <a:srgbClr val="0000FF"/>
              </a:solidFill>
              <a:effectLst/>
              <a:latin typeface="Trebuchet MS" pitchFamily="34" charset="0"/>
              <a:ea typeface="Times New Roman" pitchFamily="18" charset="0"/>
              <a:cs typeface="Trebuchet MS" pitchFamily="34" charset="0"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 </a:t>
            </a:r>
          </a:p>
        </p:txBody>
      </p:sp>
      <p:sp>
        <p:nvSpPr>
          <p:cNvPr id="42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554703715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1118817"/>
            <a:ext cx="9108504" cy="798680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000" b="1" dirty="0">
              <a:solidFill>
                <a:srgbClr val="FF0066"/>
              </a:solidFill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000" b="1" dirty="0">
              <a:solidFill>
                <a:srgbClr val="FF0066"/>
              </a:solidFill>
              <a:latin typeface="Trebuchet MS" pitchFamily="34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000" b="1" dirty="0">
              <a:solidFill>
                <a:srgbClr val="FF0066"/>
              </a:solidFill>
              <a:latin typeface="Trebuchet MS" pitchFamily="34" charset="0"/>
            </a:endParaRPr>
          </a:p>
          <a:p>
            <a:pPr marR="0"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sz="2000" b="1" dirty="0">
              <a:latin typeface="Trebuchet MS" pitchFamily="34" charset="0"/>
            </a:endParaRPr>
          </a:p>
          <a:p>
            <a:pPr marR="0"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b="1" dirty="0">
                <a:latin typeface="Trebuchet MS" pitchFamily="34" charset="0"/>
              </a:rPr>
              <a:t>FARM CREDIT</a:t>
            </a:r>
            <a:r>
              <a:rPr lang="en-US" sz="2000" b="1" dirty="0">
                <a:solidFill>
                  <a:srgbClr val="FF0066"/>
                </a:solidFill>
                <a:latin typeface="Trebuchet MS" pitchFamily="34" charset="0"/>
              </a:rPr>
              <a:t> (2 PARTS)</a:t>
            </a:r>
          </a:p>
          <a:p>
            <a:pPr marR="0"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b="1" dirty="0">
                <a:latin typeface="Trebuchet MS" pitchFamily="34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</a:rPr>
              <a:t>PART A</a:t>
            </a:r>
            <a:r>
              <a:rPr lang="en-US" sz="2000" b="1" dirty="0">
                <a:latin typeface="Trebuchet MS" pitchFamily="34" charset="0"/>
              </a:rPr>
              <a:t> : INDIVIDULA FARMERS)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latin typeface="Trebuchet MS" pitchFamily="34" charset="0"/>
              </a:rPr>
              <a:t>A)Loans to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individual farmers 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B) including SHG or JLG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C) Proprietorship firms of farmers </a:t>
            </a:r>
          </a:p>
          <a:p>
            <a:pPr marL="342900" marR="0" lvl="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endParaRPr lang="en-IN" b="1" dirty="0">
              <a:solidFill>
                <a:srgbClr val="0000FF"/>
              </a:solidFill>
              <a:latin typeface="Trebuchet MS" pitchFamily="34" charset="0"/>
            </a:endParaRPr>
          </a:p>
          <a:p>
            <a:pPr marL="342900" marR="0" lvl="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endParaRPr lang="en-US" b="1" dirty="0">
              <a:solidFill>
                <a:srgbClr val="0000FF"/>
              </a:solidFill>
              <a:latin typeface="Trebuchet MS" pitchFamily="34" charset="0"/>
            </a:endParaRPr>
          </a:p>
          <a:p>
            <a:pPr marL="342900" marR="0" lvl="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latin typeface="Trebuchet MS" pitchFamily="34" charset="0"/>
              </a:rPr>
              <a:t>(Directly engaged in Agriculture and Allied Activities</a:t>
            </a:r>
            <a:r>
              <a:rPr lang="en-US" b="1" dirty="0">
                <a:solidFill>
                  <a:srgbClr val="6600FF"/>
                </a:solidFill>
                <a:latin typeface="Trebuchet MS" pitchFamily="34" charset="0"/>
              </a:rPr>
              <a:t>,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viz., Dairy, fishery, animal husbandry, poultry, bee-keeping and sericulture</a:t>
            </a:r>
            <a:r>
              <a:rPr lang="en-US" b="1" dirty="0">
                <a:solidFill>
                  <a:srgbClr val="6600FF"/>
                </a:solidFill>
                <a:latin typeface="Trebuchet MS" pitchFamily="34" charset="0"/>
              </a:rPr>
              <a:t>. </a:t>
            </a:r>
          </a:p>
          <a:p>
            <a:pPr marL="342900" marR="0" lvl="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endParaRPr lang="en-US" b="1" dirty="0">
              <a:solidFill>
                <a:srgbClr val="6600FF"/>
              </a:solidFill>
              <a:latin typeface="Trebuchet MS" pitchFamily="34" charset="0"/>
            </a:endParaRPr>
          </a:p>
          <a:p>
            <a:pPr marL="342900" marR="0" lvl="0" indent="-34290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endParaRPr lang="en-US" b="1" dirty="0">
              <a:solidFill>
                <a:srgbClr val="6600FF"/>
              </a:solidFill>
              <a:latin typeface="Trebuchet MS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cs typeface="Mangal"/>
              </a:rPr>
              <a:t>CROP LOANS/ SF/MF/PLANTATION/HORTICULTURE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cs typeface="Mangal"/>
              </a:rPr>
              <a:t>Medium and Long-term loans to farmers for </a:t>
            </a:r>
            <a:r>
              <a:rPr lang="en-US" b="1" dirty="0" err="1">
                <a:latin typeface="Trebuchet MS" pitchFamily="34" charset="0"/>
                <a:cs typeface="Mangal"/>
              </a:rPr>
              <a:t>Agcl</a:t>
            </a:r>
            <a:r>
              <a:rPr kumimoji="0" lang="en-US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cs typeface="Mangal"/>
              </a:rPr>
              <a:t> and allied activities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cs typeface="Mangal"/>
              </a:rPr>
              <a:t>Loans to farmers for pre and post-harvest activities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solidFill>
                  <a:srgbClr val="0000FF"/>
                </a:solidFill>
                <a:latin typeface="Trebuchet MS" pitchFamily="34" charset="0"/>
                <a:cs typeface="Mangal"/>
              </a:rPr>
              <a:t>Loans to distressed farmers indebted to NON institutional lenders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solidFill>
                  <a:srgbClr val="0000FF"/>
                </a:solidFill>
                <a:latin typeface="Trebuchet MS" pitchFamily="34" charset="0"/>
                <a:cs typeface="Mangal"/>
              </a:rPr>
              <a:t>Loans under the 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  <a:cs typeface="Mangal"/>
              </a:rPr>
              <a:t>Kisan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cs typeface="Mangal"/>
              </a:rPr>
              <a:t> Credit Card Scheme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solidFill>
                  <a:srgbClr val="0000FF"/>
                </a:solidFill>
                <a:latin typeface="Trebuchet MS" pitchFamily="34" charset="0"/>
                <a:cs typeface="Mangal"/>
              </a:rPr>
              <a:t>Loans to SF/MF for purchase of land for Agriculture purpose</a:t>
            </a: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Loans to farmers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6600CC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against pledge/ hypothecation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6600CC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of </a:t>
            </a:r>
            <a:r>
              <a:rPr kumimoji="0" lang="en-US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agricultural produce (including warehouse receipts) for a period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not exceeding 12 months</a:t>
            </a:r>
            <a:endParaRPr lang="en-US" b="1" dirty="0">
              <a:solidFill>
                <a:srgbClr val="FF0000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dirty="0">
                <a:latin typeface="Trebuchet MS" pitchFamily="34" charset="0"/>
              </a:rPr>
              <a:t>     subject to a limit up to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   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. 90 lakh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against NWRs/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</a:rPr>
              <a:t>eNWRs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 </a:t>
            </a:r>
            <a:r>
              <a:rPr lang="en-US" b="1" dirty="0">
                <a:solidFill>
                  <a:srgbClr val="6600CC"/>
                </a:solidFill>
                <a:latin typeface="Trebuchet MS" pitchFamily="34" charset="0"/>
              </a:rPr>
              <a:t>&amp;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b="1" dirty="0">
                <a:solidFill>
                  <a:srgbClr val="6600CC"/>
                </a:solidFill>
                <a:latin typeface="Trebuchet MS" pitchFamily="34" charset="0"/>
              </a:rPr>
              <a:t>    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upto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60 lakh against warehouse receipts </a:t>
            </a:r>
            <a:r>
              <a:rPr lang="en-US" b="1" dirty="0">
                <a:latin typeface="Trebuchet MS" pitchFamily="34" charset="0"/>
              </a:rPr>
              <a:t>other than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NWRs/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</a:rPr>
              <a:t>eNWRs</a:t>
            </a:r>
            <a:endParaRPr lang="en-US" b="1" dirty="0">
              <a:solidFill>
                <a:srgbClr val="0000FF"/>
              </a:solidFill>
              <a:latin typeface="Trebuchet MS" pitchFamily="34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Trebuchet MS" pitchFamily="34" charset="0"/>
                <a:ea typeface="Times New Roman" pitchFamily="18" charset="0"/>
                <a:cs typeface="Calibri" pitchFamily="34" charset="0"/>
              </a:rPr>
              <a:t>Loans to farmers for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Calibri" pitchFamily="34" charset="0"/>
              </a:rPr>
              <a:t>installation o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f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stand-alone Solar Agriculture Pumps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and for </a:t>
            </a:r>
            <a:r>
              <a:rPr kumimoji="0" lang="en-US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solarisation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of grid  connected Agriculture Pumps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Calibri" pitchFamily="34" charset="0"/>
              </a:rPr>
              <a:t>Loans to farmers for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Calibri" pitchFamily="34" charset="0"/>
              </a:rPr>
              <a:t>installation of solar power </a:t>
            </a:r>
            <a:r>
              <a:rPr kumimoji="0" 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plants on barren/fallow land or in stilt fashion on agriculture land owned by farmer.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6325356-380A-399A-B65D-F032DCA7B429}"/>
              </a:ext>
            </a:extLst>
          </p:cNvPr>
          <p:cNvSpPr/>
          <p:nvPr/>
        </p:nvSpPr>
        <p:spPr>
          <a:xfrm>
            <a:off x="1928794" y="1571612"/>
            <a:ext cx="484632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Down Arrow 3"/>
          <p:cNvSpPr/>
          <p:nvPr/>
        </p:nvSpPr>
        <p:spPr>
          <a:xfrm>
            <a:off x="4429124" y="2428868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-269995"/>
            <a:ext cx="9296400" cy="740510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b="1" dirty="0">
                <a:latin typeface="Trebuchet MS" pitchFamily="34" charset="0"/>
              </a:rPr>
              <a:t>FARM CREDIT</a:t>
            </a:r>
            <a:r>
              <a:rPr lang="en-US" sz="2000" b="1" dirty="0">
                <a:solidFill>
                  <a:srgbClr val="FF0066"/>
                </a:solidFill>
                <a:latin typeface="Trebuchet MS" pitchFamily="34" charset="0"/>
              </a:rPr>
              <a:t> (2 PARTS)</a:t>
            </a:r>
          </a:p>
          <a:p>
            <a:pPr marR="0" lvl="0"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2000" b="1" dirty="0">
                <a:latin typeface="Trebuchet MS" pitchFamily="34" charset="0"/>
              </a:rPr>
              <a:t>(</a:t>
            </a:r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</a:rPr>
              <a:t>PART B</a:t>
            </a:r>
            <a:r>
              <a:rPr lang="en-US" sz="2000" b="1" dirty="0">
                <a:latin typeface="Trebuchet MS" pitchFamily="34" charset="0"/>
              </a:rPr>
              <a:t>)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b="1" dirty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Loans to </a:t>
            </a:r>
            <a:r>
              <a:rPr lang="en-US" b="1" dirty="0">
                <a:solidFill>
                  <a:srgbClr val="00B05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Partnership firms ,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Corporate farmers</a:t>
            </a:r>
            <a:r>
              <a:rPr lang="en-US" b="1" dirty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, 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FPO / FPC Companies of individual farmers and </a:t>
            </a:r>
            <a:r>
              <a:rPr lang="en-US" b="1" dirty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 </a:t>
            </a:r>
          </a:p>
          <a:p>
            <a:pPr marL="285750" indent="-2857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b="1" dirty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Co-operatives of farmers directly engaged in 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Agcl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 and Allied Activities</a:t>
            </a:r>
            <a:endParaRPr lang="en-US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IN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a) </a:t>
            </a:r>
            <a:r>
              <a:rPr lang="en-US" b="1" dirty="0"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Loans for the following activities will be subject to an aggregate limit of 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Rs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. 4 crore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 per borrowing entity</a:t>
            </a:r>
          </a:p>
          <a:p>
            <a:pPr marL="514350" indent="-514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romanLcParenR"/>
            </a:pPr>
            <a:r>
              <a:rPr lang="en-US" b="1" dirty="0">
                <a:latin typeface="Trebuchet MS" pitchFamily="34" charset="0"/>
              </a:rPr>
              <a:t>Crop loans to farmers/Horticulture and loans for allied activities</a:t>
            </a:r>
            <a:r>
              <a:rPr lang="en-US" dirty="0">
                <a:latin typeface="Trebuchet MS" pitchFamily="34" charset="0"/>
              </a:rPr>
              <a:t>.</a:t>
            </a:r>
          </a:p>
          <a:p>
            <a:pPr marL="514350" indent="-51435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AutoNum type="romanLcParenR"/>
            </a:pPr>
            <a:r>
              <a:rPr lang="en-US" b="1" dirty="0">
                <a:latin typeface="Trebuchet MS" pitchFamily="34" charset="0"/>
              </a:rPr>
              <a:t>Medium and Long-term loans to farmers for agriculture and allied activities </a:t>
            </a:r>
            <a:r>
              <a:rPr lang="en-US" dirty="0">
                <a:latin typeface="Trebuchet MS" pitchFamily="34" charset="0"/>
              </a:rPr>
              <a:t>(e.g. purchase of agricultural implements and machinery and developmental loans for allied activities). 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Trebuchet MS" pitchFamily="34" charset="0"/>
              </a:rPr>
              <a:t>iii)   </a:t>
            </a:r>
            <a:r>
              <a:rPr lang="en-US" b="1" dirty="0">
                <a:latin typeface="Trebuchet MS" pitchFamily="34" charset="0"/>
              </a:rPr>
              <a:t>Loans to farmers for pre and post-harvest </a:t>
            </a:r>
            <a:r>
              <a:rPr lang="en-US" b="1" dirty="0" err="1">
                <a:latin typeface="Trebuchet MS" pitchFamily="34" charset="0"/>
              </a:rPr>
              <a:t>activitie</a:t>
            </a:r>
            <a:r>
              <a:rPr lang="en-US" dirty="0">
                <a:latin typeface="Trebuchet MS" pitchFamily="34" charset="0"/>
              </a:rPr>
              <a:t>(Spraying/Grading/Transport)</a:t>
            </a:r>
            <a:endParaRPr lang="en-US" b="1" dirty="0">
              <a:solidFill>
                <a:srgbClr val="FF0000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</a:pP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b) </a:t>
            </a:r>
            <a:r>
              <a:rPr lang="en-US" b="1" dirty="0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Loans to farmers </a:t>
            </a:r>
            <a:r>
              <a:rPr lang="en-US" b="1" dirty="0">
                <a:solidFill>
                  <a:srgbClr val="6600CC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against pledge/ hypothecation </a:t>
            </a:r>
            <a:r>
              <a:rPr lang="en-US" b="1" dirty="0">
                <a:solidFill>
                  <a:srgbClr val="6600CC"/>
                </a:solidFill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of </a:t>
            </a:r>
            <a:r>
              <a:rPr lang="en-US" b="1" dirty="0"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agricultural produce (including warehouse receipts) for a period 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not exceeding 12 months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dirty="0">
                <a:latin typeface="Trebuchet MS" pitchFamily="34" charset="0"/>
              </a:rPr>
              <a:t>     subject to a limit up to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   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. 4 Crore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against NWRs/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</a:rPr>
              <a:t>eNWRs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 </a:t>
            </a:r>
            <a:r>
              <a:rPr lang="en-US" b="1" dirty="0">
                <a:solidFill>
                  <a:srgbClr val="6600CC"/>
                </a:solidFill>
                <a:latin typeface="Trebuchet MS" pitchFamily="34" charset="0"/>
              </a:rPr>
              <a:t>&amp; </a:t>
            </a: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b="1" dirty="0">
                <a:solidFill>
                  <a:srgbClr val="6600CC"/>
                </a:solidFill>
                <a:latin typeface="Trebuchet MS" pitchFamily="34" charset="0"/>
              </a:rPr>
              <a:t>    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upto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2.5 crore against warehouse receipts </a:t>
            </a:r>
            <a:r>
              <a:rPr lang="en-US" b="1" dirty="0">
                <a:latin typeface="Trebuchet MS" pitchFamily="34" charset="0"/>
              </a:rPr>
              <a:t>other than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</a:rPr>
              <a:t>NWRs/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</a:rPr>
              <a:t>eNWRs</a:t>
            </a:r>
            <a:endParaRPr lang="en-US" b="1" dirty="0">
              <a:solidFill>
                <a:srgbClr val="0000FF"/>
              </a:solidFill>
              <a:latin typeface="Trebuchet MS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3333FF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latin typeface="Trebuchet MS" pitchFamily="34" charset="0"/>
                <a:ea typeface="Times New Roman" pitchFamily="18" charset="0"/>
                <a:cs typeface="Calibri" pitchFamily="34" charset="0"/>
              </a:rPr>
              <a:t>C)Loans up to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. 10 Cr </a:t>
            </a:r>
            <a:r>
              <a:rPr lang="en-US" b="1" dirty="0">
                <a:solidFill>
                  <a:srgbClr val="00CC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per borrowing entity to 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FPOs/FPCs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undertaking farming with assured marketing of their produce at a pre-determined price.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D) Loans </a:t>
            </a:r>
            <a:r>
              <a:rPr lang="en-US" b="1" dirty="0" err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upto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 10 Cr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for purchase of the produce of members directly engaged in agriculture and allied activities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UCBs are not permitted to lend </a:t>
            </a:r>
            <a:r>
              <a:rPr lang="en-US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: CO-operative of farmers</a:t>
            </a:r>
            <a:endParaRPr lang="en-IN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rebuchet MS" pitchFamily="34" charset="0"/>
              <a:cs typeface="Arial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86325356-380A-399A-B65D-F032DCA7B429}"/>
              </a:ext>
            </a:extLst>
          </p:cNvPr>
          <p:cNvSpPr/>
          <p:nvPr/>
        </p:nvSpPr>
        <p:spPr>
          <a:xfrm>
            <a:off x="3491880" y="1196752"/>
            <a:ext cx="484632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23920472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304800" y="-1169042"/>
            <a:ext cx="8610600" cy="79406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rebuchet MS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200" b="1" dirty="0">
              <a:solidFill>
                <a:srgbClr val="FF0000"/>
              </a:solidFill>
              <a:ea typeface="Times New Roman" pitchFamily="18" charset="0"/>
              <a:cs typeface="Trebuchet MS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Trebuchet MS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3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rebuchet MS" pitchFamily="34" charset="0"/>
              </a:rPr>
              <a:t>	A</a:t>
            </a:r>
            <a:r>
              <a:rPr kumimoji="0" lang="en-US" sz="3300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griculture Infrastructure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3300" b="1" i="0" u="none" strike="noStrike" cap="none" normalizeH="0" baseline="0" dirty="0">
              <a:ln>
                <a:noFill/>
              </a:ln>
              <a:effectLst/>
              <a:latin typeface="Trebuchet MS" pitchFamily="34" charset="0"/>
              <a:ea typeface="Times New Roman" pitchFamily="18" charset="0"/>
              <a:cs typeface="Trebuchet MS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3300" b="1" dirty="0">
              <a:latin typeface="Trebuchet MS" pitchFamily="34" charset="0"/>
              <a:ea typeface="Times New Roman" pitchFamily="18" charset="0"/>
              <a:cs typeface="Trebuchet MS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3300" b="1" i="0" u="none" strike="noStrike" cap="none" normalizeH="0" baseline="0" dirty="0">
              <a:ln>
                <a:noFill/>
              </a:ln>
              <a:effectLst/>
              <a:latin typeface="Trebuchet MS" pitchFamily="34" charset="0"/>
              <a:ea typeface="Times New Roman" pitchFamily="18" charset="0"/>
              <a:cs typeface="Trebuchet MS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Aggregate sanctioned limit of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Rs.100 crore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per borrower from the banking system</a:t>
            </a:r>
            <a:endParaRPr kumimoji="0" lang="en-US" sz="2400" b="1" i="0" u="none" strike="noStrike" cap="none" normalizeH="0" baseline="0" dirty="0">
              <a:ln>
                <a:noFill/>
              </a:ln>
              <a:effectLst/>
              <a:latin typeface="Trebuchet MS" pitchFamily="34" charset="0"/>
              <a:ea typeface="Times New Roman" pitchFamily="18" charset="0"/>
              <a:cs typeface="Trebuchet MS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Loans for construction of storage facilities 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CC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(</a:t>
            </a:r>
            <a:r>
              <a:rPr lang="en-US" sz="2200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W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arehouses, market yards,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godowns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 and silos including cold storage units/ cold storage chains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 designed to store agriculture produce/products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CC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)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irrespective of their location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CC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Soil conservation and watershed development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Plant tissue culture and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agri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-biotechnology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66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, </a:t>
            </a: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S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eed production, production of bio-pesticides, bio-fertilizer, and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vermi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 composting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Trebuchet MS" pitchFamily="34" charset="0"/>
              <a:cs typeface="Arial" pitchFamily="34" charset="0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en-US" sz="2000" dirty="0">
                <a:latin typeface="Trebuchet MS" pitchFamily="34" charset="0"/>
              </a:rPr>
              <a:t>Loans for construction of </a:t>
            </a: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</a:rPr>
              <a:t>oil extraction/ processing units </a:t>
            </a:r>
            <a:r>
              <a:rPr lang="en-US" sz="2000" dirty="0">
                <a:latin typeface="Trebuchet MS" pitchFamily="34" charset="0"/>
              </a:rPr>
              <a:t>for production of bio-fuels, their storage and distribution infrastructure along with loans to entrepreneurs for </a:t>
            </a: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</a:rPr>
              <a:t>setting up Compressed Bio Gas (CBG) plant</a:t>
            </a:r>
            <a:r>
              <a:rPr lang="en-US" sz="2000" b="1" dirty="0">
                <a:solidFill>
                  <a:srgbClr val="FF0000"/>
                </a:solidFill>
              </a:rPr>
              <a:t>s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8" name="Picture 4" descr="Design of Cold Storage for Fruits &amp;amp; Vegetables | Cooling India Monthly  Business Magazine on the HVACR Business | Green HVAC industry | Heating,  Ventilation, Air conditioning and Refrigeration News Magazine Updates,">
            <a:extLst>
              <a:ext uri="{FF2B5EF4-FFF2-40B4-BE49-F238E27FC236}">
                <a16:creationId xmlns:a16="http://schemas.microsoft.com/office/drawing/2014/main" id="{09FC139B-AA8B-4495-A0B3-9F6679373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4800" y="532723"/>
            <a:ext cx="4141304" cy="144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ongestion chokes Pune&amp;#39;s iconic Market Yard at Gultekdi; to be shifted  outside city limits - Hindustan Times">
            <a:extLst>
              <a:ext uri="{FF2B5EF4-FFF2-40B4-BE49-F238E27FC236}">
                <a16:creationId xmlns:a16="http://schemas.microsoft.com/office/drawing/2014/main" id="{4F5DE65F-258F-4BD7-B38F-00B841798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4400" y="533400"/>
            <a:ext cx="3971260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6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2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341040"/>
            <a:ext cx="9036496" cy="666936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11200" b="1" dirty="0">
                <a:solidFill>
                  <a:srgbClr val="FF0000"/>
                </a:solidFill>
                <a:latin typeface="Trebuchet MS" pitchFamily="34" charset="0"/>
              </a:rPr>
              <a:t>Ancillary activities  : </a:t>
            </a:r>
            <a:endParaRPr lang="en-IN" sz="11200" dirty="0">
              <a:solidFill>
                <a:srgbClr val="FF0000"/>
              </a:solidFill>
              <a:latin typeface="Trebuchet MS" pitchFamily="34" charset="0"/>
            </a:endParaRPr>
          </a:p>
          <a:p>
            <a:pPr>
              <a:buNone/>
            </a:pPr>
            <a:r>
              <a:rPr lang="en-US" sz="4500" dirty="0">
                <a:latin typeface="Trebuchet MS" pitchFamily="34" charset="0"/>
              </a:rPr>
              <a:t> 	</a:t>
            </a:r>
            <a:r>
              <a:rPr lang="en-US" sz="7200" b="1" dirty="0">
                <a:latin typeface="Trebuchet MS" pitchFamily="34" charset="0"/>
              </a:rPr>
              <a:t>Loans up to </a:t>
            </a:r>
            <a:r>
              <a:rPr lang="en-US" sz="7200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sz="7200" b="1" dirty="0">
                <a:solidFill>
                  <a:srgbClr val="FF0000"/>
                </a:solidFill>
                <a:latin typeface="Trebuchet MS" pitchFamily="34" charset="0"/>
              </a:rPr>
              <a:t>. 50 crore </a:t>
            </a:r>
            <a:r>
              <a:rPr lang="en-US" sz="7200" b="1" dirty="0">
                <a:solidFill>
                  <a:srgbClr val="0000FF"/>
                </a:solidFill>
                <a:latin typeface="Trebuchet MS" pitchFamily="34" charset="0"/>
              </a:rPr>
              <a:t>to Start-ups</a:t>
            </a:r>
            <a:r>
              <a:rPr lang="en-US" sz="7200" b="1" dirty="0">
                <a:solidFill>
                  <a:srgbClr val="FF0000"/>
                </a:solidFill>
                <a:latin typeface="Trebuchet MS" pitchFamily="34" charset="0"/>
              </a:rPr>
              <a:t>, engaged in agriculture and allied services</a:t>
            </a:r>
          </a:p>
          <a:p>
            <a:pPr>
              <a:buNone/>
            </a:pPr>
            <a:endParaRPr lang="en-IN" sz="7200" dirty="0">
              <a:latin typeface="Trebuchet MS" pitchFamily="34" charset="0"/>
            </a:endParaRPr>
          </a:p>
          <a:p>
            <a:pPr>
              <a:buNone/>
            </a:pPr>
            <a:r>
              <a:rPr lang="en-US" sz="7200" dirty="0">
                <a:latin typeface="Trebuchet MS" pitchFamily="34" charset="0"/>
              </a:rPr>
              <a:t>	Loans for</a:t>
            </a:r>
            <a:r>
              <a:rPr lang="en-US" sz="7200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US" sz="7200" b="1" dirty="0">
                <a:solidFill>
                  <a:srgbClr val="0000FF"/>
                </a:solidFill>
                <a:latin typeface="Trebuchet MS" pitchFamily="34" charset="0"/>
              </a:rPr>
              <a:t>Food and Agro-processing up to an aggregate sanctioned limit of </a:t>
            </a:r>
            <a:r>
              <a:rPr lang="en-US" sz="7200" b="1" dirty="0">
                <a:solidFill>
                  <a:srgbClr val="FF0000"/>
                </a:solidFill>
                <a:latin typeface="Trebuchet MS" pitchFamily="34" charset="0"/>
              </a:rPr>
              <a:t>Rs.100 crore </a:t>
            </a:r>
            <a:r>
              <a:rPr lang="en-US" sz="7200" b="1" dirty="0">
                <a:latin typeface="Trebuchet MS" pitchFamily="34" charset="0"/>
              </a:rPr>
              <a:t>per borrower from the banking system</a:t>
            </a:r>
            <a:r>
              <a:rPr lang="en-US" sz="7200" dirty="0">
                <a:latin typeface="Trebuchet MS" pitchFamily="34" charset="0"/>
              </a:rPr>
              <a:t>. </a:t>
            </a:r>
          </a:p>
          <a:p>
            <a:pPr>
              <a:buNone/>
            </a:pPr>
            <a:r>
              <a:rPr lang="en-US" sz="7200" dirty="0">
                <a:latin typeface="Trebuchet MS" pitchFamily="34" charset="0"/>
              </a:rPr>
              <a:t>  </a:t>
            </a:r>
          </a:p>
          <a:p>
            <a:pPr>
              <a:buNone/>
            </a:pPr>
            <a:r>
              <a:rPr lang="en-US" sz="7200" dirty="0">
                <a:latin typeface="Trebuchet MS" pitchFamily="34" charset="0"/>
              </a:rPr>
              <a:t>     Export credit to the Agriculture sector including pre and post shipment credit</a:t>
            </a:r>
          </a:p>
          <a:p>
            <a:pPr>
              <a:buNone/>
            </a:pPr>
            <a:endParaRPr lang="en-IN" sz="7200" dirty="0">
              <a:latin typeface="Trebuchet MS" pitchFamily="34" charset="0"/>
            </a:endParaRPr>
          </a:p>
          <a:p>
            <a:pPr>
              <a:buNone/>
            </a:pPr>
            <a:r>
              <a:rPr lang="en-IN" sz="7200" dirty="0">
                <a:latin typeface="Trebuchet MS" pitchFamily="34" charset="0"/>
              </a:rPr>
              <a:t>    </a:t>
            </a:r>
            <a:r>
              <a:rPr lang="en-US" sz="7200" b="1" dirty="0">
                <a:solidFill>
                  <a:srgbClr val="0000FF"/>
                </a:solidFill>
                <a:latin typeface="Trebuchet MS" pitchFamily="34" charset="0"/>
              </a:rPr>
              <a:t>Outstanding deposits under RIDF and other eligible funds with NABARD</a:t>
            </a:r>
            <a:endParaRPr lang="en-IN" sz="7200" b="1" dirty="0">
              <a:solidFill>
                <a:srgbClr val="0000FF"/>
              </a:solidFill>
              <a:latin typeface="Trebuchet MS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US" sz="7200" dirty="0">
                <a:latin typeface="Trebuchet MS" pitchFamily="34" charset="0"/>
              </a:rPr>
              <a:t>    </a:t>
            </a:r>
          </a:p>
          <a:p>
            <a:pPr>
              <a:buNone/>
            </a:pPr>
            <a:r>
              <a:rPr lang="en-US" sz="7200" dirty="0">
                <a:latin typeface="Trebuchet MS" pitchFamily="34" charset="0"/>
              </a:rPr>
              <a:t>    Loans for setting up of </a:t>
            </a:r>
            <a:r>
              <a:rPr lang="en-US" sz="7200" b="1" dirty="0" err="1">
                <a:solidFill>
                  <a:srgbClr val="0000FF"/>
                </a:solidFill>
                <a:latin typeface="Trebuchet MS" pitchFamily="34" charset="0"/>
              </a:rPr>
              <a:t>Agriclinics</a:t>
            </a:r>
            <a:r>
              <a:rPr lang="en-US" sz="7200" b="1" dirty="0">
                <a:solidFill>
                  <a:srgbClr val="0000FF"/>
                </a:solidFill>
                <a:latin typeface="Trebuchet MS" pitchFamily="34" charset="0"/>
              </a:rPr>
              <a:t> and Agribusiness </a:t>
            </a:r>
            <a:r>
              <a:rPr lang="en-US" sz="7200" b="1" dirty="0" err="1">
                <a:solidFill>
                  <a:srgbClr val="0000FF"/>
                </a:solidFill>
                <a:latin typeface="Trebuchet MS" pitchFamily="34" charset="0"/>
              </a:rPr>
              <a:t>Centres</a:t>
            </a:r>
            <a:r>
              <a:rPr lang="en-US" sz="7200" dirty="0">
                <a:latin typeface="Trebuchet MS" pitchFamily="34" charset="0"/>
              </a:rPr>
              <a:t>.</a:t>
            </a:r>
          </a:p>
          <a:p>
            <a:pPr>
              <a:buNone/>
            </a:pPr>
            <a:r>
              <a:rPr lang="en-US" sz="7200" dirty="0">
                <a:latin typeface="Trebuchet MS" pitchFamily="34" charset="0"/>
              </a:rPr>
              <a:t>    </a:t>
            </a:r>
          </a:p>
          <a:p>
            <a:pPr>
              <a:buNone/>
            </a:pPr>
            <a:r>
              <a:rPr lang="en-US" sz="7200" dirty="0">
                <a:latin typeface="Trebuchet MS" pitchFamily="34" charset="0"/>
              </a:rPr>
              <a:t>Loans to custom service units managed by Individuals, Institutions or </a:t>
            </a:r>
            <a:r>
              <a:rPr lang="en-US" sz="7200" dirty="0" err="1">
                <a:latin typeface="Trebuchet MS" pitchFamily="34" charset="0"/>
              </a:rPr>
              <a:t>organisations</a:t>
            </a:r>
            <a:r>
              <a:rPr lang="en-US" sz="7200" dirty="0">
                <a:latin typeface="Trebuchet MS" pitchFamily="34" charset="0"/>
              </a:rPr>
              <a:t> who maintain fleet of tractors, Bulldozers, Combiner etc., and undertake farm work of farmers on contract basis.</a:t>
            </a:r>
            <a:endParaRPr lang="en-IN" sz="7200" dirty="0">
              <a:latin typeface="Trebuchet MS" pitchFamily="34" charset="0"/>
            </a:endParaRPr>
          </a:p>
          <a:p>
            <a:pPr>
              <a:buNone/>
            </a:pPr>
            <a:endParaRPr lang="en-IN" sz="7200" dirty="0">
              <a:latin typeface="Trebuchet MS" pitchFamily="34" charset="0"/>
            </a:endParaRPr>
          </a:p>
          <a:p>
            <a:r>
              <a:rPr lang="en-US" sz="7200" dirty="0">
                <a:solidFill>
                  <a:srgbClr val="6600FF"/>
                </a:solidFill>
                <a:latin typeface="Trebuchet MS" pitchFamily="34" charset="0"/>
              </a:rPr>
              <a:t>Bank loans to </a:t>
            </a:r>
            <a:r>
              <a:rPr lang="en-US" sz="7200" b="1" dirty="0">
                <a:solidFill>
                  <a:srgbClr val="FF0000"/>
                </a:solidFill>
                <a:latin typeface="Trebuchet MS" pitchFamily="34" charset="0"/>
              </a:rPr>
              <a:t>Primary Agricultural Credit Societies (PACS),   </a:t>
            </a:r>
          </a:p>
          <a:p>
            <a:r>
              <a:rPr lang="en-US" sz="7200" b="1" dirty="0">
                <a:solidFill>
                  <a:srgbClr val="FF0000"/>
                </a:solidFill>
                <a:latin typeface="Trebuchet MS" pitchFamily="34" charset="0"/>
              </a:rPr>
              <a:t>                     Farmers’ Service Societies (FSS) and </a:t>
            </a:r>
          </a:p>
          <a:p>
            <a:r>
              <a:rPr lang="en-US" sz="7200" b="1" dirty="0">
                <a:solidFill>
                  <a:srgbClr val="FF0000"/>
                </a:solidFill>
                <a:latin typeface="Trebuchet MS" pitchFamily="34" charset="0"/>
              </a:rPr>
              <a:t>                     Large-sized Adivasi Multi-Purpose Societies (LAMPS)</a:t>
            </a:r>
            <a:r>
              <a:rPr lang="en-US" sz="7200" b="1" dirty="0">
                <a:solidFill>
                  <a:srgbClr val="6600FF"/>
                </a:solidFill>
                <a:latin typeface="Trebuchet MS" pitchFamily="34" charset="0"/>
              </a:rPr>
              <a:t>  </a:t>
            </a:r>
          </a:p>
          <a:p>
            <a:r>
              <a:rPr lang="en-US" sz="7200" b="1" dirty="0">
                <a:solidFill>
                  <a:srgbClr val="6600FF"/>
                </a:solidFill>
                <a:latin typeface="Trebuchet MS" pitchFamily="34" charset="0"/>
              </a:rPr>
              <a:t>                     </a:t>
            </a:r>
            <a:r>
              <a:rPr lang="en-US" sz="7200" dirty="0">
                <a:solidFill>
                  <a:srgbClr val="6600FF"/>
                </a:solidFill>
                <a:latin typeface="Trebuchet MS" pitchFamily="34" charset="0"/>
              </a:rPr>
              <a:t>for on-lending to agriculture </a:t>
            </a:r>
            <a:endParaRPr lang="en-IN" sz="7200" dirty="0">
              <a:solidFill>
                <a:srgbClr val="6600FF"/>
              </a:solidFill>
              <a:latin typeface="Trebuchet MS" pitchFamily="34" charset="0"/>
            </a:endParaRPr>
          </a:p>
          <a:p>
            <a:pPr>
              <a:buNone/>
            </a:pPr>
            <a:endParaRPr lang="en-IN" sz="7200" dirty="0">
              <a:latin typeface="Trebuchet MS" pitchFamily="34" charset="0"/>
            </a:endParaRPr>
          </a:p>
          <a:p>
            <a:r>
              <a:rPr lang="en-US" sz="7200" dirty="0">
                <a:latin typeface="Trebuchet MS" pitchFamily="34" charset="0"/>
              </a:rPr>
              <a:t>Loans sanctioned by banks </a:t>
            </a:r>
            <a:r>
              <a:rPr lang="en-US" sz="7200" b="1" dirty="0">
                <a:latin typeface="Trebuchet MS" pitchFamily="34" charset="0"/>
              </a:rPr>
              <a:t>to </a:t>
            </a:r>
            <a:r>
              <a:rPr lang="en-US" sz="7200" b="1" dirty="0">
                <a:solidFill>
                  <a:srgbClr val="FF0000"/>
                </a:solidFill>
                <a:latin typeface="Trebuchet MS" pitchFamily="34" charset="0"/>
              </a:rPr>
              <a:t>MFIs for on-lending to agriculture sector </a:t>
            </a:r>
            <a:endParaRPr lang="en-IN" sz="7200" b="1" dirty="0">
              <a:solidFill>
                <a:srgbClr val="FF0000"/>
              </a:solidFill>
              <a:latin typeface="Trebuchet MS" pitchFamily="34" charset="0"/>
            </a:endParaRPr>
          </a:p>
          <a:p>
            <a:endParaRPr lang="en-IN" sz="7200" dirty="0">
              <a:latin typeface="Trebuchet MS" pitchFamily="34" charset="0"/>
            </a:endParaRPr>
          </a:p>
          <a:p>
            <a:r>
              <a:rPr lang="en-US" sz="7200" dirty="0">
                <a:solidFill>
                  <a:srgbClr val="6600FF"/>
                </a:solidFill>
                <a:latin typeface="Trebuchet MS" pitchFamily="34" charset="0"/>
              </a:rPr>
              <a:t>Loans sanctioned </a:t>
            </a:r>
            <a:r>
              <a:rPr lang="en-US" sz="7200" dirty="0">
                <a:solidFill>
                  <a:srgbClr val="FF0000"/>
                </a:solidFill>
                <a:latin typeface="Trebuchet MS" pitchFamily="34" charset="0"/>
              </a:rPr>
              <a:t>by banks to registered NBFCs</a:t>
            </a:r>
            <a:endParaRPr lang="en-US" sz="7200" b="1" dirty="0">
              <a:solidFill>
                <a:srgbClr val="FF33CC"/>
              </a:solidFill>
              <a:latin typeface="Trebuchet MS" pitchFamily="34" charset="0"/>
              <a:cs typeface="Times New Roman" pitchFamily="18" charset="0"/>
            </a:endParaRPr>
          </a:p>
          <a:p>
            <a:endParaRPr lang="en-IN" sz="7200" dirty="0">
              <a:latin typeface="Trebuchet MS" pitchFamily="34" charset="0"/>
            </a:endParaRPr>
          </a:p>
          <a:p>
            <a:endParaRPr lang="en-IN" dirty="0"/>
          </a:p>
        </p:txBody>
      </p:sp>
      <p:sp>
        <p:nvSpPr>
          <p:cNvPr id="43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330914017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441" y="533400"/>
            <a:ext cx="9036496" cy="5867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>
                <a:latin typeface="Trebuchet MS" pitchFamily="34" charset="0"/>
              </a:rPr>
              <a:t>KNOWLEDGE CHECK : </a:t>
            </a:r>
            <a:endParaRPr lang="en-IN" sz="2400" dirty="0">
              <a:latin typeface="Trebuchet MS" pitchFamily="34" charset="0"/>
            </a:endParaRPr>
          </a:p>
          <a:p>
            <a:pPr>
              <a:buNone/>
            </a:pPr>
            <a:r>
              <a:rPr lang="en-US" sz="4500" dirty="0">
                <a:latin typeface="Trebuchet MS" pitchFamily="34" charset="0"/>
              </a:rPr>
              <a:t> 	</a:t>
            </a: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Loans </a:t>
            </a:r>
            <a:r>
              <a:rPr lang="en-US" sz="2000" b="1" dirty="0" err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upto</a:t>
            </a: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Rs</a:t>
            </a: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 10 Cr for purchase of the produce of members directly engaged in agriculture and allied activities</a:t>
            </a:r>
            <a:endParaRPr lang="en-US" sz="2000" b="1" dirty="0">
              <a:solidFill>
                <a:srgbClr val="FF0000"/>
              </a:solidFill>
              <a:latin typeface="Trebuchet MS" pitchFamily="34" charset="0"/>
            </a:endParaRPr>
          </a:p>
          <a:p>
            <a:pPr>
              <a:buNone/>
            </a:pPr>
            <a:endParaRPr lang="en-US" sz="2000" b="1" dirty="0">
              <a:solidFill>
                <a:srgbClr val="FF0000"/>
              </a:solidFill>
              <a:latin typeface="Trebuchet MS" pitchFamily="34" charset="0"/>
            </a:endParaRP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</a:rPr>
              <a:t> A) Farm Credit  </a:t>
            </a:r>
          </a:p>
          <a:p>
            <a:pPr marL="0" indent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 B) Agriculture Infrastructure</a:t>
            </a:r>
          </a:p>
          <a:p>
            <a:pPr marL="0" indent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</a:rPr>
              <a:t> C) Ancillary activities</a:t>
            </a:r>
          </a:p>
          <a:p>
            <a:pPr marL="0" indent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</a:rPr>
              <a:t> D) Allied activities</a:t>
            </a:r>
          </a:p>
          <a:p>
            <a:pPr>
              <a:buNone/>
            </a:pPr>
            <a:endParaRPr lang="en-US" sz="2800" b="1" dirty="0">
              <a:solidFill>
                <a:srgbClr val="FF0000"/>
              </a:solidFill>
              <a:latin typeface="Trebuchet MS" pitchFamily="34" charset="0"/>
            </a:endParaRPr>
          </a:p>
          <a:p>
            <a:pPr>
              <a:buNone/>
            </a:pPr>
            <a:endParaRPr lang="en-IN" dirty="0"/>
          </a:p>
        </p:txBody>
      </p:sp>
      <p:sp>
        <p:nvSpPr>
          <p:cNvPr id="43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 descr="Rectangle 4"/>
          <p:cNvSpPr txBox="1"/>
          <p:nvPr/>
        </p:nvSpPr>
        <p:spPr bwMode="auto">
          <a:xfrm>
            <a:off x="84138" y="6678613"/>
            <a:ext cx="127000" cy="139700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wrap="non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E26C0A-0E48-4F5D-A328-807464D5347D}" type="slidenum"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rebuchet MS" pitchFamily="34" charset="0"/>
                <a:cs typeface="Arial"/>
                <a:sym typeface="Trebuchet MS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rebuchet MS" pitchFamily="34" charset="0"/>
              <a:cs typeface="Arial"/>
              <a:sym typeface="Trebuchet MS" pitchFamily="34" charset="0"/>
            </a:endParaRPr>
          </a:p>
        </p:txBody>
      </p:sp>
      <p:sp>
        <p:nvSpPr>
          <p:cNvPr id="8196" name="Text Box 3" descr="Rectangle 4"/>
          <p:cNvSpPr txBox="1"/>
          <p:nvPr/>
        </p:nvSpPr>
        <p:spPr bwMode="auto">
          <a:xfrm>
            <a:off x="0" y="1"/>
            <a:ext cx="9144000" cy="830995"/>
          </a:xfrm>
          <a:prstGeom prst="rect">
            <a:avLst/>
          </a:prstGeom>
          <a:noFill/>
          <a:ln w="12700">
            <a:noFill/>
            <a:miter lim="400000"/>
          </a:ln>
        </p:spPr>
        <p:txBody>
          <a:bodyPr wrap="square" lIns="45719" tIns="45719" rIns="45719" bIns="45719">
            <a:spAutoFit/>
            <a:scene3d>
              <a:camera prst="orthographicFront"/>
              <a:lightRig rig="soft" dir="tl"/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1" i="0" u="none" strike="noStrike" kern="1200" cap="none" spc="50" normalizeH="0" baseline="0" noProof="0" dirty="0">
                <a:ln w="11430"/>
                <a:gradFill>
                  <a:gsLst>
                    <a:gs pos="25000">
                      <a:srgbClr val="009DD9">
                        <a:satMod val="155000"/>
                      </a:srgbClr>
                    </a:gs>
                    <a:gs pos="100000">
                      <a:srgbClr val="009DD9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rebuchet MS" pitchFamily="34" charset="0"/>
                <a:ea typeface="Trebuchet MS" pitchFamily="34" charset="0"/>
                <a:cs typeface="Trebuchet MS" pitchFamily="34" charset="0"/>
                <a:sym typeface="Trebuchet MS" pitchFamily="34" charset="0"/>
              </a:rPr>
              <a:t>MSME </a:t>
            </a:r>
            <a:endParaRPr kumimoji="0" lang="en-US" sz="4800" b="1" i="0" u="none" strike="noStrike" kern="1200" cap="none" spc="50" normalizeH="0" baseline="0" noProof="0" dirty="0">
              <a:ln w="11430"/>
              <a:gradFill>
                <a:gsLst>
                  <a:gs pos="25000">
                    <a:srgbClr val="009DD9">
                      <a:satMod val="155000"/>
                    </a:srgbClr>
                  </a:gs>
                  <a:gs pos="100000">
                    <a:srgbClr val="009DD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rebuchet MS" pitchFamily="34" charset="0"/>
              <a:ea typeface="Trebuchet MS" pitchFamily="34" charset="0"/>
              <a:cs typeface="Trebuchet MS" pitchFamily="34" charset="0"/>
              <a:sym typeface="Trebuchet MS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992913"/>
              </p:ext>
            </p:extLst>
          </p:nvPr>
        </p:nvGraphicFramePr>
        <p:xfrm>
          <a:off x="280958" y="1640490"/>
          <a:ext cx="8786842" cy="501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86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9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3122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rgbClr val="FF0000"/>
                          </a:solidFill>
                        </a:rPr>
                        <a:t>Based on </a:t>
                      </a:r>
                      <a:r>
                        <a:rPr lang="en-US" baseline="0">
                          <a:solidFill>
                            <a:srgbClr val="FF0000"/>
                          </a:solidFill>
                        </a:rPr>
                        <a:t>I</a:t>
                      </a:r>
                      <a:r>
                        <a:rPr lang="en-IN" sz="1800" b="1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investment in </a:t>
                      </a: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IN" sz="1800" b="1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 &amp; M  </a:t>
                      </a:r>
                    </a:p>
                    <a:p>
                      <a:endParaRPr lang="en-US" sz="1800" b="1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IN" sz="1800" b="1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OR </a:t>
                      </a:r>
                    </a:p>
                    <a:p>
                      <a:endParaRPr lang="en-US" sz="1800" b="1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b="1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IN" sz="1800" b="1" kern="1200" baseline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Equipment </a:t>
                      </a:r>
                    </a:p>
                    <a:p>
                      <a:endParaRPr lang="en-US" sz="1800" b="1" kern="1200" baseline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IN" sz="1800" b="1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Does not exceed</a:t>
                      </a:r>
                      <a:endParaRPr lang="en-IN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IN" sz="1800" b="1" kern="1200" baseline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IN" sz="1800" b="1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T/O  </a:t>
                      </a:r>
                    </a:p>
                    <a:p>
                      <a:r>
                        <a:rPr lang="en-IN" sz="1800" b="1" kern="1200" baseline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DOES NOT EXCEED </a:t>
                      </a:r>
                      <a:endParaRPr lang="en-IN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12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2.5 CRORE                  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MICRO                    </a:t>
                      </a:r>
                      <a:endParaRPr lang="en-IN" b="1" dirty="0">
                        <a:solidFill>
                          <a:srgbClr val="0000FF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10 CRORES</a:t>
                      </a:r>
                      <a:endParaRPr lang="en-IN" dirty="0">
                        <a:solidFill>
                          <a:srgbClr val="0000FF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5319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25 CRORES              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SMALL                     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100</a:t>
                      </a:r>
                      <a:r>
                        <a:rPr lang="en-US" baseline="0" dirty="0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 </a:t>
                      </a:r>
                      <a:r>
                        <a:rPr lang="en-US" dirty="0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CRORES</a:t>
                      </a:r>
                      <a:endParaRPr lang="en-IN" dirty="0">
                        <a:solidFill>
                          <a:srgbClr val="0000FF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95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FF0000"/>
                          </a:solidFill>
                          <a:latin typeface="Trebuchet MS" pitchFamily="34" charset="0"/>
                        </a:rPr>
                        <a:t>125 CRORES              </a:t>
                      </a:r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MEDIUM                </a:t>
                      </a:r>
                      <a:endParaRPr lang="en-IN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rgbClr val="0000FF"/>
                          </a:solidFill>
                          <a:latin typeface="Trebuchet MS" pitchFamily="34" charset="0"/>
                        </a:rPr>
                        <a:t>500 CRORES</a:t>
                      </a:r>
                      <a:endParaRPr lang="en-IN" dirty="0">
                        <a:solidFill>
                          <a:srgbClr val="0000FF"/>
                        </a:solidFill>
                        <a:latin typeface="Trebuchet MS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4" name="Picture 13" descr="dismantling-of-plants-machinery-500x5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981200"/>
            <a:ext cx="3286148" cy="1232152"/>
          </a:xfrm>
          <a:prstGeom prst="rect">
            <a:avLst/>
          </a:prstGeom>
        </p:spPr>
      </p:pic>
      <p:pic>
        <p:nvPicPr>
          <p:cNvPr id="15" name="Picture 14" descr="downloa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3276600"/>
            <a:ext cx="3200400" cy="1357322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 bwMode="auto">
          <a:xfrm>
            <a:off x="5105400" y="2209800"/>
            <a:ext cx="3962400" cy="838200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charset="-122"/>
                <a:cs typeface="Arial"/>
              </a:rPr>
              <a:t>  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Microsoft YaHei" charset="-122"/>
                <a:cs typeface="Arial"/>
              </a:rPr>
              <a:t>MFG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charset="-122"/>
                <a:cs typeface="Arial"/>
              </a:rPr>
              <a:t> ( 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charset="-122"/>
                <a:cs typeface="Arial"/>
              </a:rPr>
              <a:t>INVESTMETN IN P &amp; M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charset="-122"/>
                <a:cs typeface="Arial"/>
              </a:rPr>
              <a:t>)</a:t>
            </a: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charset="-122"/>
              <a:cs typeface="Arial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5029200" y="3505200"/>
            <a:ext cx="4114800" cy="838200"/>
          </a:xfrm>
          <a:prstGeom prst="rightArrow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Times New Roman" pitchFamily="16" charset="0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Microsoft YaHei" charset="-122"/>
                <a:cs typeface="Arial"/>
              </a:rPr>
              <a:t>SERVICE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Microsoft YaHei" charset="-122"/>
                <a:cs typeface="Arial"/>
              </a:rPr>
              <a:t> (INVEST IN EQUIPMENT</a:t>
            </a: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Microsoft YaHei" charset="-122"/>
              <a:cs typeface="Arial"/>
            </a:endParaRPr>
          </a:p>
        </p:txBody>
      </p:sp>
      <p:sp>
        <p:nvSpPr>
          <p:cNvPr id="2" name="Arrow: Curved Down 1">
            <a:extLst>
              <a:ext uri="{FF2B5EF4-FFF2-40B4-BE49-F238E27FC236}">
                <a16:creationId xmlns:a16="http://schemas.microsoft.com/office/drawing/2014/main" id="{1D6B6D4D-6770-EE9D-12D1-E974D3397DA4}"/>
              </a:ext>
            </a:extLst>
          </p:cNvPr>
          <p:cNvSpPr/>
          <p:nvPr/>
        </p:nvSpPr>
        <p:spPr>
          <a:xfrm rot="10800000" flipV="1">
            <a:off x="585536" y="4991891"/>
            <a:ext cx="7110663" cy="228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8F2F0C5-544E-01EF-D0EA-C50A3DEF04E0}"/>
              </a:ext>
            </a:extLst>
          </p:cNvPr>
          <p:cNvSpPr/>
          <p:nvPr/>
        </p:nvSpPr>
        <p:spPr>
          <a:xfrm>
            <a:off x="3108157" y="4704347"/>
            <a:ext cx="25908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MULIPLY WITH 5</a:t>
            </a:r>
          </a:p>
        </p:txBody>
      </p:sp>
      <p:sp>
        <p:nvSpPr>
          <p:cNvPr id="8197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70196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4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u="none" strike="noStrike" kern="1200" cap="none" spc="0" normalizeH="0" baseline="0" noProof="0">
                <a:ln>
                  <a:noFill/>
                </a:ln>
                <a:solidFill>
                  <a:srgbClr val="E3CB26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0137760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0" y="152400"/>
            <a:ext cx="8991600" cy="6553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en-IN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/>
              <a:buChar char="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6700" y="381000"/>
            <a:ext cx="8610600" cy="5244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IN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Factoring Transactions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(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not applicable to RRBs and UCBs)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‘With Recourse’ Factoring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transactions by banks which carry out the business of factoring departmentally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wherever the ‘assignor’ is a MSME would be eligible for classification under MSME category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 on the reporting dates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Factoring transactions pertaining to MSMEs taking place through the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Trade Receivables Discounting System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TReDS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) shall also be eligible for classification under priority sector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202C90AF-3D60-D4D5-F534-85F0058E0B1B}"/>
              </a:ext>
            </a:extLst>
          </p:cNvPr>
          <p:cNvSpPr/>
          <p:nvPr/>
        </p:nvSpPr>
        <p:spPr>
          <a:xfrm>
            <a:off x="3203848" y="144315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45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84450532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0" y="152400"/>
            <a:ext cx="8991600" cy="6553200"/>
          </a:xfrm>
          <a:prstGeom prst="rect">
            <a:avLst/>
          </a:prstGeom>
        </p:spPr>
        <p:txBody>
          <a:bodyPr vert="horz">
            <a:no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000" dirty="0">
              <a:latin typeface="Trebuchet MS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lang="en-IN" sz="2000" dirty="0">
              <a:latin typeface="Trebuchet MS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rebuchet MS" pitchFamily="34" charset="0"/>
              </a:rPr>
              <a:t>   </a:t>
            </a:r>
            <a:endParaRPr kumimoji="0" lang="en-IN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6700" y="381000"/>
            <a:ext cx="8610600" cy="571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</a:pPr>
            <a:endParaRPr lang="en-IN" sz="2400" b="1" dirty="0">
              <a:solidFill>
                <a:srgbClr val="6600FF"/>
              </a:solidFill>
              <a:latin typeface="Trebuchet MS" pitchFamily="34" charset="0"/>
            </a:endParaRPr>
          </a:p>
          <a:p>
            <a:pPr marL="342900" indent="-342900" algn="ctr">
              <a:lnSpc>
                <a:spcPct val="90000"/>
              </a:lnSpc>
            </a:pPr>
            <a:r>
              <a:rPr lang="en-IN" sz="2400" b="1" dirty="0">
                <a:latin typeface="Trebuchet MS" pitchFamily="34" charset="0"/>
              </a:rPr>
              <a:t>OTHER FINANCES TO MSMEs</a:t>
            </a:r>
          </a:p>
          <a:p>
            <a:pPr marL="342900" indent="-342900">
              <a:lnSpc>
                <a:spcPct val="90000"/>
              </a:lnSpc>
            </a:pPr>
            <a:endParaRPr lang="en-IN" sz="2400" b="1" dirty="0">
              <a:solidFill>
                <a:srgbClr val="6600FF"/>
              </a:solidFill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en-IN" sz="2400" b="1" dirty="0">
                <a:solidFill>
                  <a:srgbClr val="6600FF"/>
                </a:solidFill>
                <a:latin typeface="Trebuchet MS" pitchFamily="34" charset="0"/>
              </a:rPr>
              <a:t>    All loans to units in the </a:t>
            </a:r>
            <a:r>
              <a:rPr lang="en-IN" sz="2400" b="1" dirty="0">
                <a:solidFill>
                  <a:srgbClr val="FF0000"/>
                </a:solidFill>
                <a:latin typeface="Trebuchet MS" pitchFamily="34" charset="0"/>
              </a:rPr>
              <a:t>KVI sector which shall be categorised as lending to </a:t>
            </a:r>
            <a:r>
              <a:rPr lang="en-IN" sz="2400" b="1" dirty="0">
                <a:solidFill>
                  <a:srgbClr val="6600FF"/>
                </a:solidFill>
                <a:latin typeface="Trebuchet MS" pitchFamily="34" charset="0"/>
              </a:rPr>
              <a:t>Micro Enterprises</a:t>
            </a:r>
          </a:p>
          <a:p>
            <a:pPr marL="342900" indent="-342900">
              <a:lnSpc>
                <a:spcPct val="90000"/>
              </a:lnSpc>
            </a:pPr>
            <a:endParaRPr lang="en-IN" sz="2400" b="1" dirty="0">
              <a:solidFill>
                <a:srgbClr val="6600FF"/>
              </a:solidFill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b="1" dirty="0">
                <a:solidFill>
                  <a:srgbClr val="00CC00"/>
                </a:solidFill>
                <a:latin typeface="Trebuchet MS" pitchFamily="34" charset="0"/>
              </a:rPr>
              <a:t>Loans up to </a:t>
            </a:r>
            <a:r>
              <a:rPr lang="en-US" sz="2400" b="1" dirty="0" err="1">
                <a:solidFill>
                  <a:srgbClr val="FF0066"/>
                </a:solidFill>
                <a:latin typeface="Trebuchet MS" pitchFamily="34" charset="0"/>
                <a:cs typeface="Times New Roman" pitchFamily="18" charset="0"/>
              </a:rPr>
              <a:t>Rs</a:t>
            </a:r>
            <a:r>
              <a:rPr lang="en-US" sz="2400" b="1" dirty="0">
                <a:solidFill>
                  <a:srgbClr val="FF0066"/>
                </a:solidFill>
                <a:latin typeface="Trebuchet MS" pitchFamily="34" charset="0"/>
                <a:cs typeface="Times New Roman" pitchFamily="18" charset="0"/>
              </a:rPr>
              <a:t>. 50 Crore </a:t>
            </a:r>
            <a:r>
              <a:rPr lang="en-US" sz="2400" b="1" dirty="0">
                <a:solidFill>
                  <a:srgbClr val="00CC00"/>
                </a:solidFill>
                <a:latin typeface="Trebuchet MS" pitchFamily="34" charset="0"/>
              </a:rPr>
              <a:t>to </a:t>
            </a: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Start-</a:t>
            </a:r>
            <a:r>
              <a:rPr lang="en-US" sz="2400" b="1" dirty="0" err="1">
                <a:solidFill>
                  <a:srgbClr val="FF0000"/>
                </a:solidFill>
                <a:latin typeface="Trebuchet MS" pitchFamily="34" charset="0"/>
              </a:rPr>
              <a:t>ups,</a:t>
            </a:r>
            <a:r>
              <a:rPr lang="en-US" sz="2400" b="1" dirty="0" err="1">
                <a:solidFill>
                  <a:srgbClr val="00CC00"/>
                </a:solidFill>
                <a:latin typeface="Trebuchet MS" pitchFamily="34" charset="0"/>
              </a:rPr>
              <a:t>that</a:t>
            </a:r>
            <a:r>
              <a:rPr lang="en-US" sz="2400" b="1" dirty="0">
                <a:solidFill>
                  <a:srgbClr val="00CC00"/>
                </a:solidFill>
                <a:latin typeface="Trebuchet MS" pitchFamily="34" charset="0"/>
              </a:rPr>
              <a:t> confirm to the definition of </a:t>
            </a:r>
            <a:r>
              <a:rPr lang="en-US" sz="2400" b="1" dirty="0">
                <a:latin typeface="Trebuchet MS" pitchFamily="34" charset="0"/>
              </a:rPr>
              <a:t>MSME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endParaRPr lang="en-US" sz="2400" b="1" dirty="0">
              <a:solidFill>
                <a:srgbClr val="00CC00"/>
              </a:solidFill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Micro &amp; Small enterprises: </a:t>
            </a:r>
            <a:r>
              <a:rPr lang="en-US" sz="2400" dirty="0">
                <a:latin typeface="Trebuchet MS" pitchFamily="34" charset="0"/>
              </a:rPr>
              <a:t>On-lending by registered NBFC will be allowed up </a:t>
            </a:r>
            <a:r>
              <a:rPr lang="en-US" sz="2400" b="1" dirty="0">
                <a:solidFill>
                  <a:srgbClr val="6600FF"/>
                </a:solidFill>
                <a:latin typeface="Trebuchet MS" pitchFamily="34" charset="0"/>
              </a:rPr>
              <a:t>to ₹ 20 lakh </a:t>
            </a:r>
            <a:r>
              <a:rPr lang="en-US" sz="2400" dirty="0">
                <a:latin typeface="Trebuchet MS" pitchFamily="34" charset="0"/>
              </a:rPr>
              <a:t>per borrower</a:t>
            </a:r>
            <a:endParaRPr lang="en-US" sz="2400" b="1" dirty="0">
              <a:solidFill>
                <a:srgbClr val="00CC00"/>
              </a:solidFill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endParaRPr lang="en-US" sz="2400" b="1" dirty="0">
              <a:solidFill>
                <a:srgbClr val="00CC00"/>
              </a:solidFill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endParaRPr lang="en-US" sz="2400" b="1" dirty="0">
              <a:solidFill>
                <a:srgbClr val="00CC00"/>
              </a:solidFill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b="1" dirty="0">
                <a:solidFill>
                  <a:srgbClr val="0000FF"/>
                </a:solidFill>
                <a:latin typeface="Trebuchet MS" pitchFamily="34" charset="0"/>
              </a:rPr>
              <a:t>PMJDY OUTSTANDING 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endParaRPr lang="en-US" sz="2400" b="1" dirty="0">
              <a:solidFill>
                <a:srgbClr val="0000FF"/>
              </a:solidFill>
              <a:latin typeface="Trebuchet MS" pitchFamily="34" charset="0"/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400" b="1" dirty="0">
                <a:solidFill>
                  <a:srgbClr val="0000FF"/>
                </a:solidFill>
                <a:latin typeface="Trebuchet MS" pitchFamily="34" charset="0"/>
              </a:rPr>
              <a:t>OUTSTANDING DEPOSIT WITH SIDBI/MUDRA</a:t>
            </a:r>
            <a:endParaRPr lang="en-IN" sz="2400" b="1" dirty="0">
              <a:solidFill>
                <a:srgbClr val="0000FF"/>
              </a:solidFill>
              <a:latin typeface="Trebuchet MS" pitchFamily="34" charset="0"/>
            </a:endParaRPr>
          </a:p>
          <a:p>
            <a:pPr marL="342900" indent="-342900">
              <a:spcAft>
                <a:spcPct val="0"/>
              </a:spcAft>
              <a:buFont typeface="Wingdings" pitchFamily="2" charset="2"/>
              <a:buChar char="ü"/>
            </a:pPr>
            <a:endParaRPr lang="en-IN" sz="2000" dirty="0">
              <a:solidFill>
                <a:srgbClr val="00B050"/>
              </a:solidFill>
              <a:effectLst/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r>
              <a:rPr lang="en-US" dirty="0">
                <a:latin typeface="Trebuchet MS" pitchFamily="34" charset="0"/>
              </a:rPr>
              <a:t>A service enterprise with </a:t>
            </a:r>
            <a:r>
              <a:rPr lang="en-US" dirty="0">
                <a:solidFill>
                  <a:srgbClr val="FF0000"/>
                </a:solidFill>
                <a:latin typeface="Trebuchet MS" pitchFamily="34" charset="0"/>
              </a:rPr>
              <a:t>investment of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1 Cr </a:t>
            </a:r>
            <a:r>
              <a:rPr lang="en-US" dirty="0">
                <a:latin typeface="Trebuchet MS" pitchFamily="34" charset="0"/>
              </a:rPr>
              <a:t>in </a:t>
            </a:r>
            <a:r>
              <a:rPr lang="en-US" dirty="0" err="1">
                <a:latin typeface="Trebuchet MS" pitchFamily="34" charset="0"/>
              </a:rPr>
              <a:t>Equipments</a:t>
            </a:r>
            <a:r>
              <a:rPr lang="en-US" dirty="0">
                <a:latin typeface="Trebuchet MS" pitchFamily="34" charset="0"/>
              </a:rPr>
              <a:t> and 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turnover of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7.50 </a:t>
            </a:r>
            <a:r>
              <a:rPr lang="en-US" b="1" dirty="0" err="1">
                <a:solidFill>
                  <a:srgbClr val="FF0000"/>
                </a:solidFill>
                <a:latin typeface="Trebuchet MS" pitchFamily="34" charset="0"/>
              </a:rPr>
              <a:t>crs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US" dirty="0">
                <a:latin typeface="Trebuchet MS" pitchFamily="34" charset="0"/>
              </a:rPr>
              <a:t>will be classified as</a:t>
            </a:r>
          </a:p>
          <a:p>
            <a:endParaRPr lang="en-IN" dirty="0">
              <a:latin typeface="Trebuchet MS" pitchFamily="34" charset="0"/>
            </a:endParaRPr>
          </a:p>
          <a:p>
            <a:r>
              <a:rPr lang="en-IN" dirty="0">
                <a:latin typeface="Trebuchet MS" pitchFamily="34" charset="0"/>
              </a:rPr>
              <a:t>1) Small</a:t>
            </a:r>
          </a:p>
          <a:p>
            <a:r>
              <a:rPr lang="en-IN" dirty="0">
                <a:latin typeface="Trebuchet MS" pitchFamily="34" charset="0"/>
              </a:rPr>
              <a:t>2) Micro</a:t>
            </a:r>
          </a:p>
          <a:p>
            <a:r>
              <a:rPr lang="en-IN" dirty="0">
                <a:latin typeface="Trebuchet MS" pitchFamily="34" charset="0"/>
              </a:rPr>
              <a:t>3) Mudra</a:t>
            </a:r>
          </a:p>
          <a:p>
            <a:r>
              <a:rPr lang="en-IN" dirty="0">
                <a:latin typeface="Trebuchet MS" pitchFamily="34" charset="0"/>
              </a:rPr>
              <a:t>4) Medium</a:t>
            </a:r>
          </a:p>
          <a:p>
            <a:r>
              <a:rPr lang="en-IN" dirty="0">
                <a:latin typeface="Trebuchet MS" pitchFamily="34" charset="0"/>
              </a:rPr>
              <a:t>5) All options are wrong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              PRIORITY  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36512" y="228600"/>
            <a:ext cx="92170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endParaRPr lang="en-US" sz="2200" b="1" dirty="0">
              <a:solidFill>
                <a:srgbClr val="FF0066"/>
              </a:solidFill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endParaRPr lang="en-US" sz="2200" b="1" dirty="0">
              <a:solidFill>
                <a:srgbClr val="FF0066"/>
              </a:solidFill>
            </a:endParaRP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r>
              <a:rPr lang="en-US" sz="2200" b="1" dirty="0">
                <a:solidFill>
                  <a:srgbClr val="FF0066"/>
                </a:solidFill>
              </a:rPr>
              <a:t>EXPORT CREDIT:</a:t>
            </a:r>
          </a:p>
          <a:p>
            <a:pPr marL="342900" indent="-342900">
              <a:lnSpc>
                <a:spcPct val="90000"/>
              </a:lnSpc>
              <a:buFont typeface="Wingdings" pitchFamily="2" charset="2"/>
              <a:buChar char="v"/>
            </a:pPr>
            <a:endParaRPr lang="en-IN" sz="2200" b="1" dirty="0">
              <a:solidFill>
                <a:srgbClr val="FF0066"/>
              </a:solidFill>
            </a:endParaRPr>
          </a:p>
          <a:p>
            <a:pPr marL="342900" indent="-342900">
              <a:lnSpc>
                <a:spcPct val="90000"/>
              </a:lnSpc>
            </a:pPr>
            <a:r>
              <a:rPr lang="en-US" b="1" dirty="0">
                <a:latin typeface="Trebuchet MS" panose="020B0603020202020204" pitchFamily="34" charset="0"/>
              </a:rPr>
              <a:t>Domestic banks </a:t>
            </a: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: Incremental Export Credit : </a:t>
            </a:r>
            <a:r>
              <a:rPr lang="en-US" b="1" dirty="0">
                <a:solidFill>
                  <a:srgbClr val="FF0000"/>
                </a:solidFill>
                <a:latin typeface="Trebuchet MS" panose="020B0603020202020204" pitchFamily="34" charset="0"/>
                <a:cs typeface="Times New Roman" pitchFamily="18" charset="0"/>
              </a:rPr>
              <a:t>2 % of ANBC or CEOBE (</a:t>
            </a: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  <a:cs typeface="Times New Roman" pitchFamily="18" charset="0"/>
              </a:rPr>
              <a:t>H</a:t>
            </a: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igher)      subject to Sanctioned limit of  </a:t>
            </a:r>
            <a:r>
              <a:rPr lang="en-US" b="1" dirty="0">
                <a:solidFill>
                  <a:srgbClr val="FF0000"/>
                </a:solidFill>
                <a:latin typeface="Trebuchet MS" panose="020B0603020202020204" pitchFamily="34" charset="0"/>
                <a:cs typeface="Times New Roman" pitchFamily="18" charset="0"/>
              </a:rPr>
              <a:t>Rs.50 crore per borrower</a:t>
            </a:r>
            <a:endParaRPr lang="en-US" b="1" dirty="0">
              <a:solidFill>
                <a:srgbClr val="FF0066"/>
              </a:solidFill>
              <a:latin typeface="Trebuchet MS" panose="020B0603020202020204" pitchFamily="34" charset="0"/>
            </a:endParaRPr>
          </a:p>
          <a:p>
            <a:pPr marL="342900" indent="-342900">
              <a:lnSpc>
                <a:spcPct val="90000"/>
              </a:lnSpc>
            </a:pP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   </a:t>
            </a:r>
          </a:p>
          <a:p>
            <a:pPr marL="342900" indent="-342900">
              <a:lnSpc>
                <a:spcPct val="90000"/>
              </a:lnSpc>
            </a:pP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  Foreign bank with </a:t>
            </a:r>
            <a:r>
              <a:rPr lang="en-US" b="1" dirty="0">
                <a:solidFill>
                  <a:srgbClr val="00B050"/>
                </a:solidFill>
                <a:latin typeface="Trebuchet MS" panose="020B0603020202020204" pitchFamily="34" charset="0"/>
              </a:rPr>
              <a:t>20 Branches &amp; above </a:t>
            </a: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Trebuchet MS" panose="020B0603020202020204" pitchFamily="34" charset="0"/>
                <a:cs typeface="Times New Roman" pitchFamily="18" charset="0"/>
              </a:rPr>
              <a:t>2 % of ANBC or CEOBE Higher</a:t>
            </a:r>
            <a:endParaRPr lang="en-IN" b="1" dirty="0">
              <a:solidFill>
                <a:srgbClr val="6600FF"/>
              </a:solidFill>
              <a:latin typeface="Trebuchet MS" panose="020B0603020202020204" pitchFamily="34" charset="0"/>
            </a:endParaRPr>
          </a:p>
          <a:p>
            <a:endParaRPr lang="en-US" dirty="0"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Foreign bank with </a:t>
            </a:r>
            <a:r>
              <a:rPr lang="en-US" b="1" dirty="0">
                <a:solidFill>
                  <a:srgbClr val="00B050"/>
                </a:solidFill>
                <a:latin typeface="Trebuchet MS" panose="020B0603020202020204" pitchFamily="34" charset="0"/>
              </a:rPr>
              <a:t>less than 20 Branches </a:t>
            </a: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: Export credit </a:t>
            </a:r>
            <a:r>
              <a:rPr lang="en-US" b="1" dirty="0" err="1">
                <a:solidFill>
                  <a:srgbClr val="6600FF"/>
                </a:solidFill>
                <a:latin typeface="Trebuchet MS" panose="020B0603020202020204" pitchFamily="34" charset="0"/>
              </a:rPr>
              <a:t>upto</a:t>
            </a:r>
            <a:r>
              <a:rPr lang="en-US" b="1" dirty="0">
                <a:solidFill>
                  <a:srgbClr val="6600FF"/>
                </a:solidFill>
                <a:latin typeface="Trebuchet MS" panose="020B0603020202020204" pitchFamily="34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rebuchet MS" panose="020B0603020202020204" pitchFamily="34" charset="0"/>
              </a:rPr>
              <a:t>32 %</a:t>
            </a:r>
            <a:endParaRPr lang="en-IN" dirty="0">
              <a:solidFill>
                <a:srgbClr val="FF0000"/>
              </a:solidFill>
              <a:latin typeface="Trebuchet MS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Made in India: Top 10 export products from India - Education Today News">
            <a:extLst>
              <a:ext uri="{FF2B5EF4-FFF2-40B4-BE49-F238E27FC236}">
                <a16:creationId xmlns:a16="http://schemas.microsoft.com/office/drawing/2014/main" id="{15780F68-0232-4D25-A5DE-2F1D54E8B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3454400"/>
            <a:ext cx="4114800" cy="236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BA Import/Export Management | MBA Export management">
            <a:extLst>
              <a:ext uri="{FF2B5EF4-FFF2-40B4-BE49-F238E27FC236}">
                <a16:creationId xmlns:a16="http://schemas.microsoft.com/office/drawing/2014/main" id="{3F981BE2-FD1E-4445-AF5A-9C1298071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00602" y="3429000"/>
            <a:ext cx="3809998" cy="213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2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80781101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533400" y="1276544"/>
            <a:ext cx="8077200" cy="215443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33CC"/>
                </a:solidFill>
                <a:effectLst/>
                <a:ea typeface="Times New Roman" pitchFamily="18" charset="0"/>
                <a:cs typeface="Mangal"/>
              </a:rPr>
              <a:t>EDUCATION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Loans to individuals for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ducational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purposes, including vocational courses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, 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not exceeding </a:t>
            </a:r>
            <a:r>
              <a:rPr kumimoji="0" lang="en-US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Rs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. 25 lakh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..</a:t>
            </a: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Photography of People Graduating">
            <a:extLst>
              <a:ext uri="{FF2B5EF4-FFF2-40B4-BE49-F238E27FC236}">
                <a16:creationId xmlns:a16="http://schemas.microsoft.com/office/drawing/2014/main" id="{B941398F-2B56-4461-B09D-4C3A14CE8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3429000"/>
            <a:ext cx="914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0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2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07504" y="-120878"/>
            <a:ext cx="9144000" cy="5509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Mangal"/>
              </a:rPr>
              <a:t>                             </a:t>
            </a:r>
            <a:r>
              <a:rPr kumimoji="0" lang="en-US" sz="2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Mangal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Mangal"/>
              </a:rPr>
              <a:t>HOUSING LOAN </a:t>
            </a:r>
            <a:r>
              <a:rPr lang="en-US" sz="2200" b="1" dirty="0">
                <a:solidFill>
                  <a:srgbClr val="FF33CC"/>
                </a:solidFill>
                <a:latin typeface="Trebuchet MS" pitchFamily="34" charset="0"/>
                <a:ea typeface="Times New Roman" pitchFamily="18" charset="0"/>
                <a:cs typeface="Mangal"/>
              </a:rPr>
              <a:t>: (Staff HL- NON-Priority)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200" b="1" dirty="0">
              <a:solidFill>
                <a:srgbClr val="FF0000"/>
              </a:solidFill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1" i="0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200" b="1" dirty="0">
              <a:solidFill>
                <a:srgbClr val="FF0000"/>
              </a:solidFill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1" i="0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200" b="1" dirty="0">
              <a:solidFill>
                <a:srgbClr val="FF0000"/>
              </a:solidFill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1" i="0" u="none" strike="noStrike" cap="none" normalizeH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Mangal"/>
              </a:rPr>
              <a:t> </a:t>
            </a:r>
            <a:endParaRPr lang="en-US" sz="2200" b="1" dirty="0">
              <a:solidFill>
                <a:srgbClr val="FF33CC"/>
              </a:solidFill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1" i="0" u="none" strike="noStrike" cap="none" normalizeH="0" baseline="0" dirty="0">
              <a:ln>
                <a:noFill/>
              </a:ln>
              <a:solidFill>
                <a:srgbClr val="FF33CC"/>
              </a:solidFill>
              <a:effectLst/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200" b="1" dirty="0">
              <a:solidFill>
                <a:srgbClr val="FF33CC"/>
              </a:solidFill>
              <a:latin typeface="Trebuchet MS" pitchFamily="34" charset="0"/>
              <a:ea typeface="Times New Roman" pitchFamily="18" charset="0"/>
              <a:cs typeface="Mang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200" b="1" dirty="0">
              <a:latin typeface="Trebuchet MS" pitchFamily="34" charset="0"/>
              <a:ea typeface="Times New Roman" pitchFamily="18" charset="0"/>
              <a:cs typeface="Mangal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b="1" dirty="0">
                <a:solidFill>
                  <a:srgbClr val="3333FF"/>
                </a:solidFill>
                <a:latin typeface="Trebuchet MS" pitchFamily="34" charset="0"/>
                <a:ea typeface="Times New Roman" pitchFamily="18" charset="0"/>
                <a:cs typeface="Mangal"/>
              </a:rPr>
              <a:t>HOUSING REPAIRS </a:t>
            </a:r>
            <a:r>
              <a:rPr lang="en-US" sz="2200" b="1" dirty="0">
                <a:solidFill>
                  <a:srgbClr val="FF33CC"/>
                </a:solidFill>
                <a:latin typeface="Trebuchet MS" pitchFamily="34" charset="0"/>
                <a:ea typeface="Times New Roman" pitchFamily="18" charset="0"/>
                <a:cs typeface="Mangal"/>
              </a:rPr>
              <a:t>:</a:t>
            </a:r>
            <a:r>
              <a:rPr lang="en-US" sz="2200" dirty="0">
                <a:solidFill>
                  <a:srgbClr val="FF33CC"/>
                </a:solidFill>
                <a:latin typeface="Trebuchet MS" pitchFamily="34" charset="0"/>
                <a:ea typeface="Times New Roman" pitchFamily="18" charset="0"/>
                <a:cs typeface="Mangal"/>
              </a:rPr>
              <a:t> </a:t>
            </a: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                        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200" b="1" dirty="0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 </a:t>
            </a:r>
            <a:endParaRPr kumimoji="0" 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Mangal"/>
            </a:endParaRPr>
          </a:p>
        </p:txBody>
      </p:sp>
      <p:pic>
        <p:nvPicPr>
          <p:cNvPr id="3074" name="Picture 2" descr="Affordable Housing – Living Room Conversations">
            <a:extLst>
              <a:ext uri="{FF2B5EF4-FFF2-40B4-BE49-F238E27FC236}">
                <a16:creationId xmlns:a16="http://schemas.microsoft.com/office/drawing/2014/main" id="{C99F62B0-DB96-4F58-94B7-F3B255BFC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2160" y="28264"/>
            <a:ext cx="1944216" cy="87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6 Tax Deductible Home Improvement &amp;amp; Repairs For 2021 | WalletGenius">
            <a:extLst>
              <a:ext uri="{FF2B5EF4-FFF2-40B4-BE49-F238E27FC236}">
                <a16:creationId xmlns:a16="http://schemas.microsoft.com/office/drawing/2014/main" id="{96EACC1C-BBFA-4765-83AD-CBDBEDC04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16446" y="3292837"/>
            <a:ext cx="1800200" cy="1102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4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7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587699"/>
              </p:ext>
            </p:extLst>
          </p:nvPr>
        </p:nvGraphicFramePr>
        <p:xfrm>
          <a:off x="190926" y="978993"/>
          <a:ext cx="8701554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8207">
                  <a:extLst>
                    <a:ext uri="{9D8B030D-6E8A-4147-A177-3AD203B41FA5}">
                      <a16:colId xmlns:a16="http://schemas.microsoft.com/office/drawing/2014/main" val="1170732084"/>
                    </a:ext>
                  </a:extLst>
                </a:gridCol>
                <a:gridCol w="2042829">
                  <a:extLst>
                    <a:ext uri="{9D8B030D-6E8A-4147-A177-3AD203B41FA5}">
                      <a16:colId xmlns:a16="http://schemas.microsoft.com/office/drawing/2014/main" val="598490267"/>
                    </a:ext>
                  </a:extLst>
                </a:gridCol>
                <a:gridCol w="2900518">
                  <a:extLst>
                    <a:ext uri="{9D8B030D-6E8A-4147-A177-3AD203B41FA5}">
                      <a16:colId xmlns:a16="http://schemas.microsoft.com/office/drawing/2014/main" val="10672389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CATEGORY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LOAN LIMIT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MAXIMUM</a:t>
                      </a: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 COST OF DWELLING UNIT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820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Population </a:t>
                      </a:r>
                      <a:r>
                        <a:rPr lang="en-US" b="1" baseline="0" dirty="0">
                          <a:solidFill>
                            <a:srgbClr val="3333FF"/>
                          </a:solidFill>
                          <a:latin typeface="Trebuchet MS" panose="020B0603020202020204" pitchFamily="34" charset="0"/>
                        </a:rPr>
                        <a:t>50 Lac &amp; above</a:t>
                      </a:r>
                      <a:endParaRPr lang="en-IN" b="1" dirty="0">
                        <a:solidFill>
                          <a:srgbClr val="3333FF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50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63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2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Population of </a:t>
                      </a:r>
                      <a:r>
                        <a:rPr lang="en-US" b="1" baseline="0" dirty="0">
                          <a:solidFill>
                            <a:srgbClr val="3333FF"/>
                          </a:solidFill>
                          <a:latin typeface="Trebuchet MS" panose="020B0603020202020204" pitchFamily="34" charset="0"/>
                        </a:rPr>
                        <a:t>10 to 50 Lac</a:t>
                      </a:r>
                      <a:endParaRPr lang="en-IN" b="1" dirty="0">
                        <a:solidFill>
                          <a:srgbClr val="3333FF"/>
                        </a:solidFill>
                        <a:latin typeface="Trebuchet MS" panose="020B0603020202020204" pitchFamily="34" charset="0"/>
                      </a:endParaRPr>
                    </a:p>
                    <a:p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45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57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980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Population </a:t>
                      </a:r>
                      <a:r>
                        <a:rPr lang="en-US" b="1" baseline="0" dirty="0">
                          <a:solidFill>
                            <a:srgbClr val="3333FF"/>
                          </a:solidFill>
                          <a:latin typeface="Trebuchet MS" panose="020B0603020202020204" pitchFamily="34" charset="0"/>
                        </a:rPr>
                        <a:t>below 10 Lac</a:t>
                      </a:r>
                      <a:endParaRPr lang="en-IN" b="1" dirty="0">
                        <a:solidFill>
                          <a:srgbClr val="3333FF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35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44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07099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9562709"/>
              </p:ext>
            </p:extLst>
          </p:nvPr>
        </p:nvGraphicFramePr>
        <p:xfrm>
          <a:off x="157980" y="4458649"/>
          <a:ext cx="8960313" cy="202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92165">
                  <a:extLst>
                    <a:ext uri="{9D8B030D-6E8A-4147-A177-3AD203B41FA5}">
                      <a16:colId xmlns:a16="http://schemas.microsoft.com/office/drawing/2014/main" val="1170732084"/>
                    </a:ext>
                  </a:extLst>
                </a:gridCol>
                <a:gridCol w="1750502">
                  <a:extLst>
                    <a:ext uri="{9D8B030D-6E8A-4147-A177-3AD203B41FA5}">
                      <a16:colId xmlns:a16="http://schemas.microsoft.com/office/drawing/2014/main" val="598490267"/>
                    </a:ext>
                  </a:extLst>
                </a:gridCol>
                <a:gridCol w="3417646">
                  <a:extLst>
                    <a:ext uri="{9D8B030D-6E8A-4147-A177-3AD203B41FA5}">
                      <a16:colId xmlns:a16="http://schemas.microsoft.com/office/drawing/2014/main" val="10672389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CATEGORY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LOAN LIMIT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MAXIMUM</a:t>
                      </a: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 COST OF DWELLING UNIT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8203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Population </a:t>
                      </a:r>
                      <a:r>
                        <a:rPr lang="en-US" b="1" baseline="0" dirty="0">
                          <a:solidFill>
                            <a:srgbClr val="3333FF"/>
                          </a:solidFill>
                          <a:latin typeface="Trebuchet MS" panose="020B0603020202020204" pitchFamily="34" charset="0"/>
                        </a:rPr>
                        <a:t>50 Lac &amp; above</a:t>
                      </a:r>
                      <a:endParaRPr lang="en-IN" b="1" dirty="0">
                        <a:solidFill>
                          <a:srgbClr val="3333FF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15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63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72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Population of </a:t>
                      </a:r>
                      <a:r>
                        <a:rPr lang="en-US" b="1" baseline="0" dirty="0">
                          <a:solidFill>
                            <a:srgbClr val="3333FF"/>
                          </a:solidFill>
                          <a:latin typeface="Trebuchet MS" panose="020B0603020202020204" pitchFamily="34" charset="0"/>
                        </a:rPr>
                        <a:t>10 to 50 Lac</a:t>
                      </a:r>
                      <a:endParaRPr lang="en-IN" b="1" dirty="0">
                        <a:solidFill>
                          <a:srgbClr val="3333FF"/>
                        </a:solidFill>
                        <a:latin typeface="Trebuchet MS" panose="020B0603020202020204" pitchFamily="34" charset="0"/>
                      </a:endParaRPr>
                    </a:p>
                    <a:p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12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57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8980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Population </a:t>
                      </a:r>
                      <a:r>
                        <a:rPr lang="en-US" b="1" baseline="0" dirty="0">
                          <a:solidFill>
                            <a:srgbClr val="3333FF"/>
                          </a:solidFill>
                          <a:latin typeface="Trebuchet MS" panose="020B0603020202020204" pitchFamily="34" charset="0"/>
                        </a:rPr>
                        <a:t>below 10 Lac</a:t>
                      </a:r>
                      <a:endParaRPr lang="en-IN" b="1" dirty="0">
                        <a:solidFill>
                          <a:srgbClr val="3333FF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10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44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070996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27816" y="-1303781"/>
            <a:ext cx="9144000" cy="664797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Times New Roman" pitchFamily="18" charset="0"/>
                <a:cs typeface="Mangal"/>
              </a:rPr>
              <a:t>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Times New Roman" pitchFamily="18" charset="0"/>
                <a:cs typeface="Mangal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Times New Roman" pitchFamily="18" charset="0"/>
                <a:cs typeface="Mangal"/>
              </a:rPr>
              <a:t>                                     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Times New Roman" pitchFamily="18" charset="0"/>
                <a:cs typeface="Mangal"/>
              </a:rPr>
              <a:t>HOUSING LOAN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Times New Roman" pitchFamily="18" charset="0"/>
                <a:cs typeface="Mangal"/>
              </a:rPr>
              <a:t>(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nstantia"/>
                <a:ea typeface="Times New Roman" pitchFamily="18" charset="0"/>
                <a:cs typeface="Mangal"/>
              </a:rPr>
              <a:t>Employees-NP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tantia"/>
                <a:ea typeface="Times New Roman" pitchFamily="18" charset="0"/>
                <a:cs typeface="Mangal"/>
              </a:rPr>
              <a:t>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Mangal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Bank loans to any governmental agency for construction of dwelling units or for slum clearance and rehabilitation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of slum dwellers subject to dwelling units with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carpet area of not more than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60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sq.m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3333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 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3333FF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Bank loans to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affordable Housing projects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using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at least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50% of FAR/FSI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for dwelling units with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carpet area of not more than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60 SQ meter 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cs typeface="Arial"/>
              </a:rPr>
              <a:t>(FLOOR AREA SPACE/INDEX)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rebuchet MS" pitchFamily="34" charset="0"/>
              <a:cs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Mangal"/>
              </a:rPr>
              <a:t>Outstanding deposit with NHB 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itchFamily="34" charset="0"/>
                <a:ea typeface="Times New Roman" pitchFamily="18" charset="0"/>
                <a:cs typeface="Mangal"/>
              </a:rPr>
              <a:t>on account of priority short fall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Times New Roman" pitchFamily="18" charset="0"/>
              <a:cs typeface="Mangal"/>
            </a:endParaRPr>
          </a:p>
        </p:txBody>
      </p:sp>
      <p:pic>
        <p:nvPicPr>
          <p:cNvPr id="3074" name="Picture 2" descr="Affordable Housing – Living Room Conversations">
            <a:extLst>
              <a:ext uri="{FF2B5EF4-FFF2-40B4-BE49-F238E27FC236}">
                <a16:creationId xmlns:a16="http://schemas.microsoft.com/office/drawing/2014/main" id="{C99F62B0-DB96-4F58-94B7-F3B255BFC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052736"/>
            <a:ext cx="1944216" cy="87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4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70196"/>
                  </a:srgbClr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7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1200" u="none" strike="noStrike" kern="1200" cap="none" spc="0" normalizeH="0" baseline="0" noProof="0">
                <a:ln>
                  <a:noFill/>
                </a:ln>
                <a:solidFill>
                  <a:srgbClr val="E3CB26"/>
                </a:solidFill>
                <a:effectLst/>
                <a:uLnTx/>
                <a:uFillTx/>
                <a:latin typeface="Arial" panose="020B0604020202020204" pitchFamily="34" charset="0"/>
                <a:cs typeface="Arial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90046027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304800" y="76562"/>
            <a:ext cx="8534400" cy="68941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0066"/>
              </a:solidFill>
              <a:effectLst/>
              <a:ea typeface="Times New Roman" pitchFamily="18" charset="0"/>
              <a:cs typeface="Mangal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400" b="1" dirty="0">
              <a:solidFill>
                <a:srgbClr val="FF0066"/>
              </a:solidFill>
              <a:ea typeface="Times New Roman" pitchFamily="18" charset="0"/>
              <a:cs typeface="Mangal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66"/>
                </a:solidFill>
                <a:effectLst/>
                <a:ea typeface="Times New Roman" pitchFamily="18" charset="0"/>
                <a:cs typeface="Mangal"/>
              </a:rPr>
              <a:t>SOCIAL INFRASTRUCTURE </a:t>
            </a:r>
            <a:endParaRPr lang="en-US" sz="2400" b="1" dirty="0">
              <a:solidFill>
                <a:srgbClr val="FF33CC"/>
              </a:solidFill>
              <a:ea typeface="Times New Roman" pitchFamily="18" charset="0"/>
              <a:cs typeface="Mangal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33CC"/>
              </a:solidFill>
              <a:effectLst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33CC"/>
                </a:solidFill>
                <a:effectLst/>
                <a:ea typeface="Times New Roman" pitchFamily="18" charset="0"/>
                <a:cs typeface="Mangal"/>
              </a:rPr>
              <a:t> </a:t>
            </a:r>
            <a:r>
              <a:rPr lang="en-US" sz="2400" dirty="0">
                <a:latin typeface="Trebuchet MS" pitchFamily="34" charset="0"/>
              </a:rPr>
              <a:t>Bank loans of </a:t>
            </a:r>
            <a:r>
              <a:rPr lang="en-US" sz="2400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. 8 crore </a:t>
            </a:r>
            <a:r>
              <a:rPr lang="en-US" sz="2400" dirty="0">
                <a:latin typeface="Trebuchet MS" pitchFamily="34" charset="0"/>
              </a:rPr>
              <a:t>per borrower for </a:t>
            </a: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setting up schools, drinking water facilities and sanitation facilities including construction/ refurbishment of household toilets and water improvements at household level</a:t>
            </a:r>
            <a:r>
              <a:rPr lang="en-US" sz="2400" dirty="0">
                <a:latin typeface="Trebuchet MS" pitchFamily="34" charset="0"/>
              </a:rPr>
              <a:t>, etc.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400" dirty="0">
              <a:latin typeface="Trebuchet MS" pitchFamily="34" charset="0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en-US" sz="2400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. 12 crore per borrower </a:t>
            </a:r>
            <a:r>
              <a:rPr lang="en-US" sz="2400" dirty="0">
                <a:latin typeface="Trebuchet MS" pitchFamily="34" charset="0"/>
              </a:rPr>
              <a:t>for building health care facilities including under ‘</a:t>
            </a:r>
            <a:r>
              <a:rPr lang="en-US" sz="2400" b="1" dirty="0" err="1">
                <a:solidFill>
                  <a:srgbClr val="FF0000"/>
                </a:solidFill>
                <a:latin typeface="Trebuchet MS" pitchFamily="34" charset="0"/>
              </a:rPr>
              <a:t>Ayushman</a:t>
            </a: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 Bharat’ in </a:t>
            </a:r>
            <a:r>
              <a:rPr lang="en-US" sz="2400" b="1" dirty="0">
                <a:solidFill>
                  <a:srgbClr val="0000FF"/>
                </a:solidFill>
                <a:latin typeface="Trebuchet MS" pitchFamily="34" charset="0"/>
              </a:rPr>
              <a:t>Tier 2 to Tier 6 </a:t>
            </a:r>
            <a:r>
              <a:rPr lang="en-US" sz="2400" b="1" dirty="0" err="1">
                <a:solidFill>
                  <a:srgbClr val="0000FF"/>
                </a:solidFill>
                <a:latin typeface="Trebuchet MS" pitchFamily="34" charset="0"/>
              </a:rPr>
              <a:t>centres</a:t>
            </a:r>
            <a:r>
              <a:rPr lang="en-US" sz="2400" b="1" dirty="0">
                <a:solidFill>
                  <a:srgbClr val="0000FF"/>
                </a:solidFill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24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ea typeface="Times New Roman" pitchFamily="18" charset="0"/>
              <a:cs typeface="Mangal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sz="2200" dirty="0"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400" b="1" dirty="0">
              <a:solidFill>
                <a:srgbClr val="66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kumimoji="0" 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A month on, Modi government&amp;#39;s Ayushman Bharat health plan needs more  hospitals | Latest News India - Hindustan Times">
            <a:extLst>
              <a:ext uri="{FF2B5EF4-FFF2-40B4-BE49-F238E27FC236}">
                <a16:creationId xmlns:a16="http://schemas.microsoft.com/office/drawing/2014/main" id="{C8035406-5B83-4D3E-AB2F-DA89E368E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7488" y="4643446"/>
            <a:ext cx="5112568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76C89A1-C538-4EA4-B329-5AC7915C48AF}"/>
              </a:ext>
            </a:extLst>
          </p:cNvPr>
          <p:cNvCxnSpPr/>
          <p:nvPr/>
        </p:nvCxnSpPr>
        <p:spPr>
          <a:xfrm>
            <a:off x="1981200" y="2362200"/>
            <a:ext cx="1219200" cy="1219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058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2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793947673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14300" y="285728"/>
            <a:ext cx="8915400" cy="5847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200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Mangal"/>
              </a:rPr>
              <a:t>Renewable Energy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Renewable Energy  : 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Bank loans up to a limit of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Rs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35 Crore to borrowers 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for purposes like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200" dirty="0"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en-US" sz="2200" b="1" dirty="0">
                <a:latin typeface="Trebuchet MS" pitchFamily="34" charset="0"/>
                <a:ea typeface="Times New Roman" pitchFamily="18" charset="0"/>
                <a:cs typeface="Mangal"/>
              </a:rPr>
              <a:t>S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olar based power generators,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2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en-US" sz="2200" b="1" dirty="0">
                <a:latin typeface="Trebuchet MS" pitchFamily="34" charset="0"/>
                <a:ea typeface="Times New Roman" pitchFamily="18" charset="0"/>
                <a:cs typeface="Mangal"/>
              </a:rPr>
              <a:t>B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iomass-based power generators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en-US" sz="2200" b="1" dirty="0">
                <a:latin typeface="Trebuchet MS" pitchFamily="34" charset="0"/>
                <a:ea typeface="Times New Roman" pitchFamily="18" charset="0"/>
                <a:cs typeface="Mangal"/>
              </a:rPr>
              <a:t>W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ind mills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,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kumimoji="0" 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micro-hydel plants and for nonconventional energy based public utilities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, viz., street lighting systems and remote village electrification etc., are eligible for Priority Sector Classification.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200" dirty="0"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kumimoji="0" lang="en-US" sz="2200" b="1" i="0" u="none" strike="noStrike" cap="none" normalizeH="0" baseline="0" dirty="0">
                <a:ln>
                  <a:noFill/>
                </a:ln>
                <a:effectLst/>
                <a:latin typeface="Trebuchet MS" pitchFamily="34" charset="0"/>
                <a:ea typeface="Times New Roman" pitchFamily="18" charset="0"/>
                <a:cs typeface="Mangal"/>
              </a:rPr>
              <a:t>For individual households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rgbClr val="6600FF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, 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the loan limit is </a:t>
            </a:r>
            <a:r>
              <a:rPr kumimoji="0" lang="en-US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Rs</a:t>
            </a:r>
            <a:r>
              <a:rPr kumimoji="0" lang="en-US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rebuchet MS" pitchFamily="34" charset="0"/>
                <a:ea typeface="Times New Roman" pitchFamily="18" charset="0"/>
                <a:cs typeface="Mangal"/>
              </a:rPr>
              <a:t>. 10 Lakh per borrower</a:t>
            </a:r>
            <a:endParaRPr kumimoji="0" lang="en-US" sz="2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rebuchet MS" pitchFamily="34" charset="0"/>
              <a:cs typeface="Arial" pitchFamily="34" charset="0"/>
            </a:endParaRPr>
          </a:p>
        </p:txBody>
      </p:sp>
      <p:pic>
        <p:nvPicPr>
          <p:cNvPr id="4100" name="Picture 4" descr="What are portable solar power generators? - News about Energy Storage,  Batteries, Climate Change and the Environment">
            <a:extLst>
              <a:ext uri="{FF2B5EF4-FFF2-40B4-BE49-F238E27FC236}">
                <a16:creationId xmlns:a16="http://schemas.microsoft.com/office/drawing/2014/main" id="{4CBA77C0-0524-423A-9774-9FD85B1CB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8833" y="1450151"/>
            <a:ext cx="216007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ow some wind turbines hog the breeze">
            <a:extLst>
              <a:ext uri="{FF2B5EF4-FFF2-40B4-BE49-F238E27FC236}">
                <a16:creationId xmlns:a16="http://schemas.microsoft.com/office/drawing/2014/main" id="{5F43954A-3EF8-46FE-BD35-4815AC3435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9752" y="2888939"/>
            <a:ext cx="156135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omass power generation hit due to lack of government support - India's  first NewsPortal on Projects">
            <a:extLst>
              <a:ext uri="{FF2B5EF4-FFF2-40B4-BE49-F238E27FC236}">
                <a16:creationId xmlns:a16="http://schemas.microsoft.com/office/drawing/2014/main" id="{3D5592E3-7933-4977-9BBD-8A2A35C42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38833" y="2372698"/>
            <a:ext cx="2143125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034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2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53435527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8915400" cy="6294120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b="1" dirty="0">
                <a:solidFill>
                  <a:srgbClr val="FF33CC"/>
                </a:solidFill>
              </a:rPr>
              <a:t>    </a:t>
            </a:r>
            <a:r>
              <a:rPr lang="en-US" b="1" dirty="0"/>
              <a:t>OTHER LOANS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>
                <a:latin typeface="Trebuchet MS" pitchFamily="34" charset="0"/>
              </a:rPr>
              <a:t>Loans</a:t>
            </a:r>
            <a:r>
              <a:rPr lang="en-US" sz="2200" b="1" dirty="0">
                <a:latin typeface="Trebuchet MS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Trebuchet MS" pitchFamily="34" charset="0"/>
              </a:rPr>
              <a:t>upto</a:t>
            </a:r>
            <a:r>
              <a:rPr lang="en-US" sz="2200" b="1" dirty="0">
                <a:solidFill>
                  <a:srgbClr val="3333FF"/>
                </a:solidFill>
                <a:latin typeface="Trebuchet MS" pitchFamily="34" charset="0"/>
              </a:rPr>
              <a:t> </a:t>
            </a:r>
            <a:r>
              <a:rPr lang="en-US" sz="2200" b="1" dirty="0" err="1">
                <a:solidFill>
                  <a:srgbClr val="3333FF"/>
                </a:solidFill>
                <a:latin typeface="Trebuchet MS" pitchFamily="34" charset="0"/>
              </a:rPr>
              <a:t>Rs</a:t>
            </a:r>
            <a:r>
              <a:rPr lang="en-US" sz="2200" b="1" dirty="0">
                <a:solidFill>
                  <a:srgbClr val="3333FF"/>
                </a:solidFill>
                <a:latin typeface="Trebuchet MS" pitchFamily="34" charset="0"/>
              </a:rPr>
              <a:t>. 2 lac </a:t>
            </a: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provided directly by banks to SHG/JLG </a:t>
            </a:r>
          </a:p>
          <a:p>
            <a:endParaRPr lang="en-US" sz="2200" dirty="0">
              <a:solidFill>
                <a:srgbClr val="0000FF"/>
              </a:solidFill>
              <a:latin typeface="Trebuchet MS" pitchFamily="34" charset="0"/>
            </a:endParaRPr>
          </a:p>
          <a:p>
            <a:r>
              <a:rPr lang="en-US" sz="2200" dirty="0">
                <a:solidFill>
                  <a:srgbClr val="0000FF"/>
                </a:solidFill>
                <a:latin typeface="Trebuchet MS" pitchFamily="34" charset="0"/>
              </a:rPr>
              <a:t>for </a:t>
            </a:r>
            <a:r>
              <a:rPr lang="en-US" sz="2200" b="1" dirty="0">
                <a:solidFill>
                  <a:srgbClr val="0000FF"/>
                </a:solidFill>
                <a:latin typeface="Trebuchet MS" pitchFamily="34" charset="0"/>
              </a:rPr>
              <a:t>activities </a:t>
            </a:r>
            <a:r>
              <a:rPr lang="en-US" sz="2200" b="1" dirty="0">
                <a:latin typeface="Trebuchet MS" pitchFamily="34" charset="0"/>
              </a:rPr>
              <a:t>other than </a:t>
            </a:r>
            <a:r>
              <a:rPr lang="en-US" sz="2200" b="1" dirty="0">
                <a:solidFill>
                  <a:srgbClr val="00B050"/>
                </a:solidFill>
                <a:latin typeface="Trebuchet MS" pitchFamily="34" charset="0"/>
              </a:rPr>
              <a:t>Agriculture or MSME</a:t>
            </a: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, </a:t>
            </a:r>
          </a:p>
          <a:p>
            <a:endParaRPr lang="en-US" sz="2200" b="1" dirty="0">
              <a:solidFill>
                <a:srgbClr val="FF0000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viz., loans for meeting social needs, 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>
                <a:latin typeface="Trebuchet MS" pitchFamily="34" charset="0"/>
              </a:rPr>
              <a:t>construction or repair of house</a:t>
            </a: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, </a:t>
            </a:r>
          </a:p>
          <a:p>
            <a:pPr>
              <a:buFont typeface="Wingdings" pitchFamily="2" charset="2"/>
              <a:buChar char="Ø"/>
            </a:pP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construction of toilets </a:t>
            </a:r>
          </a:p>
          <a:p>
            <a:pPr>
              <a:buFont typeface="Wingdings" pitchFamily="2" charset="2"/>
              <a:buChar char="Ø"/>
            </a:pPr>
            <a:r>
              <a:rPr lang="en-US" sz="2200" dirty="0">
                <a:latin typeface="Trebuchet MS" pitchFamily="34" charset="0"/>
              </a:rPr>
              <a:t>or </a:t>
            </a:r>
            <a:r>
              <a:rPr lang="en-US" sz="2200" b="1" dirty="0">
                <a:solidFill>
                  <a:srgbClr val="0000FF"/>
                </a:solidFill>
                <a:latin typeface="Trebuchet MS" pitchFamily="34" charset="0"/>
              </a:rPr>
              <a:t>any viable common activity</a:t>
            </a:r>
            <a:r>
              <a:rPr lang="en-US" sz="2200" dirty="0">
                <a:latin typeface="Trebuchet MS" pitchFamily="34" charset="0"/>
              </a:rPr>
              <a:t> started by the SHGs</a:t>
            </a:r>
          </a:p>
          <a:p>
            <a:endParaRPr lang="en-US" sz="22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>
                <a:latin typeface="Trebuchet MS" pitchFamily="34" charset="0"/>
              </a:rPr>
              <a:t>Loans to distressed persons </a:t>
            </a:r>
            <a:r>
              <a:rPr lang="en-US" sz="2200" dirty="0">
                <a:latin typeface="Trebuchet MS" pitchFamily="34" charset="0"/>
              </a:rPr>
              <a:t>[</a:t>
            </a: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other than distressed farmers </a:t>
            </a:r>
            <a:r>
              <a:rPr lang="en-US" sz="2200" dirty="0">
                <a:latin typeface="Trebuchet MS" pitchFamily="34" charset="0"/>
              </a:rPr>
              <a:t>indebted to non-institutional lenders] </a:t>
            </a:r>
            <a:r>
              <a:rPr lang="en-US" sz="2200" b="1" dirty="0">
                <a:solidFill>
                  <a:srgbClr val="00B050"/>
                </a:solidFill>
                <a:latin typeface="Trebuchet MS" pitchFamily="34" charset="0"/>
              </a:rPr>
              <a:t>not exceeding Rs.1 lac </a:t>
            </a:r>
            <a:r>
              <a:rPr lang="en-US" sz="2200" b="1" dirty="0">
                <a:solidFill>
                  <a:srgbClr val="0000FF"/>
                </a:solidFill>
                <a:latin typeface="Trebuchet MS" pitchFamily="34" charset="0"/>
              </a:rPr>
              <a:t>per borrower to prepay their debt to non-institutional lenders.</a:t>
            </a: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>
                <a:latin typeface="Trebuchet MS" pitchFamily="34" charset="0"/>
              </a:rPr>
              <a:t>Loans sanctioned to State Sponsored </a:t>
            </a:r>
            <a:r>
              <a:rPr lang="en-US" sz="2200" b="1" dirty="0" err="1">
                <a:latin typeface="Trebuchet MS" pitchFamily="34" charset="0"/>
              </a:rPr>
              <a:t>Organisations</a:t>
            </a:r>
            <a:r>
              <a:rPr lang="en-US" sz="2200" b="1" dirty="0">
                <a:latin typeface="Trebuchet MS" pitchFamily="34" charset="0"/>
              </a:rPr>
              <a:t> for SC/ST s for the specific purpose</a:t>
            </a:r>
            <a:r>
              <a:rPr lang="en-US" sz="2200" dirty="0">
                <a:latin typeface="Trebuchet MS" pitchFamily="34" charset="0"/>
              </a:rPr>
              <a:t> of purchase and supply of inputs and/or the marketing of the outputs.</a:t>
            </a:r>
          </a:p>
          <a:p>
            <a:pPr>
              <a:buFont typeface="Wingdings" pitchFamily="2" charset="2"/>
              <a:buChar char="Ø"/>
            </a:pPr>
            <a:endParaRPr lang="en-US" sz="22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200" b="1" dirty="0">
                <a:latin typeface="Trebuchet MS" pitchFamily="34" charset="0"/>
              </a:rPr>
              <a:t>Loans up to </a:t>
            </a:r>
            <a:r>
              <a:rPr lang="en-US" sz="2200" b="1" dirty="0">
                <a:solidFill>
                  <a:srgbClr val="0000FF"/>
                </a:solidFill>
                <a:latin typeface="Trebuchet MS" pitchFamily="34" charset="0"/>
              </a:rPr>
              <a:t>Rs.50 crore to Start-ups</a:t>
            </a:r>
            <a:r>
              <a:rPr lang="en-US" sz="2200" b="1" dirty="0">
                <a:latin typeface="Trebuchet MS" pitchFamily="34" charset="0"/>
              </a:rPr>
              <a:t>,</a:t>
            </a:r>
            <a:r>
              <a:rPr lang="en-US" sz="2200" dirty="0">
                <a:latin typeface="Trebuchet MS" pitchFamily="34" charset="0"/>
              </a:rPr>
              <a:t> that are engaged in </a:t>
            </a: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activities </a:t>
            </a:r>
          </a:p>
          <a:p>
            <a:pPr marL="0" indent="0">
              <a:buNone/>
            </a:pPr>
            <a:r>
              <a:rPr lang="en-US" sz="2200" b="1" dirty="0">
                <a:solidFill>
                  <a:srgbClr val="FF0000"/>
                </a:solidFill>
                <a:latin typeface="Trebuchet MS" pitchFamily="34" charset="0"/>
              </a:rPr>
              <a:t>    other than Agriculture or MSME.</a:t>
            </a:r>
            <a:endParaRPr lang="en-IN" sz="2200" b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F02220BC-B352-9FE1-26DC-709204C804D8}"/>
              </a:ext>
            </a:extLst>
          </p:cNvPr>
          <p:cNvSpPr/>
          <p:nvPr/>
        </p:nvSpPr>
        <p:spPr>
          <a:xfrm>
            <a:off x="3786182" y="1000108"/>
            <a:ext cx="48463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8BC094D-5547-F673-35AD-AF3DC4802D0E}"/>
              </a:ext>
            </a:extLst>
          </p:cNvPr>
          <p:cNvSpPr/>
          <p:nvPr/>
        </p:nvSpPr>
        <p:spPr>
          <a:xfrm>
            <a:off x="3500430" y="1643050"/>
            <a:ext cx="484632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>
            <a:spLocks noChangeArrowheads="1"/>
          </p:cNvSpPr>
          <p:nvPr/>
        </p:nvSpPr>
        <p:spPr bwMode="auto">
          <a:xfrm>
            <a:off x="107504" y="-753270"/>
            <a:ext cx="8763000" cy="6275564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Mangal"/>
              </a:rPr>
              <a:t>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sz="2400" b="1" dirty="0">
                <a:solidFill>
                  <a:srgbClr val="FF0000"/>
                </a:solidFill>
                <a:ea typeface="Times New Roman" pitchFamily="18" charset="0"/>
                <a:cs typeface="Mangal"/>
              </a:rPr>
              <a:t>	</a:t>
            </a:r>
            <a:endParaRPr lang="en-US" sz="2000" b="1" dirty="0">
              <a:solidFill>
                <a:srgbClr val="00CC00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LENDING BY BANKS TO NBFCS AND MFIS FOR ON-LENDING :</a:t>
            </a: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en-IN" sz="2000" b="1" dirty="0">
              <a:solidFill>
                <a:srgbClr val="FF0000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marL="34290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en-IN" sz="2000" b="1" dirty="0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    </a:t>
            </a:r>
            <a:r>
              <a:rPr lang="en-US" sz="2000" b="1" dirty="0">
                <a:latin typeface="Trebuchet MS" pitchFamily="34" charset="0"/>
              </a:rPr>
              <a:t> </a:t>
            </a:r>
            <a:endParaRPr lang="en-IN" sz="20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Trebuchet MS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</a:rPr>
              <a:t>Agriculture:  </a:t>
            </a:r>
            <a:r>
              <a:rPr lang="en-US" sz="2000" dirty="0">
                <a:latin typeface="Trebuchet MS" pitchFamily="34" charset="0"/>
              </a:rPr>
              <a:t>‘Term lending’ component under Agriculture will be 			allowed </a:t>
            </a:r>
            <a:r>
              <a:rPr lang="en-US" sz="2000" b="1" dirty="0">
                <a:solidFill>
                  <a:srgbClr val="6600FF"/>
                </a:solidFill>
                <a:latin typeface="Trebuchet MS" pitchFamily="34" charset="0"/>
              </a:rPr>
              <a:t>up to ₹ 10 lakh</a:t>
            </a:r>
            <a:r>
              <a:rPr lang="en-US" sz="2000" b="1" dirty="0">
                <a:latin typeface="Trebuchet MS" pitchFamily="34" charset="0"/>
              </a:rPr>
              <a:t> </a:t>
            </a:r>
            <a:r>
              <a:rPr lang="en-US" sz="2000" dirty="0">
                <a:latin typeface="Trebuchet MS" pitchFamily="34" charset="0"/>
              </a:rPr>
              <a:t>per borrower.(</a:t>
            </a:r>
            <a:r>
              <a:rPr lang="en-US" sz="2000" b="1" dirty="0">
                <a:solidFill>
                  <a:srgbClr val="00B050"/>
                </a:solidFill>
                <a:latin typeface="Trebuchet MS" pitchFamily="34" charset="0"/>
              </a:rPr>
              <a:t>only for registered       </a:t>
            </a:r>
          </a:p>
          <a:p>
            <a:pPr>
              <a:buFont typeface="Wingdings" pitchFamily="2" charset="2"/>
              <a:buChar char="ü"/>
            </a:pPr>
            <a:r>
              <a:rPr lang="en-US" sz="2000" b="1" dirty="0">
                <a:solidFill>
                  <a:srgbClr val="00B050"/>
                </a:solidFill>
                <a:latin typeface="Trebuchet MS" pitchFamily="34" charset="0"/>
              </a:rPr>
              <a:t>                                                                        NBFC </a:t>
            </a:r>
            <a:r>
              <a:rPr lang="en-US" sz="2000" dirty="0">
                <a:latin typeface="Trebuchet MS" pitchFamily="34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</a:rPr>
              <a:t>other than MFIs</a:t>
            </a:r>
            <a:r>
              <a:rPr lang="en-US" sz="2000" dirty="0">
                <a:latin typeface="Trebuchet MS" pitchFamily="34" charset="0"/>
              </a:rPr>
              <a:t>)</a:t>
            </a:r>
          </a:p>
          <a:p>
            <a:pPr>
              <a:buFont typeface="Wingdings" pitchFamily="2" charset="2"/>
              <a:buChar char="ü"/>
            </a:pPr>
            <a:endParaRPr lang="en-US" sz="20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dirty="0">
                <a:latin typeface="Trebuchet MS" pitchFamily="34" charset="0"/>
              </a:rPr>
              <a:t>                      </a:t>
            </a:r>
            <a:r>
              <a:rPr lang="en-US" sz="2000" b="1" dirty="0">
                <a:solidFill>
                  <a:srgbClr val="0000FF"/>
                </a:solidFill>
                <a:latin typeface="Trebuchet MS" pitchFamily="34" charset="0"/>
              </a:rPr>
              <a:t>(NOT APPLICABLE to RRB/UCB/SFB/LAB)</a:t>
            </a:r>
          </a:p>
          <a:p>
            <a:pPr>
              <a:buFont typeface="Wingdings" pitchFamily="2" charset="2"/>
              <a:buChar char="ü"/>
            </a:pPr>
            <a:endParaRPr lang="en-US" sz="20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</a:rPr>
              <a:t>Micro &amp; Small enterprises: </a:t>
            </a:r>
            <a:r>
              <a:rPr lang="en-US" sz="2000" dirty="0">
                <a:latin typeface="Trebuchet MS" pitchFamily="34" charset="0"/>
              </a:rPr>
              <a:t>On-lending by NBFC will be allowed up 				  </a:t>
            </a:r>
            <a:r>
              <a:rPr lang="en-US" sz="2000" b="1" dirty="0">
                <a:solidFill>
                  <a:srgbClr val="6600FF"/>
                </a:solidFill>
                <a:latin typeface="Trebuchet MS" pitchFamily="34" charset="0"/>
              </a:rPr>
              <a:t>to ₹ 20 lakh </a:t>
            </a:r>
            <a:r>
              <a:rPr lang="en-US" sz="2000" dirty="0">
                <a:latin typeface="Trebuchet MS" pitchFamily="34" charset="0"/>
              </a:rPr>
              <a:t>per borrower.</a:t>
            </a:r>
          </a:p>
          <a:p>
            <a:pPr>
              <a:buFont typeface="Wingdings" pitchFamily="2" charset="2"/>
              <a:buChar char="ü"/>
            </a:pPr>
            <a:endParaRPr lang="en-US" sz="20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</a:rPr>
              <a:t>HFC </a:t>
            </a:r>
            <a:r>
              <a:rPr lang="en-US" sz="2000" b="1" dirty="0">
                <a:solidFill>
                  <a:srgbClr val="6600FF"/>
                </a:solidFill>
                <a:latin typeface="Trebuchet MS" pitchFamily="34" charset="0"/>
                <a:cs typeface="Times New Roman" pitchFamily="18" charset="0"/>
              </a:rPr>
              <a:t>: 20 Lac per borrower.</a:t>
            </a:r>
          </a:p>
          <a:p>
            <a:pPr>
              <a:buFont typeface="Wingdings" pitchFamily="2" charset="2"/>
              <a:buChar char="ü"/>
            </a:pPr>
            <a:endParaRPr lang="en-US" sz="2000" b="1" dirty="0">
              <a:solidFill>
                <a:srgbClr val="6600FF"/>
              </a:solidFill>
              <a:latin typeface="Trebuchet MS" pitchFamily="34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CAP ON LENDING : </a:t>
            </a:r>
            <a:r>
              <a:rPr lang="en-US" sz="2000" b="1" dirty="0">
                <a:latin typeface="Trebuchet MS" pitchFamily="34" charset="0"/>
                <a:cs typeface="Times New Roman" pitchFamily="18" charset="0"/>
              </a:rPr>
              <a:t>Bank credit to NBFC (including HFCs)</a:t>
            </a:r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  <a:cs typeface="Times New Roman" pitchFamily="18" charset="0"/>
              </a:rPr>
              <a:t> for </a:t>
            </a:r>
            <a:r>
              <a:rPr lang="en-US" sz="2000" b="1" dirty="0" err="1">
                <a:solidFill>
                  <a:srgbClr val="3333FF"/>
                </a:solidFill>
                <a:latin typeface="Trebuchet MS" pitchFamily="34" charset="0"/>
                <a:cs typeface="Times New Roman" pitchFamily="18" charset="0"/>
              </a:rPr>
              <a:t>onlending</a:t>
            </a:r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  <a:cs typeface="Times New Roman" pitchFamily="18" charset="0"/>
              </a:rPr>
              <a:t> will be eligible for PSL classification </a:t>
            </a:r>
            <a:r>
              <a:rPr lang="en-US" sz="2000" b="1" dirty="0" err="1">
                <a:solidFill>
                  <a:srgbClr val="3333FF"/>
                </a:solidFill>
                <a:latin typeface="Trebuchet MS" pitchFamily="34" charset="0"/>
                <a:cs typeface="Times New Roman" pitchFamily="18" charset="0"/>
              </a:rPr>
              <a:t>upto</a:t>
            </a:r>
            <a:r>
              <a:rPr lang="en-US" sz="2000" b="1" dirty="0">
                <a:solidFill>
                  <a:srgbClr val="3333FF"/>
                </a:solidFill>
                <a:latin typeface="Trebuchet MS" pitchFamily="34" charset="0"/>
                <a:cs typeface="Times New Roman" pitchFamily="18" charset="0"/>
              </a:rPr>
              <a:t> an over limit of </a:t>
            </a:r>
            <a:r>
              <a:rPr lang="en-US" sz="2000" b="1" dirty="0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5 % </a:t>
            </a:r>
            <a:r>
              <a:rPr lang="en-US" sz="2000" b="1" dirty="0">
                <a:latin typeface="Trebuchet MS" pitchFamily="34" charset="0"/>
                <a:cs typeface="Times New Roman" pitchFamily="18" charset="0"/>
              </a:rPr>
              <a:t>of individual </a:t>
            </a:r>
            <a:r>
              <a:rPr lang="en-US" sz="2000" b="1" dirty="0" err="1">
                <a:latin typeface="Trebuchet MS" pitchFamily="34" charset="0"/>
                <a:cs typeface="Times New Roman" pitchFamily="18" charset="0"/>
              </a:rPr>
              <a:t>bankds</a:t>
            </a:r>
            <a:r>
              <a:rPr lang="en-US" sz="2000" b="1" dirty="0">
                <a:latin typeface="Trebuchet MS" pitchFamily="34" charset="0"/>
                <a:cs typeface="Times New Roman" pitchFamily="18" charset="0"/>
              </a:rPr>
              <a:t> total PSL  of the previous FY.</a:t>
            </a:r>
            <a:endParaRPr lang="en-IN" sz="2000" b="1" dirty="0">
              <a:latin typeface="Trebuchet MS" pitchFamily="34" charset="0"/>
              <a:cs typeface="Times New Roman" pitchFamily="18" charset="0"/>
            </a:endParaRPr>
          </a:p>
          <a:p>
            <a:pPr marL="342900" marR="0" lvl="0" indent="-3429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endParaRPr lang="en-US" sz="2200" b="1" dirty="0">
              <a:solidFill>
                <a:srgbClr val="00CC00"/>
              </a:solidFill>
              <a:ea typeface="Times New Roman" pitchFamily="18" charset="0"/>
              <a:cs typeface="Calibri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6C354A9B-54A5-5353-6E92-9D59C721F2A7}"/>
              </a:ext>
            </a:extLst>
          </p:cNvPr>
          <p:cNvSpPr/>
          <p:nvPr/>
        </p:nvSpPr>
        <p:spPr>
          <a:xfrm>
            <a:off x="4561926" y="2096479"/>
            <a:ext cx="484632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99956104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Autofit/>
          </a:bodyPr>
          <a:lstStyle/>
          <a:p>
            <a:pPr lvl="0" algn="ctr"/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rgbClr val="0000FF"/>
                </a:solidFill>
                <a:latin typeface="Trebuchet MS" pitchFamily="34" charset="0"/>
              </a:rPr>
              <a:t>Regional disparities </a:t>
            </a:r>
            <a:r>
              <a:rPr lang="en-US" sz="3600" dirty="0">
                <a:solidFill>
                  <a:schemeClr val="tx1"/>
                </a:solidFill>
              </a:rPr>
              <a:t>: (</a:t>
            </a:r>
            <a:r>
              <a:rPr lang="en-US" sz="3600" dirty="0">
                <a:solidFill>
                  <a:srgbClr val="FF0000"/>
                </a:solidFill>
              </a:rPr>
              <a:t>VALID TILL 2026-27</a:t>
            </a:r>
            <a:r>
              <a:rPr lang="en-US" sz="3600" dirty="0">
                <a:solidFill>
                  <a:schemeClr val="tx1"/>
                </a:solidFill>
              </a:rPr>
              <a:t>)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685800"/>
            <a:ext cx="9067800" cy="5943600"/>
          </a:xfrm>
        </p:spPr>
        <p:txBody>
          <a:bodyPr>
            <a:normAutofit fontScale="92500" lnSpcReduction="20000"/>
          </a:bodyPr>
          <a:lstStyle/>
          <a:p>
            <a:pPr lvl="0">
              <a:defRPr/>
            </a:pPr>
            <a:r>
              <a:rPr lang="en-US" sz="2400" dirty="0">
                <a:latin typeface="Trebuchet MS" pitchFamily="34" charset="0"/>
              </a:rPr>
              <a:t>To address </a:t>
            </a: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Regional disparities in the flow of priority sector credit at the district level</a:t>
            </a:r>
          </a:p>
          <a:p>
            <a:pPr lvl="0">
              <a:defRPr/>
            </a:pPr>
            <a:r>
              <a:rPr lang="en-US" sz="2400" dirty="0">
                <a:latin typeface="Trebuchet MS" pitchFamily="34" charset="0"/>
              </a:rPr>
              <a:t>Based on </a:t>
            </a: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per capita credit flow.</a:t>
            </a:r>
          </a:p>
          <a:p>
            <a:pPr lvl="0">
              <a:defRPr/>
            </a:pPr>
            <a:endParaRPr lang="en-US" sz="2400" dirty="0">
              <a:solidFill>
                <a:srgbClr val="0000FF"/>
              </a:solidFill>
              <a:latin typeface="Trebuchet MS" pitchFamily="34" charset="0"/>
            </a:endParaRPr>
          </a:p>
          <a:p>
            <a:pPr lvl="0">
              <a:defRPr/>
            </a:pPr>
            <a:r>
              <a:rPr lang="en-US" sz="2400" b="1" dirty="0">
                <a:latin typeface="Trebuchet MS" pitchFamily="34" charset="0"/>
              </a:rPr>
              <a:t>Per capita credit flow meaning </a:t>
            </a: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: For example in a District 1 lac people are there. Total PSL loans given are </a:t>
            </a:r>
            <a:r>
              <a:rPr lang="en-US" sz="2400" dirty="0" err="1">
                <a:solidFill>
                  <a:srgbClr val="0000FF"/>
                </a:solidFill>
                <a:latin typeface="Trebuchet MS" pitchFamily="34" charset="0"/>
              </a:rPr>
              <a:t>Rs</a:t>
            </a: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 50 crores.</a:t>
            </a:r>
          </a:p>
          <a:p>
            <a:pPr lvl="0">
              <a:defRPr/>
            </a:pP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Now 50 crores priority loans divided by 1 LAC POPULATION = </a:t>
            </a:r>
            <a:r>
              <a:rPr lang="en-US" sz="2400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sz="2400" dirty="0">
                <a:solidFill>
                  <a:srgbClr val="FF0000"/>
                </a:solidFill>
                <a:latin typeface="Trebuchet MS" pitchFamily="34" charset="0"/>
              </a:rPr>
              <a:t> 5000</a:t>
            </a:r>
          </a:p>
          <a:p>
            <a:pPr>
              <a:defRPr/>
            </a:pPr>
            <a:r>
              <a:rPr lang="en-US" sz="2400" dirty="0" err="1">
                <a:solidFill>
                  <a:srgbClr val="0000FF"/>
                </a:solidFill>
                <a:latin typeface="Trebuchet MS" pitchFamily="34" charset="0"/>
              </a:rPr>
              <a:t>Ie</a:t>
            </a: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., </a:t>
            </a: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per capita credit flow of this village is </a:t>
            </a:r>
            <a:r>
              <a:rPr lang="en-US" sz="2400" b="1" dirty="0" err="1">
                <a:solidFill>
                  <a:srgbClr val="FF0000"/>
                </a:solidFill>
                <a:latin typeface="Trebuchet MS" pitchFamily="34" charset="0"/>
              </a:rPr>
              <a:t>Rs</a:t>
            </a:r>
            <a:r>
              <a:rPr lang="en-US" sz="2400" b="1" dirty="0">
                <a:solidFill>
                  <a:srgbClr val="FF0000"/>
                </a:solidFill>
                <a:latin typeface="Trebuchet MS" pitchFamily="34" charset="0"/>
              </a:rPr>
              <a:t> 5000/-</a:t>
            </a:r>
          </a:p>
          <a:p>
            <a:pPr lvl="0">
              <a:defRPr/>
            </a:pPr>
            <a:endParaRPr lang="en-US" sz="2400" dirty="0">
              <a:solidFill>
                <a:srgbClr val="0000FF"/>
              </a:solidFill>
              <a:latin typeface="Trebuchet MS" pitchFamily="34" charset="0"/>
            </a:endParaRPr>
          </a:p>
          <a:p>
            <a:pPr lvl="0">
              <a:defRPr/>
            </a:pPr>
            <a:r>
              <a:rPr lang="en-US" sz="2400" b="1" dirty="0">
                <a:latin typeface="Trebuchet MS" pitchFamily="34" charset="0"/>
              </a:rPr>
              <a:t>Now RBI SAYS </a:t>
            </a:r>
            <a:r>
              <a:rPr lang="en-US" sz="2400" dirty="0">
                <a:latin typeface="Trebuchet MS" pitchFamily="34" charset="0"/>
              </a:rPr>
              <a:t>: from </a:t>
            </a:r>
            <a:r>
              <a:rPr lang="en-US" sz="2400" dirty="0">
                <a:solidFill>
                  <a:srgbClr val="0000FF"/>
                </a:solidFill>
                <a:latin typeface="Trebuchet MS" pitchFamily="34" charset="0"/>
              </a:rPr>
              <a:t>FY 2024-25 onwards</a:t>
            </a:r>
            <a:r>
              <a:rPr lang="en-US" sz="2400" dirty="0">
                <a:latin typeface="Trebuchet MS" pitchFamily="34" charset="0"/>
              </a:rPr>
              <a:t>, a higher weight </a:t>
            </a:r>
          </a:p>
          <a:p>
            <a:pPr lvl="0">
              <a:defRPr/>
            </a:pPr>
            <a:endParaRPr lang="en-US" sz="2400" dirty="0">
              <a:latin typeface="Trebuchet MS" pitchFamily="34" charset="0"/>
            </a:endParaRPr>
          </a:p>
          <a:p>
            <a:pPr lvl="0">
              <a:defRPr/>
            </a:pPr>
            <a:r>
              <a:rPr lang="en-US" sz="2400" dirty="0">
                <a:solidFill>
                  <a:srgbClr val="FF0000"/>
                </a:solidFill>
                <a:latin typeface="Trebuchet MS" pitchFamily="34" charset="0"/>
              </a:rPr>
              <a:t>125%- </a:t>
            </a:r>
            <a:r>
              <a:rPr lang="en-US" sz="2400" dirty="0">
                <a:latin typeface="Trebuchet MS" pitchFamily="34" charset="0"/>
              </a:rPr>
              <a:t>Incremental priority sector credit -Identified districts – </a:t>
            </a:r>
            <a:r>
              <a:rPr lang="en-US" sz="2400" b="1" dirty="0">
                <a:solidFill>
                  <a:srgbClr val="0000FF"/>
                </a:solidFill>
                <a:latin typeface="Trebuchet MS" pitchFamily="34" charset="0"/>
              </a:rPr>
              <a:t>where  credit flow is comparatively lower</a:t>
            </a:r>
            <a:r>
              <a:rPr lang="en-US" sz="2400" dirty="0">
                <a:latin typeface="Trebuchet MS" pitchFamily="34" charset="0"/>
              </a:rPr>
              <a:t> (per capita </a:t>
            </a:r>
            <a:r>
              <a:rPr lang="en-US" sz="2400" dirty="0">
                <a:solidFill>
                  <a:srgbClr val="FF0000"/>
                </a:solidFill>
                <a:latin typeface="Trebuchet MS" pitchFamily="34" charset="0"/>
              </a:rPr>
              <a:t>PSL less than ₹9000</a:t>
            </a:r>
            <a:r>
              <a:rPr lang="en-US" sz="2400" dirty="0">
                <a:latin typeface="Trebuchet MS" pitchFamily="34" charset="0"/>
              </a:rPr>
              <a:t>)</a:t>
            </a:r>
          </a:p>
          <a:p>
            <a:pPr lvl="0">
              <a:defRPr/>
            </a:pPr>
            <a:r>
              <a:rPr lang="en-US" sz="2400" dirty="0">
                <a:latin typeface="Trebuchet MS" pitchFamily="34" charset="0"/>
              </a:rPr>
              <a:t> </a:t>
            </a:r>
          </a:p>
          <a:p>
            <a:pPr lvl="0">
              <a:defRPr/>
            </a:pPr>
            <a:r>
              <a:rPr lang="en-US" sz="2400" dirty="0">
                <a:solidFill>
                  <a:srgbClr val="FF0000"/>
                </a:solidFill>
                <a:latin typeface="Trebuchet MS" pitchFamily="34" charset="0"/>
              </a:rPr>
              <a:t>90 % lower weight </a:t>
            </a:r>
            <a:r>
              <a:rPr lang="en-US" sz="2400" dirty="0">
                <a:latin typeface="Trebuchet MS" pitchFamily="34" charset="0"/>
              </a:rPr>
              <a:t>- identified districts –where  credit flow is comparatively higher (per capita </a:t>
            </a:r>
            <a:r>
              <a:rPr lang="en-US" sz="2400" dirty="0">
                <a:solidFill>
                  <a:srgbClr val="FF0000"/>
                </a:solidFill>
                <a:latin typeface="Trebuchet MS" pitchFamily="34" charset="0"/>
              </a:rPr>
              <a:t>PSL greater than ₹42,000)</a:t>
            </a:r>
          </a:p>
          <a:p>
            <a:pPr lvl="0">
              <a:defRPr/>
            </a:pPr>
            <a:endParaRPr lang="en-US" sz="2400" dirty="0">
              <a:solidFill>
                <a:srgbClr val="FF0000"/>
              </a:solidFill>
              <a:latin typeface="Trebuchet MS" pitchFamily="34" charset="0"/>
            </a:endParaRPr>
          </a:p>
          <a:p>
            <a:pPr lvl="0">
              <a:defRPr/>
            </a:pPr>
            <a:r>
              <a:rPr lang="en-US" sz="2400" b="1" dirty="0">
                <a:latin typeface="Trebuchet MS" pitchFamily="34" charset="0"/>
              </a:rPr>
              <a:t>OTHER DISTRICTS </a:t>
            </a:r>
            <a:r>
              <a:rPr lang="en-US" sz="2400" dirty="0">
                <a:solidFill>
                  <a:srgbClr val="FF0000"/>
                </a:solidFill>
                <a:latin typeface="Trebuchet MS" pitchFamily="34" charset="0"/>
              </a:rPr>
              <a:t>– </a:t>
            </a:r>
            <a:r>
              <a:rPr lang="en-US" sz="2400" b="1" dirty="0">
                <a:solidFill>
                  <a:srgbClr val="0000FF"/>
                </a:solidFill>
                <a:latin typeface="Trebuchet MS" pitchFamily="34" charset="0"/>
              </a:rPr>
              <a:t>100 % WEIGHTAGE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F52A3FF7-8210-8C0D-F261-3A354B065507}"/>
              </a:ext>
            </a:extLst>
          </p:cNvPr>
          <p:cNvSpPr/>
          <p:nvPr/>
        </p:nvSpPr>
        <p:spPr>
          <a:xfrm>
            <a:off x="4427984" y="3861048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4DA7CB52-097C-328C-9238-1740C65A0466}"/>
              </a:ext>
            </a:extLst>
          </p:cNvPr>
          <p:cNvSpPr/>
          <p:nvPr/>
        </p:nvSpPr>
        <p:spPr>
          <a:xfrm>
            <a:off x="4572000" y="4797152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60F87CB9-4DE0-DB3F-1354-8A0263698C96}"/>
              </a:ext>
            </a:extLst>
          </p:cNvPr>
          <p:cNvSpPr/>
          <p:nvPr/>
        </p:nvSpPr>
        <p:spPr>
          <a:xfrm>
            <a:off x="4499992" y="5733256"/>
            <a:ext cx="484632" cy="45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7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561387" cy="456731"/>
          </a:xfrm>
        </p:spPr>
        <p:txBody>
          <a:bodyPr>
            <a:normAutofit fontScale="90000"/>
          </a:bodyPr>
          <a:lstStyle/>
          <a:p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                </a:t>
            </a:r>
            <a:r>
              <a:rPr lang="en-IN" sz="3100" b="1">
                <a:solidFill>
                  <a:schemeClr val="tx1"/>
                </a:solidFill>
                <a:latin typeface="Trebuchet MS" pitchFamily="34" charset="0"/>
              </a:rPr>
              <a:t>PRIORITY</a:t>
            </a:r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(</a:t>
            </a:r>
            <a:r>
              <a:rPr lang="en-US" sz="3100" b="1">
                <a:solidFill>
                  <a:srgbClr val="0000FF"/>
                </a:solidFill>
              </a:rPr>
              <a:t>MISCELLANEOUS)</a:t>
            </a:r>
            <a:endParaRPr lang="en-US" sz="3100" b="1">
              <a:solidFill>
                <a:srgbClr val="0000FF"/>
              </a:solidFill>
              <a:latin typeface="Trebuchet M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714356"/>
            <a:ext cx="8929718" cy="59150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/>
              <a:t> </a:t>
            </a:r>
            <a:r>
              <a:rPr lang="en-US" sz="1800" b="1" dirty="0">
                <a:latin typeface="Trebuchet MS" pitchFamily="34" charset="0"/>
              </a:rPr>
              <a:t>Investments by banks in </a:t>
            </a:r>
            <a:r>
              <a:rPr lang="en-US" sz="1800" b="1" dirty="0" err="1">
                <a:latin typeface="Trebuchet MS" pitchFamily="34" charset="0"/>
              </a:rPr>
              <a:t>securitisation</a:t>
            </a:r>
            <a:r>
              <a:rPr lang="en-US" sz="1800" b="1" dirty="0">
                <a:latin typeface="Trebuchet MS" pitchFamily="34" charset="0"/>
              </a:rPr>
              <a:t> notes </a:t>
            </a:r>
            <a:r>
              <a:rPr lang="en-US" sz="1800" dirty="0">
                <a:latin typeface="Trebuchet MS" pitchFamily="34" charset="0"/>
              </a:rPr>
              <a:t>(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</a:rPr>
              <a:t>not applicable to RRBs and UCBs</a:t>
            </a:r>
            <a:r>
              <a:rPr lang="en-US" sz="1800" dirty="0">
                <a:latin typeface="Trebuchet MS" pitchFamily="34" charset="0"/>
              </a:rPr>
              <a:t>) :</a:t>
            </a:r>
          </a:p>
          <a:p>
            <a:pPr>
              <a:buNone/>
            </a:pPr>
            <a:endParaRPr lang="en-US" sz="1800" dirty="0">
              <a:latin typeface="Trebuchet MS" pitchFamily="34" charset="0"/>
            </a:endParaRPr>
          </a:p>
          <a:p>
            <a:pPr>
              <a:buNone/>
            </a:pPr>
            <a:endParaRPr lang="en-US" sz="1800" dirty="0">
              <a:latin typeface="Trebuchet MS" pitchFamily="34" charset="0"/>
            </a:endParaRPr>
          </a:p>
          <a:p>
            <a:pPr>
              <a:buNone/>
            </a:pPr>
            <a:r>
              <a:rPr lang="en-US" sz="1800" b="1" dirty="0">
                <a:latin typeface="Trebuchet MS" pitchFamily="34" charset="0"/>
              </a:rPr>
              <a:t>Investments by banks in ‘</a:t>
            </a:r>
            <a:r>
              <a:rPr lang="en-US" sz="1800" b="1" dirty="0" err="1">
                <a:latin typeface="Trebuchet MS" pitchFamily="34" charset="0"/>
              </a:rPr>
              <a:t>securitisation</a:t>
            </a:r>
            <a:r>
              <a:rPr lang="en-US" sz="1800" b="1" dirty="0">
                <a:latin typeface="Trebuchet MS" pitchFamily="34" charset="0"/>
              </a:rPr>
              <a:t> notes’, representing loans to various</a:t>
            </a:r>
          </a:p>
          <a:p>
            <a:pPr>
              <a:buNone/>
            </a:pPr>
            <a:r>
              <a:rPr lang="en-US" sz="1800" b="1" dirty="0">
                <a:latin typeface="Trebuchet MS" pitchFamily="34" charset="0"/>
              </a:rPr>
              <a:t>categories of priority sector,</a:t>
            </a:r>
            <a:r>
              <a:rPr lang="en-US" sz="1800" dirty="0">
                <a:latin typeface="Trebuchet MS" pitchFamily="34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Trebuchet MS" pitchFamily="34" charset="0"/>
              </a:rPr>
              <a:t>except 'others' category</a:t>
            </a:r>
            <a:r>
              <a:rPr lang="en-US" sz="1800" dirty="0">
                <a:latin typeface="Trebuchet MS" pitchFamily="34" charset="0"/>
              </a:rPr>
              <a:t>, are </a:t>
            </a:r>
            <a:r>
              <a:rPr lang="en-US" sz="1800" b="1" dirty="0">
                <a:solidFill>
                  <a:srgbClr val="00B050"/>
                </a:solidFill>
                <a:latin typeface="Trebuchet MS" pitchFamily="34" charset="0"/>
              </a:rPr>
              <a:t>eligible for classification</a:t>
            </a:r>
          </a:p>
          <a:p>
            <a:pPr>
              <a:buNone/>
            </a:pPr>
            <a:r>
              <a:rPr lang="en-US" sz="1800" b="1" dirty="0">
                <a:solidFill>
                  <a:srgbClr val="00B050"/>
                </a:solidFill>
                <a:latin typeface="Trebuchet MS" pitchFamily="34" charset="0"/>
              </a:rPr>
              <a:t>under respective categories of priority sector </a:t>
            </a:r>
            <a:r>
              <a:rPr lang="en-US" sz="1800" dirty="0">
                <a:latin typeface="Trebuchet MS" pitchFamily="34" charset="0"/>
              </a:rPr>
              <a:t>depending on the underlying assets</a:t>
            </a:r>
          </a:p>
          <a:p>
            <a:pPr>
              <a:buNone/>
            </a:pPr>
            <a:r>
              <a:rPr lang="en-US" sz="1800" dirty="0">
                <a:latin typeface="Trebuchet MS" pitchFamily="34" charset="0"/>
              </a:rPr>
              <a:t>provided: </a:t>
            </a:r>
          </a:p>
          <a:p>
            <a:pPr>
              <a:buNone/>
            </a:pPr>
            <a:endParaRPr lang="en-US" sz="1800" dirty="0"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1800" dirty="0">
                <a:latin typeface="Trebuchet MS" pitchFamily="34" charset="0"/>
              </a:rPr>
              <a:t>The assets are originated by banks and financial institutions and are eligible to be classified as priority sector advances prior to </a:t>
            </a:r>
            <a:r>
              <a:rPr lang="en-US" sz="1800" dirty="0" err="1">
                <a:latin typeface="Trebuchet MS" pitchFamily="34" charset="0"/>
              </a:rPr>
              <a:t>securitisation</a:t>
            </a:r>
            <a:r>
              <a:rPr lang="en-US" sz="1800" dirty="0">
                <a:latin typeface="Trebuchet MS" pitchFamily="34" charset="0"/>
              </a:rPr>
              <a:t> and fulfil the RBI guidelines on ‘</a:t>
            </a:r>
            <a:r>
              <a:rPr lang="en-US" sz="1800" dirty="0" err="1">
                <a:latin typeface="Trebuchet MS" pitchFamily="34" charset="0"/>
              </a:rPr>
              <a:t>Securitisation</a:t>
            </a:r>
            <a:r>
              <a:rPr lang="en-US" sz="1800" dirty="0">
                <a:latin typeface="Trebuchet MS" pitchFamily="34" charset="0"/>
              </a:rPr>
              <a:t> of Standard Assets’</a:t>
            </a:r>
          </a:p>
          <a:p>
            <a:pPr>
              <a:buFont typeface="Wingdings" pitchFamily="2" charset="2"/>
              <a:buChar char="Ø"/>
            </a:pPr>
            <a:r>
              <a:rPr lang="en-US" sz="1800" b="1" dirty="0">
                <a:latin typeface="Trebuchet MS" pitchFamily="34" charset="0"/>
              </a:rPr>
              <a:t>Investment by banks in </a:t>
            </a:r>
            <a:r>
              <a:rPr lang="en-US" sz="1800" b="1" dirty="0" err="1">
                <a:latin typeface="Trebuchet MS" pitchFamily="34" charset="0"/>
              </a:rPr>
              <a:t>securitisation</a:t>
            </a:r>
            <a:r>
              <a:rPr lang="en-US" sz="1800" b="1" dirty="0">
                <a:latin typeface="Trebuchet MS" pitchFamily="34" charset="0"/>
              </a:rPr>
              <a:t> notes with </a:t>
            </a:r>
            <a:r>
              <a:rPr lang="en-US" sz="1800" b="1" dirty="0">
                <a:solidFill>
                  <a:srgbClr val="0000FF"/>
                </a:solidFill>
                <a:latin typeface="Trebuchet MS" pitchFamily="34" charset="0"/>
              </a:rPr>
              <a:t>loans against gold </a:t>
            </a:r>
            <a:r>
              <a:rPr lang="en-US" sz="1800" b="1" dirty="0" err="1">
                <a:solidFill>
                  <a:srgbClr val="0000FF"/>
                </a:solidFill>
                <a:latin typeface="Trebuchet MS" pitchFamily="34" charset="0"/>
              </a:rPr>
              <a:t>jewellery</a:t>
            </a:r>
            <a:endParaRPr lang="en-US" sz="1800" b="1" dirty="0">
              <a:solidFill>
                <a:srgbClr val="0000FF"/>
              </a:solidFill>
              <a:latin typeface="Trebuchet MS" pitchFamily="34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Trebuchet MS" pitchFamily="34" charset="0"/>
              </a:rPr>
              <a:t>    originated by NBFCs as underlying,</a:t>
            </a:r>
            <a:r>
              <a:rPr lang="en-US" sz="1800" b="1" dirty="0">
                <a:solidFill>
                  <a:srgbClr val="FF0066"/>
                </a:solidFill>
                <a:latin typeface="Trebuchet MS" pitchFamily="34" charset="0"/>
              </a:rPr>
              <a:t> are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</a:rPr>
              <a:t>not eligible for priority </a:t>
            </a:r>
            <a:r>
              <a:rPr lang="en-US" sz="1800" b="1" dirty="0">
                <a:solidFill>
                  <a:srgbClr val="FF0066"/>
                </a:solidFill>
                <a:latin typeface="Trebuchet MS" pitchFamily="34" charset="0"/>
              </a:rPr>
              <a:t>sector </a:t>
            </a:r>
            <a:r>
              <a:rPr lang="en-US" sz="1800" b="1" dirty="0">
                <a:solidFill>
                  <a:srgbClr val="0000FF"/>
                </a:solidFill>
                <a:latin typeface="Trebuchet MS" pitchFamily="34" charset="0"/>
              </a:rPr>
              <a:t>status</a:t>
            </a:r>
          </a:p>
          <a:p>
            <a:pPr>
              <a:buNone/>
            </a:pPr>
            <a:endParaRPr lang="en-IN" sz="1800" dirty="0">
              <a:solidFill>
                <a:srgbClr val="FF0000"/>
              </a:solidFill>
              <a:latin typeface="Trebuchet MS" pitchFamily="34" charset="0"/>
            </a:endParaRPr>
          </a:p>
          <a:p>
            <a:pPr lvl="0">
              <a:buNone/>
            </a:pPr>
            <a:r>
              <a:rPr lang="en-US" sz="1800" b="1" dirty="0">
                <a:latin typeface="Trebuchet MS" pitchFamily="34" charset="0"/>
                <a:ea typeface="Times New Roman" pitchFamily="18" charset="0"/>
                <a:cs typeface="Mangal"/>
              </a:rPr>
              <a:t>PRIORITY SECTOR LOANS</a:t>
            </a:r>
            <a:r>
              <a:rPr lang="en-US" sz="1800" dirty="0">
                <a:latin typeface="Trebuchet MS" pitchFamily="34" charset="0"/>
                <a:ea typeface="Times New Roman" pitchFamily="18" charset="0"/>
                <a:cs typeface="Mangal"/>
              </a:rPr>
              <a:t> </a:t>
            </a:r>
            <a:r>
              <a:rPr lang="en-US" sz="1800" b="1" dirty="0">
                <a:latin typeface="Trebuchet MS" pitchFamily="34" charset="0"/>
                <a:ea typeface="Times New Roman" pitchFamily="18" charset="0"/>
                <a:cs typeface="Mangal"/>
              </a:rPr>
              <a:t>UP </a:t>
            </a:r>
            <a:r>
              <a:rPr lang="en-US" sz="1800" b="1" dirty="0"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TO ₹50,000  </a:t>
            </a:r>
            <a:r>
              <a:rPr lang="en-US" sz="1800" b="1" dirty="0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:        NO CHARGES</a:t>
            </a:r>
          </a:p>
          <a:p>
            <a:pPr>
              <a:buNone/>
            </a:pPr>
            <a:endParaRPr lang="en-US" sz="2800" dirty="0">
              <a:solidFill>
                <a:srgbClr val="FF0000"/>
              </a:solidFill>
              <a:latin typeface="Trebuchet MS" pitchFamily="34" charset="0"/>
            </a:endParaRPr>
          </a:p>
          <a:p>
            <a:pPr>
              <a:buNone/>
            </a:pPr>
            <a:endParaRPr lang="en-US" sz="2800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B8C82A54-92DB-75E6-2693-C6FEA0FCF628}"/>
              </a:ext>
            </a:extLst>
          </p:cNvPr>
          <p:cNvSpPr/>
          <p:nvPr/>
        </p:nvSpPr>
        <p:spPr>
          <a:xfrm>
            <a:off x="3419872" y="1171087"/>
            <a:ext cx="484632" cy="67373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26563275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86400"/>
          </a:xfrm>
        </p:spPr>
        <p:txBody>
          <a:bodyPr>
            <a:normAutofit/>
          </a:bodyPr>
          <a:lstStyle/>
          <a:p>
            <a:r>
              <a:rPr lang="en-US" dirty="0">
                <a:latin typeface="Trebuchet MS" pitchFamily="34" charset="0"/>
              </a:rPr>
              <a:t>As per the revised definition of MSMEs as per latest Gazette Notification, If the Investment in 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Plant &amp; Machinery or Equipment does not exceed 50 Cr </a:t>
            </a:r>
            <a:r>
              <a:rPr lang="en-US" dirty="0">
                <a:latin typeface="Trebuchet MS" pitchFamily="34" charset="0"/>
              </a:rPr>
              <a:t>and </a:t>
            </a:r>
            <a:r>
              <a:rPr lang="en-US" b="1" dirty="0">
                <a:solidFill>
                  <a:srgbClr val="FF0000"/>
                </a:solidFill>
                <a:latin typeface="Trebuchet MS" pitchFamily="34" charset="0"/>
              </a:rPr>
              <a:t>turnover does not exceed 250 Cr</a:t>
            </a:r>
            <a:r>
              <a:rPr lang="en-US" dirty="0">
                <a:latin typeface="Trebuchet MS" pitchFamily="34" charset="0"/>
              </a:rPr>
              <a:t>; the enterprise will be classified as __________</a:t>
            </a:r>
          </a:p>
          <a:p>
            <a:endParaRPr lang="en-IN" dirty="0">
              <a:latin typeface="Trebuchet MS" pitchFamily="34" charset="0"/>
            </a:endParaRPr>
          </a:p>
          <a:p>
            <a:r>
              <a:rPr lang="en-IN" dirty="0">
                <a:latin typeface="Trebuchet MS" pitchFamily="34" charset="0"/>
              </a:rPr>
              <a:t>1) Small</a:t>
            </a:r>
          </a:p>
          <a:p>
            <a:r>
              <a:rPr lang="en-IN" dirty="0">
                <a:latin typeface="Trebuchet MS" pitchFamily="34" charset="0"/>
              </a:rPr>
              <a:t>2) Micro</a:t>
            </a:r>
          </a:p>
          <a:p>
            <a:r>
              <a:rPr lang="en-IN" dirty="0">
                <a:latin typeface="Trebuchet MS" pitchFamily="34" charset="0"/>
              </a:rPr>
              <a:t>3) Mudra</a:t>
            </a:r>
          </a:p>
          <a:p>
            <a:r>
              <a:rPr lang="en-IN" dirty="0">
                <a:latin typeface="Trebuchet MS" pitchFamily="34" charset="0"/>
              </a:rPr>
              <a:t>4) Medium</a:t>
            </a:r>
          </a:p>
          <a:p>
            <a:r>
              <a:rPr lang="en-IN" dirty="0">
                <a:latin typeface="Trebuchet MS" pitchFamily="34" charset="0"/>
              </a:rPr>
              <a:t>5) Tiny unit</a:t>
            </a:r>
          </a:p>
          <a:p>
            <a:endParaRPr lang="en-US" dirty="0"/>
          </a:p>
        </p:txBody>
      </p:sp>
      <p:sp>
        <p:nvSpPr>
          <p:cNvPr id="43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42844" y="285728"/>
            <a:ext cx="8561387" cy="456731"/>
          </a:xfrm>
        </p:spPr>
        <p:txBody>
          <a:bodyPr>
            <a:normAutofit fontScale="90000"/>
          </a:bodyPr>
          <a:lstStyle/>
          <a:p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                </a:t>
            </a:r>
            <a:r>
              <a:rPr lang="en-IN" sz="3100" b="1">
                <a:solidFill>
                  <a:schemeClr val="tx1"/>
                </a:solidFill>
                <a:latin typeface="Trebuchet MS" pitchFamily="34" charset="0"/>
              </a:rPr>
              <a:t>PRIORITY</a:t>
            </a:r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(</a:t>
            </a:r>
            <a:r>
              <a:rPr lang="en-US" sz="3100" b="1">
                <a:solidFill>
                  <a:srgbClr val="0000FF"/>
                </a:solidFill>
              </a:rPr>
              <a:t>MISCELLANEOUS)</a:t>
            </a:r>
            <a:endParaRPr lang="en-US" sz="3100" b="1">
              <a:solidFill>
                <a:srgbClr val="0000FF"/>
              </a:solidFill>
              <a:latin typeface="Trebuchet M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561956"/>
            <a:ext cx="9036496" cy="59150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800" b="1" dirty="0"/>
              <a:t> </a:t>
            </a:r>
            <a:r>
              <a:rPr lang="en-US" sz="1800" b="1" dirty="0">
                <a:latin typeface="Trebuchet MS" pitchFamily="34" charset="0"/>
              </a:rPr>
              <a:t>. Inter Bank Participation Certificates (IBPCs) (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</a:rPr>
              <a:t>not applicable to UCBs</a:t>
            </a:r>
            <a:r>
              <a:rPr lang="en-US" sz="1800" b="1" dirty="0">
                <a:latin typeface="Trebuchet MS" pitchFamily="34" charset="0"/>
              </a:rPr>
              <a:t>) </a:t>
            </a:r>
            <a:r>
              <a:rPr lang="en-US" sz="1800" dirty="0">
                <a:latin typeface="Trebuchet MS" pitchFamily="34" charset="0"/>
              </a:rPr>
              <a:t> :</a:t>
            </a:r>
          </a:p>
          <a:p>
            <a:pPr>
              <a:buNone/>
            </a:pPr>
            <a:endParaRPr lang="en-US" sz="1800" dirty="0">
              <a:latin typeface="Trebuchet MS" pitchFamily="34" charset="0"/>
            </a:endParaRPr>
          </a:p>
          <a:p>
            <a:pPr>
              <a:buNone/>
            </a:pPr>
            <a:r>
              <a:rPr lang="en-US" sz="1800" dirty="0">
                <a:solidFill>
                  <a:srgbClr val="0000FF"/>
                </a:solidFill>
                <a:latin typeface="Trebuchet MS" pitchFamily="34" charset="0"/>
              </a:rPr>
              <a:t>    IBPCs bought by banks, on a risk sharing basis</a:t>
            </a:r>
            <a:r>
              <a:rPr lang="en-US" sz="1800" dirty="0">
                <a:solidFill>
                  <a:srgbClr val="FF0000"/>
                </a:solidFill>
                <a:latin typeface="Trebuchet MS" pitchFamily="34" charset="0"/>
              </a:rPr>
              <a:t>, </a:t>
            </a:r>
            <a:r>
              <a:rPr lang="en-US" sz="1800" dirty="0">
                <a:solidFill>
                  <a:srgbClr val="00B050"/>
                </a:solidFill>
                <a:latin typeface="Trebuchet MS" pitchFamily="34" charset="0"/>
              </a:rPr>
              <a:t>are eligible for classification under priority sector, </a:t>
            </a:r>
            <a:r>
              <a:rPr lang="en-US" sz="1800" dirty="0">
                <a:latin typeface="Trebuchet MS" pitchFamily="34" charset="0"/>
              </a:rPr>
              <a:t>provided the underlying assets are eligible to be categorized under the respective categories of priority sector</a:t>
            </a:r>
            <a:endParaRPr lang="en-IN" sz="1800" dirty="0">
              <a:latin typeface="Trebuchet MS" pitchFamily="34" charset="0"/>
            </a:endParaRPr>
          </a:p>
          <a:p>
            <a:pPr>
              <a:buNone/>
            </a:pPr>
            <a:r>
              <a:rPr lang="en-US" sz="2800" dirty="0">
                <a:solidFill>
                  <a:srgbClr val="FF0000"/>
                </a:solidFill>
                <a:latin typeface="Trebuchet MS" pitchFamily="34" charset="0"/>
              </a:rPr>
              <a:t>   </a:t>
            </a:r>
            <a:r>
              <a:rPr lang="en-US" sz="1800" dirty="0">
                <a:solidFill>
                  <a:srgbClr val="0000FF"/>
                </a:solidFill>
                <a:latin typeface="Trebuchet MS" pitchFamily="34" charset="0"/>
              </a:rPr>
              <a:t>IBPCs bought by banks, on a risk sharing basis relating to </a:t>
            </a:r>
            <a:r>
              <a:rPr lang="en-US" sz="1800" dirty="0">
                <a:solidFill>
                  <a:srgbClr val="00B050"/>
                </a:solidFill>
                <a:latin typeface="Trebuchet MS" pitchFamily="34" charset="0"/>
              </a:rPr>
              <a:t>Export credit</a:t>
            </a:r>
            <a:r>
              <a:rPr lang="en-US" sz="1800" dirty="0">
                <a:solidFill>
                  <a:srgbClr val="0000FF"/>
                </a:solidFill>
                <a:latin typeface="Trebuchet MS" pitchFamily="34" charset="0"/>
              </a:rPr>
              <a:t> shall be classified from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</a:rPr>
              <a:t>purchasing bank perspective </a:t>
            </a:r>
            <a:r>
              <a:rPr lang="en-US" sz="1800" dirty="0">
                <a:solidFill>
                  <a:srgbClr val="0000FF"/>
                </a:solidFill>
                <a:latin typeface="Trebuchet MS" pitchFamily="34" charset="0"/>
              </a:rPr>
              <a:t>for priority sector categorization.</a:t>
            </a:r>
            <a:endParaRPr lang="en-US" sz="2800" dirty="0">
              <a:solidFill>
                <a:srgbClr val="FF0000"/>
              </a:solidFill>
              <a:latin typeface="Trebuchet MS" pitchFamily="34" charset="0"/>
            </a:endParaRPr>
          </a:p>
          <a:p>
            <a:pPr>
              <a:buNone/>
            </a:pPr>
            <a:r>
              <a:rPr lang="en-US" sz="2000" dirty="0"/>
              <a:t>. </a:t>
            </a:r>
          </a:p>
          <a:p>
            <a:pPr>
              <a:buNone/>
            </a:pPr>
            <a:r>
              <a:rPr lang="en-US" sz="2000" dirty="0"/>
              <a:t>     </a:t>
            </a:r>
            <a:r>
              <a:rPr lang="en-US" sz="2000" b="1" dirty="0">
                <a:solidFill>
                  <a:srgbClr val="3333FF"/>
                </a:solidFill>
                <a:latin typeface="Trebuchet MS" panose="020B0603020202020204" pitchFamily="34" charset="0"/>
              </a:rPr>
              <a:t>Bank loans to MFIs</a:t>
            </a:r>
            <a:r>
              <a:rPr lang="en-US" sz="2000" dirty="0"/>
              <a:t>: (</a:t>
            </a:r>
            <a:r>
              <a:rPr lang="en-US" sz="1800" b="1" dirty="0">
                <a:latin typeface="Trebuchet MS" panose="020B0603020202020204" pitchFamily="34" charset="0"/>
              </a:rPr>
              <a:t>Below are eligible to classify for priority categorization</a:t>
            </a:r>
            <a:r>
              <a:rPr lang="en-US" sz="2000" dirty="0"/>
              <a:t>)</a:t>
            </a:r>
          </a:p>
          <a:p>
            <a:pPr>
              <a:buNone/>
            </a:pPr>
            <a:endParaRPr lang="en-US" sz="2000" dirty="0"/>
          </a:p>
          <a:p>
            <a:pPr>
              <a:buNone/>
            </a:pPr>
            <a:r>
              <a:rPr lang="en-US" sz="2000" dirty="0">
                <a:solidFill>
                  <a:srgbClr val="0000FF"/>
                </a:solidFill>
                <a:latin typeface="Trebuchet MS" pitchFamily="34" charset="0"/>
              </a:rPr>
              <a:t>   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</a:rPr>
              <a:t>Banks are allowed </a:t>
            </a:r>
            <a:r>
              <a:rPr lang="en-US" sz="1800" dirty="0">
                <a:latin typeface="Trebuchet MS" pitchFamily="34" charset="0"/>
              </a:rPr>
              <a:t>to extend credit to </a:t>
            </a:r>
            <a:r>
              <a:rPr lang="en-US" sz="1800" b="1" dirty="0">
                <a:solidFill>
                  <a:srgbClr val="00B050"/>
                </a:solidFill>
                <a:latin typeface="Trebuchet MS" pitchFamily="34" charset="0"/>
              </a:rPr>
              <a:t>registered NBFC-MFIs and other MFIs (Societies, Trusts etc.) which are members of RBI </a:t>
            </a:r>
            <a:r>
              <a:rPr lang="en-US" sz="1800" b="1" dirty="0" err="1">
                <a:solidFill>
                  <a:srgbClr val="00B050"/>
                </a:solidFill>
                <a:latin typeface="Trebuchet MS" pitchFamily="34" charset="0"/>
              </a:rPr>
              <a:t>recognised</a:t>
            </a:r>
            <a:r>
              <a:rPr lang="en-US" sz="1800" b="1" dirty="0">
                <a:solidFill>
                  <a:srgbClr val="00B050"/>
                </a:solidFill>
                <a:latin typeface="Trebuchet MS" pitchFamily="34" charset="0"/>
              </a:rPr>
              <a:t> SRO for the sector</a:t>
            </a:r>
            <a:r>
              <a:rPr lang="en-US" sz="1800" dirty="0">
                <a:latin typeface="Trebuchet MS" pitchFamily="34" charset="0"/>
              </a:rPr>
              <a:t>, for on-lending to individuals and also to members of SHGs / JLGs.</a:t>
            </a:r>
          </a:p>
          <a:p>
            <a:pPr>
              <a:buNone/>
            </a:pPr>
            <a:endParaRPr lang="en-US" sz="1800" dirty="0">
              <a:latin typeface="Trebuchet MS" pitchFamily="34" charset="0"/>
            </a:endParaRPr>
          </a:p>
          <a:p>
            <a:pPr>
              <a:buNone/>
            </a:pPr>
            <a:r>
              <a:rPr lang="en-US" sz="1800" dirty="0">
                <a:latin typeface="Trebuchet MS" pitchFamily="34" charset="0"/>
              </a:rPr>
              <a:t>    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</a:rPr>
              <a:t>SFBs are allowed </a:t>
            </a:r>
            <a:r>
              <a:rPr lang="en-US" sz="1800" dirty="0">
                <a:latin typeface="Trebuchet MS" pitchFamily="34" charset="0"/>
              </a:rPr>
              <a:t>to extend fresh credit to registered NBFC-MFIs and other MFIs (Societies, Trusts) which are members of RBI </a:t>
            </a:r>
            <a:r>
              <a:rPr lang="en-US" sz="1800" dirty="0" err="1">
                <a:latin typeface="Trebuchet MS" pitchFamily="34" charset="0"/>
              </a:rPr>
              <a:t>recognised</a:t>
            </a:r>
            <a:r>
              <a:rPr lang="en-US" sz="1800" dirty="0">
                <a:latin typeface="Trebuchet MS" pitchFamily="34" charset="0"/>
              </a:rPr>
              <a:t> ‘Self Regulatory </a:t>
            </a:r>
            <a:r>
              <a:rPr lang="en-US" sz="1800" dirty="0" err="1">
                <a:latin typeface="Trebuchet MS" pitchFamily="34" charset="0"/>
              </a:rPr>
              <a:t>Organisation</a:t>
            </a:r>
            <a:r>
              <a:rPr lang="en-US" sz="1800" dirty="0">
                <a:latin typeface="Trebuchet MS" pitchFamily="34" charset="0"/>
              </a:rPr>
              <a:t>’ of the sector, and </a:t>
            </a:r>
            <a:r>
              <a:rPr lang="en-US" sz="1800" b="1" dirty="0">
                <a:solidFill>
                  <a:srgbClr val="0000FF"/>
                </a:solidFill>
                <a:latin typeface="Trebuchet MS" pitchFamily="34" charset="0"/>
              </a:rPr>
              <a:t>which have a ‘gross loan portfolio’ (GLP) of </a:t>
            </a:r>
            <a:r>
              <a:rPr lang="en-US" sz="1800" b="1" dirty="0">
                <a:solidFill>
                  <a:srgbClr val="FF0066"/>
                </a:solidFill>
                <a:latin typeface="Trebuchet MS" pitchFamily="34" charset="0"/>
              </a:rPr>
              <a:t>up to ₹500 crore </a:t>
            </a:r>
            <a:r>
              <a:rPr lang="en-US" sz="1800" b="1" dirty="0">
                <a:solidFill>
                  <a:srgbClr val="0000FF"/>
                </a:solidFill>
                <a:latin typeface="Trebuchet MS" pitchFamily="34" charset="0"/>
              </a:rPr>
              <a:t>as on Mar 31 of the previous year</a:t>
            </a:r>
            <a:r>
              <a:rPr lang="en-US" sz="1800" dirty="0">
                <a:latin typeface="Trebuchet MS" pitchFamily="34" charset="0"/>
              </a:rPr>
              <a:t>, for the purpose of on-lending to individuals. (</a:t>
            </a:r>
            <a:r>
              <a:rPr lang="en-US" sz="1800" b="1" dirty="0">
                <a:latin typeface="Trebuchet MS" pitchFamily="34" charset="0"/>
              </a:rPr>
              <a:t>Overall limit permitted is 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</a:rPr>
              <a:t>10 %</a:t>
            </a:r>
            <a:r>
              <a:rPr lang="en-US" sz="1800" b="1" dirty="0">
                <a:solidFill>
                  <a:srgbClr val="3333FF"/>
                </a:solidFill>
                <a:latin typeface="Trebuchet MS" pitchFamily="34" charset="0"/>
              </a:rPr>
              <a:t> of bank total PSL of previous FY</a:t>
            </a:r>
            <a:r>
              <a:rPr lang="en-US" sz="1800" dirty="0">
                <a:latin typeface="Trebuchet MS" pitchFamily="34" charset="0"/>
              </a:rPr>
              <a:t>)</a:t>
            </a:r>
            <a:endParaRPr lang="en-US" sz="1800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B8C82A54-92DB-75E6-2693-C6FEA0FCF628}"/>
              </a:ext>
            </a:extLst>
          </p:cNvPr>
          <p:cNvSpPr/>
          <p:nvPr/>
        </p:nvSpPr>
        <p:spPr>
          <a:xfrm>
            <a:off x="1916684" y="984019"/>
            <a:ext cx="484632" cy="4567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6" name="Down Arrow 35"/>
          <p:cNvSpPr/>
          <p:nvPr/>
        </p:nvSpPr>
        <p:spPr>
          <a:xfrm>
            <a:off x="1835696" y="3717032"/>
            <a:ext cx="4846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968766260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561387" cy="456731"/>
          </a:xfrm>
        </p:spPr>
        <p:txBody>
          <a:bodyPr>
            <a:normAutofit fontScale="90000"/>
          </a:bodyPr>
          <a:lstStyle/>
          <a:p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                PRIORITY  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742458"/>
            <a:ext cx="9144000" cy="58869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>
                <a:solidFill>
                  <a:srgbClr val="FF0000"/>
                </a:solidFill>
                <a:latin typeface="Trebuchet MS" pitchFamily="34" charset="0"/>
              </a:rPr>
              <a:t> </a:t>
            </a:r>
            <a:r>
              <a:rPr lang="en-IN" sz="2000" b="1" i="0">
                <a:solidFill>
                  <a:srgbClr val="000000"/>
                </a:solidFill>
                <a:effectLst/>
                <a:latin typeface="Arial" pitchFamily="34" charset="0"/>
              </a:rPr>
              <a:t>Priority Sector Lending Certificates </a:t>
            </a:r>
            <a:r>
              <a:rPr lang="en-IN" sz="2000" b="1">
                <a:solidFill>
                  <a:srgbClr val="0000FF"/>
                </a:solidFill>
                <a:latin typeface="Arial" pitchFamily="34" charset="0"/>
              </a:rPr>
              <a:t>(Ref:  RBI NOTIFICATION 7.4.16)</a:t>
            </a:r>
            <a:endParaRPr lang="en-US" sz="2800">
              <a:solidFill>
                <a:srgbClr val="0000FF"/>
              </a:solidFill>
              <a:latin typeface="Trebuchet MS" pitchFamily="34" charset="0"/>
            </a:endParaRPr>
          </a:p>
          <a:p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PSLC CERTIFICATES : </a:t>
            </a:r>
            <a:r>
              <a:rPr lang="en-US" sz="2000" b="1">
                <a:latin typeface="Trebuchet MS" pitchFamily="34" charset="0"/>
              </a:rPr>
              <a:t>NO Transfer of Risk or Loan</a:t>
            </a:r>
          </a:p>
          <a:p>
            <a:endParaRPr lang="en-US" sz="2000">
              <a:latin typeface="Trebuchet MS" pitchFamily="34" charset="0"/>
            </a:endParaRPr>
          </a:p>
          <a:p>
            <a:r>
              <a:rPr lang="en-US" sz="2000">
                <a:solidFill>
                  <a:srgbClr val="00B050"/>
                </a:solidFill>
                <a:latin typeface="Trebuchet MS" pitchFamily="34" charset="0"/>
              </a:rPr>
              <a:t>CBS PORTAL-  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e-KUBER – </a:t>
            </a:r>
            <a:r>
              <a:rPr lang="en-US" sz="2000">
                <a:solidFill>
                  <a:srgbClr val="0000FF"/>
                </a:solidFill>
                <a:latin typeface="Trebuchet MS" pitchFamily="34" charset="0"/>
              </a:rPr>
              <a:t>Rs 25 lacs 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and Multiples of Rs 25 lacs </a:t>
            </a:r>
          </a:p>
          <a:p>
            <a:endParaRPr lang="en-US" sz="2000">
              <a:solidFill>
                <a:srgbClr val="00B050"/>
              </a:solidFill>
              <a:latin typeface="Trebuchet MS" pitchFamily="34" charset="0"/>
            </a:endParaRPr>
          </a:p>
          <a:p>
            <a:r>
              <a:rPr lang="en-US" sz="2000">
                <a:solidFill>
                  <a:srgbClr val="00B050"/>
                </a:solidFill>
                <a:latin typeface="Trebuchet MS" pitchFamily="34" charset="0"/>
              </a:rPr>
              <a:t>4 type of 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PSLC CERTIFICATES </a:t>
            </a:r>
          </a:p>
          <a:p>
            <a:endParaRPr lang="en-US" sz="2000">
              <a:solidFill>
                <a:srgbClr val="FF0000"/>
              </a:solidFill>
              <a:latin typeface="Trebuchet MS" pitchFamily="34" charset="0"/>
            </a:endParaRPr>
          </a:p>
          <a:p>
            <a:endParaRPr lang="en-US" sz="2000">
              <a:solidFill>
                <a:srgbClr val="00B050"/>
              </a:solidFill>
              <a:latin typeface="Trebuchet MS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PSLC - GENERAL </a:t>
            </a:r>
            <a:r>
              <a:rPr lang="en-US" sz="2000">
                <a:latin typeface="Trebuchet MS" pitchFamily="34" charset="0"/>
              </a:rPr>
              <a:t>:  (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COUNTING FOR OVERALL</a:t>
            </a:r>
            <a:r>
              <a:rPr lang="en-US" sz="2000">
                <a:latin typeface="Trebuchet MS" pitchFamily="34" charset="0"/>
              </a:rPr>
              <a:t>)</a:t>
            </a:r>
          </a:p>
          <a:p>
            <a:pPr>
              <a:buFont typeface="Wingdings" pitchFamily="2" charset="2"/>
              <a:buChar char="Ø"/>
            </a:pP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PSLC-AGRICULTURE</a:t>
            </a:r>
            <a:r>
              <a:rPr lang="en-US" sz="2000">
                <a:latin typeface="Trebuchet MS" pitchFamily="34" charset="0"/>
              </a:rPr>
              <a:t>  (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COUNTING FOR AGCL AND OVERALL)</a:t>
            </a:r>
          </a:p>
          <a:p>
            <a:pPr>
              <a:buFont typeface="Wingdings" pitchFamily="2" charset="2"/>
              <a:buChar char="Ø"/>
            </a:pP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PSLC - SF/MF </a:t>
            </a:r>
            <a:r>
              <a:rPr lang="en-US" sz="2000">
                <a:latin typeface="Trebuchet MS" pitchFamily="34" charset="0"/>
              </a:rPr>
              <a:t>(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COUNTING FOR SF/MF &amp; OVERALL)</a:t>
            </a:r>
          </a:p>
          <a:p>
            <a:pPr>
              <a:buFont typeface="Wingdings" pitchFamily="2" charset="2"/>
              <a:buChar char="Ø"/>
            </a:pPr>
            <a:r>
              <a:rPr lang="en-US" sz="2000" b="1">
                <a:solidFill>
                  <a:srgbClr val="0000FF"/>
                </a:solidFill>
                <a:latin typeface="Trebuchet MS" pitchFamily="34" charset="0"/>
              </a:rPr>
              <a:t>PSLC-MICRO ENTERPRISES</a:t>
            </a:r>
            <a:r>
              <a:rPr lang="en-US" sz="2000">
                <a:latin typeface="Trebuchet MS" pitchFamily="34" charset="0"/>
              </a:rPr>
              <a:t> (</a:t>
            </a:r>
            <a:r>
              <a:rPr lang="en-US" sz="2000">
                <a:solidFill>
                  <a:srgbClr val="FF0000"/>
                </a:solidFill>
                <a:latin typeface="Trebuchet MS" pitchFamily="34" charset="0"/>
              </a:rPr>
              <a:t>COUNTING FOR MICRO &amp; OVERALL)</a:t>
            </a:r>
            <a:endParaRPr lang="en-US" sz="2000">
              <a:latin typeface="Trebuchet MS" pitchFamily="34" charset="0"/>
            </a:endParaRPr>
          </a:p>
          <a:p>
            <a:endParaRPr lang="en-US" sz="1600">
              <a:latin typeface="Trebuchet MS" pitchFamily="34" charset="0"/>
            </a:endParaRPr>
          </a:p>
          <a:p>
            <a:r>
              <a:rPr lang="en-US" sz="1600">
                <a:latin typeface="Trebuchet MS" pitchFamily="34" charset="0"/>
              </a:rPr>
              <a:t>Sellers/Buyers : </a:t>
            </a:r>
            <a:r>
              <a:rPr lang="en-US" sz="1600" b="0" i="0">
                <a:solidFill>
                  <a:srgbClr val="000000"/>
                </a:solidFill>
                <a:effectLst/>
                <a:latin typeface="Trebuchet MS" pitchFamily="34" charset="0"/>
              </a:rPr>
              <a:t>SCBs,(RRBs), Local Area Banks, SFB and Urban Co-operative Banks</a:t>
            </a:r>
            <a:endParaRPr lang="en-US" sz="1600">
              <a:latin typeface="Trebuchet MS" pitchFamily="34" charset="0"/>
            </a:endParaRPr>
          </a:p>
          <a:p>
            <a:pPr>
              <a:buNone/>
            </a:pPr>
            <a:r>
              <a:rPr lang="en-US" sz="1600">
                <a:latin typeface="Trebuchet MS" pitchFamily="34" charset="0"/>
              </a:rPr>
              <a:t>     </a:t>
            </a:r>
            <a:r>
              <a:rPr lang="en-IN" sz="1600" b="1" i="0">
                <a:solidFill>
                  <a:srgbClr val="000000"/>
                </a:solidFill>
                <a:effectLst/>
                <a:latin typeface="Trebuchet MS" pitchFamily="34" charset="0"/>
              </a:rPr>
              <a:t>Amount eligible for issue : </a:t>
            </a:r>
            <a:r>
              <a:rPr lang="en-US" sz="1600" b="0" i="0">
                <a:solidFill>
                  <a:srgbClr val="0000FF"/>
                </a:solidFill>
                <a:effectLst/>
                <a:latin typeface="Trebuchet MS" pitchFamily="34" charset="0"/>
              </a:rPr>
              <a:t>50% previous year’s PSL achievement </a:t>
            </a:r>
          </a:p>
          <a:p>
            <a:pPr>
              <a:buNone/>
            </a:pPr>
            <a:r>
              <a:rPr lang="en-US" sz="1600" b="1" i="0">
                <a:solidFill>
                  <a:srgbClr val="000000"/>
                </a:solidFill>
                <a:effectLst/>
                <a:latin typeface="Trebuchet MS" pitchFamily="34" charset="0"/>
              </a:rPr>
              <a:t>    Expiry date:</a:t>
            </a:r>
            <a:r>
              <a:rPr lang="en-US" sz="1600" b="0" i="0">
                <a:solidFill>
                  <a:srgbClr val="000000"/>
                </a:solidFill>
                <a:effectLst/>
                <a:latin typeface="Trebuchet MS" pitchFamily="34" charset="0"/>
              </a:rPr>
              <a:t> All PSLCs will expire by March 31st and will not be valid beyond the reporting date</a:t>
            </a:r>
            <a:endParaRPr lang="en-US" sz="1600">
              <a:solidFill>
                <a:srgbClr val="0000FF"/>
              </a:solidFill>
              <a:latin typeface="Trebuchet MS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AC50FB40-55FD-28EA-E164-D18ABACF4411}"/>
              </a:ext>
            </a:extLst>
          </p:cNvPr>
          <p:cNvSpPr/>
          <p:nvPr/>
        </p:nvSpPr>
        <p:spPr>
          <a:xfrm>
            <a:off x="2123728" y="3048000"/>
            <a:ext cx="484632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idx="1"/>
          </p:nvPr>
        </p:nvSpPr>
        <p:spPr>
          <a:xfrm>
            <a:off x="76200" y="76200"/>
            <a:ext cx="8839200" cy="6781800"/>
          </a:xfrm>
        </p:spPr>
        <p:txBody>
          <a:bodyPr>
            <a:noAutofit/>
          </a:bodyPr>
          <a:lstStyle/>
          <a:p>
            <a:pPr algn="just"/>
            <a:endParaRPr lang="en-IN" sz="2700" b="1">
              <a:latin typeface="Trebuchet MS" pitchFamily="34" charset="0"/>
            </a:endParaRPr>
          </a:p>
          <a:p>
            <a:pPr algn="just"/>
            <a:endParaRPr lang="en-IN" sz="2700" b="1">
              <a:latin typeface="Trebuchet MS" pitchFamily="34" charset="0"/>
            </a:endParaRPr>
          </a:p>
          <a:p>
            <a:pPr algn="just"/>
            <a:r>
              <a:rPr lang="en-IN" sz="2700" b="1">
                <a:latin typeface="Trebuchet MS" pitchFamily="34" charset="0"/>
              </a:rPr>
              <a:t>COMPLIANCE</a:t>
            </a:r>
            <a:r>
              <a:rPr lang="en-IN" sz="2700">
                <a:latin typeface="Trebuchet MS" pitchFamily="34" charset="0"/>
              </a:rPr>
              <a:t> -  </a:t>
            </a:r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Monitored on ‘Quarterly’ Basis</a:t>
            </a:r>
          </a:p>
          <a:p>
            <a:pPr algn="just"/>
            <a:endParaRPr lang="en-IN" sz="2700">
              <a:solidFill>
                <a:srgbClr val="FF0000"/>
              </a:solidFill>
              <a:latin typeface="Trebuchet MS" pitchFamily="34" charset="0"/>
            </a:endParaRPr>
          </a:p>
          <a:p>
            <a:pPr algn="just"/>
            <a:r>
              <a:rPr lang="en-IN" sz="2700">
                <a:solidFill>
                  <a:srgbClr val="FF0000"/>
                </a:solidFill>
                <a:latin typeface="Trebuchet MS" pitchFamily="34" charset="0"/>
              </a:rPr>
              <a:t>Priority data to be furnished to </a:t>
            </a:r>
            <a:r>
              <a:rPr lang="en-IN" sz="2700">
                <a:latin typeface="Trebuchet MS" pitchFamily="34" charset="0"/>
              </a:rPr>
              <a:t>:</a:t>
            </a:r>
          </a:p>
          <a:p>
            <a:pPr algn="just"/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FIDD, Central Office ,RBI @</a:t>
            </a:r>
          </a:p>
          <a:p>
            <a:pPr algn="just"/>
            <a:endParaRPr lang="en-IN" sz="2700" b="1">
              <a:solidFill>
                <a:srgbClr val="0000FF"/>
              </a:solidFill>
              <a:latin typeface="Trebuchet MS" pitchFamily="34" charset="0"/>
            </a:endParaRPr>
          </a:p>
          <a:p>
            <a:pPr algn="just"/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Quarterly (</a:t>
            </a:r>
            <a:r>
              <a:rPr lang="en-IN" sz="2700" b="1">
                <a:solidFill>
                  <a:srgbClr val="FF0000"/>
                </a:solidFill>
                <a:latin typeface="Trebuchet MS" pitchFamily="34" charset="0"/>
              </a:rPr>
              <a:t>15 days from end of quarter</a:t>
            </a:r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) and </a:t>
            </a:r>
          </a:p>
          <a:p>
            <a:pPr algn="just"/>
            <a:endParaRPr lang="en-IN" sz="2700" b="1">
              <a:solidFill>
                <a:srgbClr val="0000FF"/>
              </a:solidFill>
              <a:latin typeface="Trebuchet MS" pitchFamily="34" charset="0"/>
            </a:endParaRPr>
          </a:p>
          <a:p>
            <a:pPr algn="just"/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Annual intervals (</a:t>
            </a:r>
            <a:r>
              <a:rPr lang="en-IN" sz="2700" b="1">
                <a:solidFill>
                  <a:srgbClr val="FF0000"/>
                </a:solidFill>
                <a:latin typeface="Trebuchet MS" pitchFamily="34" charset="0"/>
              </a:rPr>
              <a:t>with in a month from annum</a:t>
            </a:r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)</a:t>
            </a:r>
          </a:p>
          <a:p>
            <a:pPr algn="just"/>
            <a:endParaRPr lang="en-IN" sz="2700" b="1">
              <a:solidFill>
                <a:srgbClr val="0000FF"/>
              </a:solidFill>
              <a:latin typeface="Trebuchet MS" pitchFamily="34" charset="0"/>
            </a:endParaRPr>
          </a:p>
          <a:p>
            <a:pPr algn="just"/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RRBs ………TO……</a:t>
            </a:r>
            <a:r>
              <a:rPr lang="en-IN" sz="2700" b="1">
                <a:latin typeface="Trebuchet MS" pitchFamily="34" charset="0"/>
              </a:rPr>
              <a:t>NABARD</a:t>
            </a:r>
            <a:r>
              <a:rPr lang="en-IN" sz="2700" b="1">
                <a:solidFill>
                  <a:srgbClr val="0000FF"/>
                </a:solidFill>
                <a:latin typeface="Trebuchet MS" pitchFamily="34" charset="0"/>
              </a:rPr>
              <a:t> (QUARTERLY AND ANNUAL)</a:t>
            </a:r>
          </a:p>
          <a:p>
            <a:pPr algn="just"/>
            <a:endParaRPr lang="en-US" sz="2700">
              <a:latin typeface="Trebuchet MS" pitchFamily="34" charset="0"/>
            </a:endParaRP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0975C644-B8D0-3775-8068-52458B70E8B6}"/>
              </a:ext>
            </a:extLst>
          </p:cNvPr>
          <p:cNvSpPr/>
          <p:nvPr/>
        </p:nvSpPr>
        <p:spPr>
          <a:xfrm>
            <a:off x="2743200" y="2971800"/>
            <a:ext cx="4846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DA217619-C789-13A7-3ABB-43B5F938843A}"/>
              </a:ext>
            </a:extLst>
          </p:cNvPr>
          <p:cNvSpPr/>
          <p:nvPr/>
        </p:nvSpPr>
        <p:spPr>
          <a:xfrm>
            <a:off x="2555210" y="4038600"/>
            <a:ext cx="484632" cy="685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45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31112393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456731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</a:rPr>
              <a:t> PRIORITY  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685800"/>
            <a:ext cx="8929718" cy="6019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800">
                <a:solidFill>
                  <a:srgbClr val="FF0000"/>
                </a:solidFill>
                <a:latin typeface="Trebuchet MS" pitchFamily="34" charset="0"/>
              </a:rPr>
              <a:t>NON ACHIEVEMENT </a:t>
            </a:r>
          </a:p>
          <a:p>
            <a:pPr algn="just"/>
            <a:r>
              <a:rPr lang="en-IN" sz="2800">
                <a:latin typeface="Trebuchet MS" pitchFamily="34" charset="0"/>
              </a:rPr>
              <a:t>RIDF (</a:t>
            </a:r>
            <a:r>
              <a:rPr lang="en-IN" sz="2800">
                <a:solidFill>
                  <a:srgbClr val="0000FF"/>
                </a:solidFill>
                <a:latin typeface="Trebuchet MS" pitchFamily="34" charset="0"/>
              </a:rPr>
              <a:t>RURAL INFRASTRUCTURE DEVELOPMENT FUND</a:t>
            </a:r>
            <a:r>
              <a:rPr lang="en-IN" sz="2800">
                <a:latin typeface="Trebuchet MS" pitchFamily="34" charset="0"/>
              </a:rPr>
              <a:t>) OF </a:t>
            </a:r>
            <a:r>
              <a:rPr lang="en-IN" sz="2800">
                <a:solidFill>
                  <a:srgbClr val="FF0000"/>
                </a:solidFill>
                <a:latin typeface="Trebuchet MS" pitchFamily="34" charset="0"/>
              </a:rPr>
              <a:t>NABARD</a:t>
            </a:r>
          </a:p>
          <a:p>
            <a:endParaRPr lang="en-IN" sz="2800">
              <a:latin typeface="Trebuchet MS" pitchFamily="34" charset="0"/>
            </a:endParaRPr>
          </a:p>
          <a:p>
            <a:r>
              <a:rPr lang="en-IN" sz="2800">
                <a:latin typeface="Trebuchet MS" pitchFamily="34" charset="0"/>
              </a:rPr>
              <a:t>OTHER-FUNDS AS DECIDED BY RBI</a:t>
            </a:r>
            <a:br>
              <a:rPr lang="en-IN" sz="2800">
                <a:latin typeface="Trebuchet MS" pitchFamily="34" charset="0"/>
              </a:rPr>
            </a:br>
            <a:endParaRPr lang="en-IN" sz="2800">
              <a:latin typeface="Trebuchet MS" pitchFamily="34" charset="0"/>
            </a:endParaRPr>
          </a:p>
          <a:p>
            <a:pPr algn="just"/>
            <a:r>
              <a:rPr lang="en-IN" sz="2800">
                <a:solidFill>
                  <a:srgbClr val="0000FF"/>
                </a:solidFill>
                <a:latin typeface="Trebuchet MS" pitchFamily="34" charset="0"/>
              </a:rPr>
              <a:t>NABARD               </a:t>
            </a:r>
            <a:r>
              <a:rPr lang="en-IN" sz="2800">
                <a:solidFill>
                  <a:srgbClr val="FF0000"/>
                </a:solidFill>
                <a:latin typeface="Trebuchet MS" pitchFamily="34" charset="0"/>
              </a:rPr>
              <a:t>(AGCL)</a:t>
            </a:r>
          </a:p>
          <a:p>
            <a:pPr algn="just"/>
            <a:r>
              <a:rPr lang="en-IN" sz="2800">
                <a:solidFill>
                  <a:srgbClr val="0000FF"/>
                </a:solidFill>
                <a:latin typeface="Trebuchet MS" pitchFamily="34" charset="0"/>
              </a:rPr>
              <a:t>NHB                     </a:t>
            </a:r>
            <a:r>
              <a:rPr lang="en-IN" sz="2800">
                <a:solidFill>
                  <a:srgbClr val="FF0000"/>
                </a:solidFill>
                <a:latin typeface="Trebuchet MS" pitchFamily="34" charset="0"/>
              </a:rPr>
              <a:t>(HOUSING)</a:t>
            </a:r>
          </a:p>
          <a:p>
            <a:pPr algn="just"/>
            <a:r>
              <a:rPr lang="en-IN" sz="2800">
                <a:solidFill>
                  <a:srgbClr val="0000FF"/>
                </a:solidFill>
                <a:latin typeface="Trebuchet MS" pitchFamily="34" charset="0"/>
              </a:rPr>
              <a:t>SIDBI                    </a:t>
            </a:r>
            <a:r>
              <a:rPr lang="en-IN" sz="2800">
                <a:solidFill>
                  <a:srgbClr val="FF0000"/>
                </a:solidFill>
                <a:latin typeface="Trebuchet MS" pitchFamily="34" charset="0"/>
              </a:rPr>
              <a:t>(MSME)</a:t>
            </a:r>
          </a:p>
          <a:p>
            <a:pPr algn="just"/>
            <a:r>
              <a:rPr lang="en-IN" sz="2800">
                <a:solidFill>
                  <a:srgbClr val="0000FF"/>
                </a:solidFill>
                <a:latin typeface="Trebuchet MS" pitchFamily="34" charset="0"/>
              </a:rPr>
              <a:t>MUDRA LTD           </a:t>
            </a:r>
            <a:r>
              <a:rPr lang="en-IN" sz="2800">
                <a:solidFill>
                  <a:srgbClr val="FF0000"/>
                </a:solidFill>
                <a:latin typeface="Trebuchet MS" pitchFamily="34" charset="0"/>
              </a:rPr>
              <a:t>(MSME)</a:t>
            </a:r>
          </a:p>
          <a:p>
            <a:pPr algn="just"/>
            <a:endParaRPr lang="en-IN" sz="2800">
              <a:latin typeface="Trebuchet MS" pitchFamily="34" charset="0"/>
            </a:endParaRPr>
          </a:p>
          <a:p>
            <a:pPr algn="just"/>
            <a:r>
              <a:rPr lang="en-IN" sz="2800">
                <a:latin typeface="Trebuchet MS" pitchFamily="34" charset="0"/>
              </a:rPr>
              <a:t>ROI &amp; TENURE OF WILL BE </a:t>
            </a:r>
            <a:r>
              <a:rPr lang="en-IN" sz="2800">
                <a:solidFill>
                  <a:srgbClr val="0000FF"/>
                </a:solidFill>
                <a:latin typeface="Trebuchet MS" pitchFamily="34" charset="0"/>
              </a:rPr>
              <a:t>DECIDED BY RBI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50978266-C887-A5D4-8D46-23838C4BCD50}"/>
              </a:ext>
            </a:extLst>
          </p:cNvPr>
          <p:cNvSpPr/>
          <p:nvPr/>
        </p:nvSpPr>
        <p:spPr>
          <a:xfrm>
            <a:off x="827584" y="3068960"/>
            <a:ext cx="4846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D4C219EF-BA71-673E-1FCF-A1B51E2DB933}"/>
              </a:ext>
            </a:extLst>
          </p:cNvPr>
          <p:cNvSpPr/>
          <p:nvPr/>
        </p:nvSpPr>
        <p:spPr>
          <a:xfrm>
            <a:off x="1907704" y="35730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52A48A16-DBF5-5043-2B91-118DC0EDB3B2}"/>
              </a:ext>
            </a:extLst>
          </p:cNvPr>
          <p:cNvSpPr/>
          <p:nvPr/>
        </p:nvSpPr>
        <p:spPr>
          <a:xfrm>
            <a:off x="1115616" y="407707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6D578918-EB80-5DCA-1651-8BED25E8B606}"/>
              </a:ext>
            </a:extLst>
          </p:cNvPr>
          <p:cNvSpPr/>
          <p:nvPr/>
        </p:nvSpPr>
        <p:spPr>
          <a:xfrm>
            <a:off x="1619672" y="45811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954440E3-CE08-F3CE-2F1D-4770D7743293}"/>
              </a:ext>
            </a:extLst>
          </p:cNvPr>
          <p:cNvSpPr/>
          <p:nvPr/>
        </p:nvSpPr>
        <p:spPr>
          <a:xfrm>
            <a:off x="2195736" y="515719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sp>
        <p:nvSpPr>
          <p:cNvPr id="49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605547686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456731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</a:rPr>
              <a:t> PRIORITY  </a:t>
            </a:r>
            <a:endParaRPr lang="en-US" b="1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685800"/>
            <a:ext cx="8929718" cy="6019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800" dirty="0">
                <a:solidFill>
                  <a:srgbClr val="FF0000"/>
                </a:solidFill>
                <a:latin typeface="Trebuchet MS" pitchFamily="34" charset="0"/>
              </a:rPr>
              <a:t>NON ACHIEVEMENT </a:t>
            </a:r>
          </a:p>
          <a:p>
            <a:pPr algn="just"/>
            <a:r>
              <a:rPr lang="en-IN" sz="2800" dirty="0">
                <a:latin typeface="Trebuchet MS" pitchFamily="34" charset="0"/>
              </a:rPr>
              <a:t>ROI &amp; TENURE OF WILL BE </a:t>
            </a:r>
            <a:r>
              <a:rPr lang="en-IN" sz="2800" dirty="0">
                <a:solidFill>
                  <a:srgbClr val="0000FF"/>
                </a:solidFill>
                <a:latin typeface="Trebuchet MS" pitchFamily="34" charset="0"/>
              </a:rPr>
              <a:t>DECIDED BY RBI</a:t>
            </a:r>
          </a:p>
        </p:txBody>
      </p:sp>
      <p:sp>
        <p:nvSpPr>
          <p:cNvPr id="2" name="Arrow: Down 1">
            <a:extLst>
              <a:ext uri="{FF2B5EF4-FFF2-40B4-BE49-F238E27FC236}">
                <a16:creationId xmlns:a16="http://schemas.microsoft.com/office/drawing/2014/main" id="{50978266-C887-A5D4-8D46-23838C4BCD50}"/>
              </a:ext>
            </a:extLst>
          </p:cNvPr>
          <p:cNvSpPr/>
          <p:nvPr/>
        </p:nvSpPr>
        <p:spPr>
          <a:xfrm>
            <a:off x="3707904" y="1761693"/>
            <a:ext cx="4846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cs typeface="Arial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927974"/>
              </p:ext>
            </p:extLst>
          </p:nvPr>
        </p:nvGraphicFramePr>
        <p:xfrm>
          <a:off x="254001" y="2415772"/>
          <a:ext cx="8566471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1575">
                  <a:extLst>
                    <a:ext uri="{9D8B030D-6E8A-4147-A177-3AD203B41FA5}">
                      <a16:colId xmlns:a16="http://schemas.microsoft.com/office/drawing/2014/main" val="877552328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val="1532290877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2632925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SI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Shortfall in overall priority</a:t>
                      </a: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 sector lending target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Deposit</a:t>
                      </a: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 Rates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667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Less than 5 % points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Bank rate -2 % points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43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5 to 10 %  points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rebuchet MS" panose="020B0603020202020204" pitchFamily="34" charset="0"/>
                        </a:rPr>
                        <a:t>Bank rate -3% points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379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rebuchet MS" panose="020B0603020202020204" pitchFamily="34" charset="0"/>
                        </a:rPr>
                        <a:t>10 % percentage</a:t>
                      </a:r>
                      <a:r>
                        <a:rPr lang="en-US" baseline="0" dirty="0">
                          <a:latin typeface="Trebuchet MS" panose="020B0603020202020204" pitchFamily="34" charset="0"/>
                        </a:rPr>
                        <a:t> points and above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rebuchet MS" panose="020B0603020202020204" pitchFamily="34" charset="0"/>
                        </a:rPr>
                        <a:t>Bank rate -4% points</a:t>
                      </a:r>
                      <a:endParaRPr lang="en-IN" dirty="0">
                        <a:latin typeface="Trebuchet MS" panose="020B0603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dirty="0">
                        <a:latin typeface="Trebuchet MS" panose="020B0603020202020204" pitchFamily="34" charset="0"/>
                      </a:endParaRPr>
                    </a:p>
                    <a:p>
                      <a:endParaRPr lang="en-IN" dirty="0"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754434"/>
                  </a:ext>
                </a:extLst>
              </a:tr>
            </a:tbl>
          </a:graphicData>
        </a:graphic>
      </p:graphicFrame>
      <p:sp>
        <p:nvSpPr>
          <p:cNvPr id="10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154920359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What is the total Priority sector target to be achieved by Domestic Commercial banks </a:t>
            </a:r>
          </a:p>
          <a:p>
            <a:pPr marL="0" indent="0">
              <a:buNone/>
            </a:pPr>
            <a:endParaRPr lang="en-IN">
              <a:latin typeface="Trebuchet MS" pitchFamily="34" charset="0"/>
            </a:endParaRPr>
          </a:p>
          <a:p>
            <a:r>
              <a:rPr lang="en-IN">
                <a:latin typeface="Trebuchet MS" pitchFamily="34" charset="0"/>
              </a:rPr>
              <a:t>1) </a:t>
            </a:r>
            <a:r>
              <a:rPr lang="fr-FR">
                <a:latin typeface="Trebuchet MS" pitchFamily="34" charset="0"/>
              </a:rPr>
              <a:t>40% </a:t>
            </a:r>
            <a:r>
              <a:rPr lang="en-IN">
                <a:latin typeface="Trebuchet MS" pitchFamily="34" charset="0"/>
              </a:rPr>
              <a:t>2) </a:t>
            </a:r>
            <a:r>
              <a:rPr lang="fr-FR">
                <a:latin typeface="Trebuchet MS" pitchFamily="34" charset="0"/>
              </a:rPr>
              <a:t>32% </a:t>
            </a:r>
            <a:r>
              <a:rPr lang="en-IN">
                <a:latin typeface="Trebuchet MS" pitchFamily="34" charset="0"/>
              </a:rPr>
              <a:t>3) </a:t>
            </a:r>
            <a:r>
              <a:rPr lang="fr-FR">
                <a:latin typeface="Trebuchet MS" pitchFamily="34" charset="0"/>
              </a:rPr>
              <a:t>10% </a:t>
            </a:r>
            <a:r>
              <a:rPr lang="en-IN">
                <a:latin typeface="Trebuchet MS" pitchFamily="34" charset="0"/>
              </a:rPr>
              <a:t>4) </a:t>
            </a:r>
            <a:r>
              <a:rPr lang="fr-FR">
                <a:latin typeface="Trebuchet MS" pitchFamily="34" charset="0"/>
              </a:rPr>
              <a:t>75% </a:t>
            </a:r>
            <a:r>
              <a:rPr lang="en-IN">
                <a:latin typeface="Trebuchet MS" pitchFamily="34" charset="0"/>
              </a:rPr>
              <a:t>5) </a:t>
            </a:r>
            <a:r>
              <a:rPr lang="fr-FR">
                <a:latin typeface="Trebuchet MS" pitchFamily="34" charset="0"/>
              </a:rPr>
              <a:t>18%</a:t>
            </a:r>
          </a:p>
          <a:p>
            <a:endParaRPr lang="fr-FR"/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40%</a:t>
            </a:r>
            <a:endParaRPr lang="en-US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310078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In the total Priority sector target how much is to be achieved towards Agriculture by Domestic Commercial banks </a:t>
            </a:r>
            <a:endParaRPr lang="en-IN">
              <a:latin typeface="Trebuchet MS" pitchFamily="34" charset="0"/>
            </a:endParaRPr>
          </a:p>
          <a:p>
            <a:r>
              <a:rPr lang="en-IN">
                <a:latin typeface="Trebuchet MS" pitchFamily="34" charset="0"/>
              </a:rPr>
              <a:t>1) </a:t>
            </a:r>
            <a:r>
              <a:rPr lang="fr-FR">
                <a:latin typeface="Trebuchet MS" pitchFamily="34" charset="0"/>
              </a:rPr>
              <a:t>40% </a:t>
            </a:r>
            <a:r>
              <a:rPr lang="en-IN">
                <a:latin typeface="Trebuchet MS" pitchFamily="34" charset="0"/>
              </a:rPr>
              <a:t>2) </a:t>
            </a:r>
            <a:r>
              <a:rPr lang="fr-FR">
                <a:latin typeface="Trebuchet MS" pitchFamily="34" charset="0"/>
              </a:rPr>
              <a:t>32% </a:t>
            </a:r>
            <a:r>
              <a:rPr lang="en-IN">
                <a:latin typeface="Trebuchet MS" pitchFamily="34" charset="0"/>
              </a:rPr>
              <a:t>3) </a:t>
            </a:r>
            <a:r>
              <a:rPr lang="fr-FR">
                <a:latin typeface="Trebuchet MS" pitchFamily="34" charset="0"/>
              </a:rPr>
              <a:t>10% </a:t>
            </a:r>
            <a:r>
              <a:rPr lang="en-IN">
                <a:latin typeface="Trebuchet MS" pitchFamily="34" charset="0"/>
              </a:rPr>
              <a:t>4) </a:t>
            </a:r>
            <a:r>
              <a:rPr lang="fr-FR">
                <a:latin typeface="Trebuchet MS" pitchFamily="34" charset="0"/>
              </a:rPr>
              <a:t>75% </a:t>
            </a:r>
            <a:r>
              <a:rPr lang="en-IN">
                <a:latin typeface="Trebuchet MS" pitchFamily="34" charset="0"/>
              </a:rPr>
              <a:t>5) </a:t>
            </a:r>
            <a:r>
              <a:rPr lang="fr-FR">
                <a:latin typeface="Trebuchet MS" pitchFamily="34" charset="0"/>
              </a:rPr>
              <a:t>18%</a:t>
            </a:r>
          </a:p>
          <a:p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18%</a:t>
            </a:r>
            <a:endParaRPr lang="en-US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6806663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In the total Priority sector target how much is to be achieved towards Advances to weaker section  by Domestic Commercial  Banks </a:t>
            </a: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en-IN">
                <a:latin typeface="Trebuchet MS" pitchFamily="34" charset="0"/>
              </a:rPr>
              <a:t>1) </a:t>
            </a:r>
            <a:r>
              <a:rPr lang="fr-FR">
                <a:latin typeface="Trebuchet MS" pitchFamily="34" charset="0"/>
              </a:rPr>
              <a:t>40% </a:t>
            </a:r>
            <a:r>
              <a:rPr lang="en-IN">
                <a:latin typeface="Trebuchet MS" pitchFamily="34" charset="0"/>
              </a:rPr>
              <a:t>2) 12</a:t>
            </a:r>
            <a:r>
              <a:rPr lang="fr-FR">
                <a:latin typeface="Trebuchet MS" pitchFamily="34" charset="0"/>
              </a:rPr>
              <a:t>% </a:t>
            </a:r>
            <a:r>
              <a:rPr lang="en-IN">
                <a:latin typeface="Trebuchet MS" pitchFamily="34" charset="0"/>
              </a:rPr>
              <a:t>3) </a:t>
            </a:r>
            <a:r>
              <a:rPr lang="fr-FR">
                <a:latin typeface="Trebuchet MS" pitchFamily="34" charset="0"/>
              </a:rPr>
              <a:t>10% </a:t>
            </a:r>
            <a:r>
              <a:rPr lang="en-IN">
                <a:latin typeface="Trebuchet MS" pitchFamily="34" charset="0"/>
              </a:rPr>
              <a:t>4) </a:t>
            </a:r>
            <a:r>
              <a:rPr lang="fr-FR">
                <a:latin typeface="Trebuchet MS" pitchFamily="34" charset="0"/>
              </a:rPr>
              <a:t>75% </a:t>
            </a:r>
            <a:r>
              <a:rPr lang="en-IN">
                <a:latin typeface="Trebuchet MS" pitchFamily="34" charset="0"/>
              </a:rPr>
              <a:t>5) </a:t>
            </a:r>
            <a:r>
              <a:rPr lang="fr-FR">
                <a:latin typeface="Trebuchet MS" pitchFamily="34" charset="0"/>
              </a:rPr>
              <a:t>18%</a:t>
            </a:r>
          </a:p>
          <a:p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</a:t>
            </a:r>
            <a:r>
              <a:rPr lang="en-IN">
                <a:latin typeface="Trebuchet MS" pitchFamily="34" charset="0"/>
              </a:rPr>
              <a:t>12</a:t>
            </a:r>
            <a:r>
              <a:rPr lang="fr-FR">
                <a:latin typeface="Trebuchet MS" pitchFamily="34" charset="0"/>
              </a:rPr>
              <a:t>%</a:t>
            </a:r>
            <a:endParaRPr lang="en-US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515189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90600"/>
            <a:ext cx="8784976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What is maximum loans against pledge/hypothecation of Agricultural produce (including warehouse receipts) for a period not exceeding 12 months subject to a limit up to ₹……. lakh against warehouse receipts other than NWRs/eNWRs</a:t>
            </a: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en-IN">
                <a:latin typeface="Trebuchet MS" pitchFamily="34" charset="0"/>
              </a:rPr>
              <a:t>1) </a:t>
            </a:r>
            <a:r>
              <a:rPr lang="fr-FR">
                <a:latin typeface="Trebuchet MS" pitchFamily="34" charset="0"/>
              </a:rPr>
              <a:t>25 </a:t>
            </a:r>
            <a:r>
              <a:rPr lang="en-IN">
                <a:latin typeface="Trebuchet MS" pitchFamily="34" charset="0"/>
              </a:rPr>
              <a:t>2) </a:t>
            </a:r>
            <a:r>
              <a:rPr lang="en-US">
                <a:latin typeface="Trebuchet MS" pitchFamily="34" charset="0"/>
              </a:rPr>
              <a:t>45</a:t>
            </a:r>
            <a:r>
              <a:rPr lang="fr-FR">
                <a:latin typeface="Trebuchet MS" pitchFamily="34" charset="0"/>
              </a:rPr>
              <a:t> </a:t>
            </a:r>
            <a:r>
              <a:rPr lang="en-IN">
                <a:latin typeface="Trebuchet MS" pitchFamily="34" charset="0"/>
              </a:rPr>
              <a:t>3) </a:t>
            </a:r>
            <a:r>
              <a:rPr lang="fr-FR">
                <a:latin typeface="Trebuchet MS" pitchFamily="34" charset="0"/>
              </a:rPr>
              <a:t>75 </a:t>
            </a:r>
            <a:r>
              <a:rPr lang="en-IN">
                <a:latin typeface="Trebuchet MS" pitchFamily="34" charset="0"/>
              </a:rPr>
              <a:t>4) </a:t>
            </a:r>
            <a:r>
              <a:rPr lang="fr-FR">
                <a:latin typeface="Trebuchet MS" pitchFamily="34" charset="0"/>
              </a:rPr>
              <a:t>50 </a:t>
            </a:r>
            <a:r>
              <a:rPr lang="en-IN">
                <a:latin typeface="Trebuchet MS" pitchFamily="34" charset="0"/>
              </a:rPr>
              <a:t>5) 30</a:t>
            </a:r>
            <a:endParaRPr lang="fr-FR">
              <a:latin typeface="Trebuchet MS" pitchFamily="34" charset="0"/>
            </a:endParaRPr>
          </a:p>
          <a:p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</a:t>
            </a:r>
            <a:r>
              <a:rPr lang="en-IN">
                <a:latin typeface="Trebuchet MS" pitchFamily="34" charset="0"/>
              </a:rPr>
              <a:t>50 lakhs</a:t>
            </a:r>
            <a:endParaRPr lang="en-US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4304469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What is the maximum amount under education loan to be classified under priority sector (Rs. In lakhs)? </a:t>
            </a: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en-IN">
                <a:latin typeface="Trebuchet MS" pitchFamily="34" charset="0"/>
              </a:rPr>
              <a:t>1) </a:t>
            </a:r>
            <a:r>
              <a:rPr lang="fr-FR">
                <a:latin typeface="Trebuchet MS" pitchFamily="34" charset="0"/>
              </a:rPr>
              <a:t>25 </a:t>
            </a:r>
            <a:r>
              <a:rPr lang="en-IN">
                <a:latin typeface="Trebuchet MS" pitchFamily="34" charset="0"/>
              </a:rPr>
              <a:t>2) </a:t>
            </a:r>
            <a:r>
              <a:rPr lang="en-US">
                <a:latin typeface="Trebuchet MS" pitchFamily="34" charset="0"/>
              </a:rPr>
              <a:t>20</a:t>
            </a:r>
            <a:r>
              <a:rPr lang="fr-FR">
                <a:latin typeface="Trebuchet MS" pitchFamily="34" charset="0"/>
              </a:rPr>
              <a:t> </a:t>
            </a:r>
            <a:r>
              <a:rPr lang="en-IN">
                <a:latin typeface="Trebuchet MS" pitchFamily="34" charset="0"/>
              </a:rPr>
              <a:t>3) </a:t>
            </a:r>
            <a:r>
              <a:rPr lang="fr-FR">
                <a:latin typeface="Trebuchet MS" pitchFamily="34" charset="0"/>
              </a:rPr>
              <a:t>75 </a:t>
            </a:r>
            <a:r>
              <a:rPr lang="en-IN">
                <a:latin typeface="Trebuchet MS" pitchFamily="34" charset="0"/>
              </a:rPr>
              <a:t>4) </a:t>
            </a:r>
            <a:r>
              <a:rPr lang="fr-FR">
                <a:latin typeface="Trebuchet MS" pitchFamily="34" charset="0"/>
              </a:rPr>
              <a:t>50 </a:t>
            </a:r>
            <a:r>
              <a:rPr lang="en-IN">
                <a:latin typeface="Trebuchet MS" pitchFamily="34" charset="0"/>
              </a:rPr>
              <a:t>5) 30</a:t>
            </a:r>
            <a:endParaRPr lang="fr-FR">
              <a:latin typeface="Trebuchet MS" pitchFamily="34" charset="0"/>
            </a:endParaRPr>
          </a:p>
          <a:p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20</a:t>
            </a:r>
            <a:r>
              <a:rPr lang="en-IN">
                <a:latin typeface="Trebuchet MS" pitchFamily="34" charset="0"/>
              </a:rPr>
              <a:t> lakhs</a:t>
            </a:r>
            <a:endParaRPr lang="en-US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2345538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685800"/>
            <a:ext cx="82296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N" sz="2800"/>
          </a:p>
          <a:p>
            <a:pPr algn="just"/>
            <a:r>
              <a:rPr lang="en-US" sz="2800"/>
              <a:t> </a:t>
            </a:r>
            <a:r>
              <a:rPr lang="en-US" sz="2800">
                <a:latin typeface="Trebuchet MS" pitchFamily="34" charset="0"/>
              </a:rPr>
              <a:t>As per the revised definition of MSMEs as per latest Gazette Notification S.O. 2119 (E) dated June 26, 2020, If the </a:t>
            </a:r>
            <a:r>
              <a:rPr lang="en-US" sz="2800" b="1">
                <a:solidFill>
                  <a:srgbClr val="FF0000"/>
                </a:solidFill>
                <a:latin typeface="Trebuchet MS" pitchFamily="34" charset="0"/>
              </a:rPr>
              <a:t>Investment in Plant &amp; Machinery or Equipment does not exceed 1 Cr </a:t>
            </a:r>
            <a:r>
              <a:rPr lang="en-US" sz="2800">
                <a:latin typeface="Trebuchet MS" pitchFamily="34" charset="0"/>
              </a:rPr>
              <a:t>and </a:t>
            </a:r>
            <a:r>
              <a:rPr lang="en-US" sz="2800" b="1">
                <a:solidFill>
                  <a:srgbClr val="FF0000"/>
                </a:solidFill>
                <a:latin typeface="Trebuchet MS" pitchFamily="34" charset="0"/>
              </a:rPr>
              <a:t>turnover does not exceed 5 Cr</a:t>
            </a:r>
            <a:r>
              <a:rPr lang="en-US" sz="2800">
                <a:latin typeface="Trebuchet MS" pitchFamily="34" charset="0"/>
              </a:rPr>
              <a:t>; the enterprise will be classified as __________</a:t>
            </a:r>
          </a:p>
          <a:p>
            <a:pPr algn="just"/>
            <a:endParaRPr lang="en-US" sz="2800">
              <a:latin typeface="Trebuchet MS" pitchFamily="34" charset="0"/>
            </a:endParaRPr>
          </a:p>
          <a:p>
            <a:pPr algn="just"/>
            <a:r>
              <a:rPr lang="en-IN" sz="2800">
                <a:latin typeface="Trebuchet MS" pitchFamily="34" charset="0"/>
              </a:rPr>
              <a:t>1) Small</a:t>
            </a:r>
          </a:p>
          <a:p>
            <a:pPr algn="just"/>
            <a:r>
              <a:rPr lang="en-IN" sz="2800">
                <a:latin typeface="Trebuchet MS" pitchFamily="34" charset="0"/>
              </a:rPr>
              <a:t>2) Micro</a:t>
            </a:r>
          </a:p>
          <a:p>
            <a:pPr algn="just"/>
            <a:r>
              <a:rPr lang="en-IN" sz="2800">
                <a:latin typeface="Trebuchet MS" pitchFamily="34" charset="0"/>
              </a:rPr>
              <a:t>3) Mudra</a:t>
            </a:r>
          </a:p>
          <a:p>
            <a:pPr algn="just"/>
            <a:r>
              <a:rPr lang="en-IN" sz="2800">
                <a:latin typeface="Trebuchet MS" pitchFamily="34" charset="0"/>
              </a:rPr>
              <a:t>4) Medium</a:t>
            </a:r>
          </a:p>
          <a:p>
            <a:pPr algn="just"/>
            <a:r>
              <a:rPr lang="en-IN" sz="2800">
                <a:latin typeface="Trebuchet MS" pitchFamily="34" charset="0"/>
              </a:rPr>
              <a:t>5) Tiny unit</a:t>
            </a:r>
          </a:p>
          <a:p>
            <a:pPr algn="just"/>
            <a:endParaRPr lang="en-US" sz="2800"/>
          </a:p>
        </p:txBody>
      </p:sp>
      <p:sp>
        <p:nvSpPr>
          <p:cNvPr id="43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Lending to startups  up to ₹_____ Cr per borrower can be classified under Priority sector </a:t>
            </a: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en-IN">
                <a:latin typeface="Trebuchet MS" pitchFamily="34" charset="0"/>
              </a:rPr>
              <a:t>1) </a:t>
            </a:r>
            <a:r>
              <a:rPr lang="fr-FR">
                <a:latin typeface="Trebuchet MS" pitchFamily="34" charset="0"/>
              </a:rPr>
              <a:t>25 </a:t>
            </a:r>
            <a:r>
              <a:rPr lang="en-IN">
                <a:latin typeface="Trebuchet MS" pitchFamily="34" charset="0"/>
              </a:rPr>
              <a:t>2) </a:t>
            </a:r>
            <a:r>
              <a:rPr lang="en-US">
                <a:latin typeface="Trebuchet MS" pitchFamily="34" charset="0"/>
              </a:rPr>
              <a:t>20</a:t>
            </a:r>
            <a:r>
              <a:rPr lang="fr-FR">
                <a:latin typeface="Trebuchet MS" pitchFamily="34" charset="0"/>
              </a:rPr>
              <a:t> </a:t>
            </a:r>
            <a:r>
              <a:rPr lang="en-IN">
                <a:latin typeface="Trebuchet MS" pitchFamily="34" charset="0"/>
              </a:rPr>
              <a:t>3) </a:t>
            </a:r>
            <a:r>
              <a:rPr lang="fr-FR">
                <a:latin typeface="Trebuchet MS" pitchFamily="34" charset="0"/>
              </a:rPr>
              <a:t>75 </a:t>
            </a:r>
            <a:r>
              <a:rPr lang="en-IN">
                <a:latin typeface="Trebuchet MS" pitchFamily="34" charset="0"/>
              </a:rPr>
              <a:t>4) </a:t>
            </a:r>
            <a:r>
              <a:rPr lang="fr-FR">
                <a:latin typeface="Trebuchet MS" pitchFamily="34" charset="0"/>
              </a:rPr>
              <a:t>50 </a:t>
            </a:r>
            <a:r>
              <a:rPr lang="en-IN">
                <a:latin typeface="Trebuchet MS" pitchFamily="34" charset="0"/>
              </a:rPr>
              <a:t>5) 30</a:t>
            </a:r>
            <a:endParaRPr lang="fr-FR">
              <a:latin typeface="Trebuchet MS" pitchFamily="34" charset="0"/>
            </a:endParaRPr>
          </a:p>
          <a:p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50</a:t>
            </a:r>
            <a:r>
              <a:rPr lang="en-IN">
                <a:latin typeface="Trebuchet MS" pitchFamily="34" charset="0"/>
              </a:rPr>
              <a:t> Crores</a:t>
            </a:r>
            <a:endParaRPr lang="en-US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4913567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Lending to Distressed  farmers  up to ₹_____ lakh per borrower can be classified under Priority sector </a:t>
            </a:r>
          </a:p>
          <a:p>
            <a:pPr marL="0" indent="0">
              <a:buNone/>
            </a:pPr>
            <a:endParaRPr lang="en-IN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fr-FR">
                <a:latin typeface="Trebuchet MS" pitchFamily="34" charset="0"/>
              </a:rPr>
              <a:t>4 </a:t>
            </a: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3</a:t>
            </a:r>
            <a:r>
              <a:rPr lang="fr-FR">
                <a:latin typeface="Trebuchet MS" pitchFamily="34" charset="0"/>
              </a:rPr>
              <a:t> </a:t>
            </a:r>
          </a:p>
          <a:p>
            <a:pPr marL="514350" indent="-514350">
              <a:buAutoNum type="arabicParenR"/>
            </a:pPr>
            <a:r>
              <a:rPr lang="fr-FR">
                <a:latin typeface="Trebuchet MS" pitchFamily="34" charset="0"/>
              </a:rPr>
              <a:t>6 </a:t>
            </a:r>
          </a:p>
          <a:p>
            <a:pPr marL="514350" indent="-514350">
              <a:buAutoNum type="arabicParenR"/>
            </a:pPr>
            <a:r>
              <a:rPr lang="fr-FR">
                <a:latin typeface="Trebuchet MS" pitchFamily="34" charset="0"/>
              </a:rPr>
              <a:t>NO LIMIT</a:t>
            </a: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1</a:t>
            </a: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NO LIMIT</a:t>
            </a:r>
            <a:endParaRPr lang="en-US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163929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Loans for Food and Agro-processing up to an aggregate sanctioned limit of Rs.100 crore per borrower can be classified under </a:t>
            </a:r>
          </a:p>
          <a:p>
            <a:pPr marL="514350" indent="-514350">
              <a:buAutoNum type="arabicParenR"/>
            </a:pPr>
            <a:r>
              <a:rPr lang="en-IN">
                <a:latin typeface="Trebuchet MS" pitchFamily="34" charset="0"/>
              </a:rPr>
              <a:t>Farm credit </a:t>
            </a:r>
            <a:r>
              <a:rPr lang="fr-FR">
                <a:latin typeface="Trebuchet MS" pitchFamily="34" charset="0"/>
              </a:rPr>
              <a:t> </a:t>
            </a:r>
          </a:p>
          <a:p>
            <a:pPr marL="514350" indent="-514350">
              <a:buAutoNum type="arabicParenR"/>
            </a:pPr>
            <a:r>
              <a:rPr lang="en-IN">
                <a:latin typeface="Trebuchet MS" pitchFamily="34" charset="0"/>
              </a:rPr>
              <a:t>Ancillary activity </a:t>
            </a:r>
            <a:r>
              <a:rPr lang="fr-FR">
                <a:latin typeface="Trebuchet MS" pitchFamily="34" charset="0"/>
              </a:rPr>
              <a:t> </a:t>
            </a:r>
          </a:p>
          <a:p>
            <a:pPr marL="514350" indent="-514350">
              <a:buAutoNum type="arabicParenR"/>
            </a:pPr>
            <a:r>
              <a:rPr lang="en-IN">
                <a:latin typeface="Trebuchet MS" pitchFamily="34" charset="0"/>
              </a:rPr>
              <a:t>AGRICULTURE INFRASTRUCTURE </a:t>
            </a:r>
            <a:r>
              <a:rPr lang="fr-FR">
                <a:latin typeface="Trebuchet MS" pitchFamily="34" charset="0"/>
              </a:rPr>
              <a:t> </a:t>
            </a:r>
          </a:p>
          <a:p>
            <a:pPr marL="514350" indent="-514350">
              <a:buAutoNum type="arabicParenR"/>
            </a:pPr>
            <a:r>
              <a:rPr lang="en-IN">
                <a:latin typeface="Trebuchet MS" pitchFamily="34" charset="0"/>
              </a:rPr>
              <a:t>MSME </a:t>
            </a:r>
            <a:r>
              <a:rPr lang="fr-FR">
                <a:latin typeface="Trebuchet MS" pitchFamily="34" charset="0"/>
              </a:rPr>
              <a:t> </a:t>
            </a:r>
          </a:p>
          <a:p>
            <a:pPr marL="514350" indent="-514350">
              <a:buAutoNum type="arabicParenR"/>
            </a:pPr>
            <a:r>
              <a:rPr lang="fr-FR" err="1">
                <a:latin typeface="Trebuchet MS" pitchFamily="34" charset="0"/>
              </a:rPr>
              <a:t>Others</a:t>
            </a: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</a:t>
            </a:r>
            <a:r>
              <a:rPr lang="en-IN">
                <a:latin typeface="Trebuchet MS" pitchFamily="34" charset="0"/>
              </a:rPr>
              <a:t>Ancillary activity </a:t>
            </a:r>
            <a:r>
              <a:rPr lang="fr-FR"/>
              <a:t>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6521219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Monitoring of priority lending compliance of banks  by RBI is  done on _______ basis </a:t>
            </a: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Monthly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Quarterly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Half yearly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fr-FR">
                <a:latin typeface="Trebuchet MS" pitchFamily="34" charset="0"/>
              </a:rPr>
              <a:t>Daily</a:t>
            </a:r>
          </a:p>
          <a:p>
            <a:pPr marL="0" indent="0">
              <a:buNone/>
            </a:pP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</a:t>
            </a:r>
            <a:r>
              <a:rPr lang="en-US">
                <a:latin typeface="Trebuchet MS" pitchFamily="34" charset="0"/>
              </a:rPr>
              <a:t>Quarterly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191724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>
                <a:latin typeface="Trebuchet MS" pitchFamily="34" charset="0"/>
              </a:rPr>
              <a:t>Loans for Food and Agro-processing up to an aggregate sanctioned limit of Rs. --------- Cr per borrower can be classified under Priority sector </a:t>
            </a: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25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50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75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fr-FR">
                <a:latin typeface="Trebuchet MS" pitchFamily="34" charset="0"/>
              </a:rPr>
              <a:t>100</a:t>
            </a:r>
          </a:p>
          <a:p>
            <a:pPr marL="0" indent="0">
              <a:buNone/>
            </a:pP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</a:t>
            </a:r>
            <a:r>
              <a:rPr lang="en-US">
                <a:latin typeface="Trebuchet MS" pitchFamily="34" charset="0"/>
              </a:rPr>
              <a:t>100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6327684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2800" b="1">
                <a:solidFill>
                  <a:srgbClr val="FF0000"/>
                </a:solidFill>
                <a:latin typeface="Trebuchet MS" pitchFamily="34" charset="0"/>
              </a:rPr>
              <a:t>______per borrower </a:t>
            </a:r>
            <a:r>
              <a:rPr lang="en-US" sz="2800">
                <a:latin typeface="Trebuchet MS" pitchFamily="34" charset="0"/>
              </a:rPr>
              <a:t>for building health care facilities including under ‘</a:t>
            </a:r>
            <a:r>
              <a:rPr lang="en-US" sz="2800" b="1" err="1">
                <a:solidFill>
                  <a:srgbClr val="FF0000"/>
                </a:solidFill>
                <a:latin typeface="Trebuchet MS" pitchFamily="34" charset="0"/>
              </a:rPr>
              <a:t>Ayushman Bharat’ in Tier 2 to Tier 6 centres</a:t>
            </a:r>
            <a:endParaRPr lang="en-US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1 Crore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2 Crores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5 Crores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fr-FR">
                <a:latin typeface="Trebuchet MS" pitchFamily="34" charset="0"/>
              </a:rPr>
              <a:t>10 crores</a:t>
            </a:r>
          </a:p>
          <a:p>
            <a:pPr marL="0" indent="0">
              <a:buNone/>
            </a:pP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</a:t>
            </a:r>
            <a:r>
              <a:rPr lang="en-US">
                <a:latin typeface="Trebuchet MS" pitchFamily="34" charset="0"/>
              </a:rPr>
              <a:t>10 Crores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57078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/>
          <a:lstStyle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 sz="2800" b="1">
                <a:solidFill>
                  <a:srgbClr val="FF0000"/>
                </a:solidFill>
                <a:latin typeface="Trebuchet MS" pitchFamily="34" charset="0"/>
              </a:rPr>
              <a:t>No processing charges to be collected for priority sector loans upto Rs.______</a:t>
            </a:r>
            <a:endParaRPr lang="en-US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10,000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25,000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50,000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fr-FR">
                <a:latin typeface="Trebuchet MS" pitchFamily="34" charset="0"/>
              </a:rPr>
              <a:t>1 lakh</a:t>
            </a:r>
          </a:p>
          <a:p>
            <a:pPr marL="0" indent="0">
              <a:buNone/>
            </a:pP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</a:t>
            </a:r>
            <a:r>
              <a:rPr lang="en-US">
                <a:latin typeface="Trebuchet MS" pitchFamily="34" charset="0"/>
              </a:rPr>
              <a:t>25,000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625433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/>
          </a:p>
          <a:p>
            <a:r>
              <a:rPr lang="en-US" sz="2800" b="1">
                <a:solidFill>
                  <a:srgbClr val="0000FF"/>
                </a:solidFill>
                <a:latin typeface="Trebuchet MS" pitchFamily="34" charset="0"/>
              </a:rPr>
              <a:t>Bank loans to any governmental agency for construction of dwelling units or for slum clearance and rehabilitation </a:t>
            </a:r>
            <a:r>
              <a:rPr lang="en-US" sz="2800">
                <a:latin typeface="Trebuchet MS" pitchFamily="34" charset="0"/>
              </a:rPr>
              <a:t>of slum dwellers subject to dwelling units with </a:t>
            </a:r>
            <a:r>
              <a:rPr lang="en-US" sz="2800" b="1">
                <a:solidFill>
                  <a:srgbClr val="FF0000"/>
                </a:solidFill>
                <a:latin typeface="Trebuchet MS" pitchFamily="34" charset="0"/>
              </a:rPr>
              <a:t>carpet area of not more than __ sq.m </a:t>
            </a:r>
          </a:p>
          <a:p>
            <a:pPr marL="0" indent="0">
              <a:buNone/>
            </a:pPr>
            <a:endParaRPr lang="en-US" sz="2800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40</a:t>
            </a:r>
            <a:endParaRPr lang="fr-FR"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50</a:t>
            </a: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60</a:t>
            </a:r>
          </a:p>
          <a:p>
            <a:pPr marL="514350" indent="-514350">
              <a:buAutoNum type="arabicParenR"/>
            </a:pPr>
            <a:r>
              <a:rPr lang="en-US">
                <a:latin typeface="Trebuchet MS" pitchFamily="34" charset="0"/>
              </a:rPr>
              <a:t>75</a:t>
            </a:r>
          </a:p>
          <a:p>
            <a:pPr marL="514350" indent="-514350">
              <a:buAutoNum type="arabicParenR"/>
            </a:pP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60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090803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>
            <a:normAutofit/>
          </a:bodyPr>
          <a:lstStyle/>
          <a:p>
            <a:pPr algn="just"/>
            <a:r>
              <a:rPr lang="en-US" sz="2800">
                <a:latin typeface="Trebuchet MS" pitchFamily="34" charset="0"/>
              </a:rPr>
              <a:t>If Banks does not ACHIEVE Priority sector target, The deficit amount is not to be invested in _____</a:t>
            </a:r>
          </a:p>
          <a:p>
            <a:pPr marL="0" indent="0" algn="just">
              <a:buNone/>
            </a:pPr>
            <a:endParaRPr lang="en-US" sz="2800">
              <a:solidFill>
                <a:srgbClr val="FF0000"/>
              </a:solidFill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Mangal" panose="02040503050203030202" pitchFamily="18" charset="0"/>
              </a:rPr>
              <a:t>RIDF of NABARD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0000FF"/>
                </a:solidFill>
                <a:latin typeface="Trebuchet MS" pitchFamily="34" charset="0"/>
              </a:rPr>
              <a:t>NHB</a:t>
            </a:r>
            <a:endParaRPr lang="en-US">
              <a:latin typeface="Trebuchet MS" pitchFamily="34" charset="0"/>
            </a:endParaRPr>
          </a:p>
          <a:p>
            <a:pPr marL="514350" indent="-514350">
              <a:buFont typeface="Wingdings 2"/>
              <a:buAutoNum type="arabicParenR"/>
            </a:pPr>
            <a:r>
              <a:rPr lang="en-IN" sz="2400">
                <a:solidFill>
                  <a:srgbClr val="0000FF"/>
                </a:solidFill>
                <a:latin typeface="Trebuchet MS" pitchFamily="34" charset="0"/>
              </a:rPr>
              <a:t>SIDBI </a:t>
            </a:r>
          </a:p>
          <a:p>
            <a:pPr marL="514350" indent="-514350">
              <a:buFont typeface="Wingdings 2"/>
              <a:buAutoNum type="arabicParenR"/>
            </a:pPr>
            <a:r>
              <a:rPr lang="en-IN" sz="2400">
                <a:solidFill>
                  <a:srgbClr val="0000FF"/>
                </a:solidFill>
                <a:latin typeface="Trebuchet MS" pitchFamily="34" charset="0"/>
              </a:rPr>
              <a:t>MUDRA LTD</a:t>
            </a:r>
            <a:endParaRPr lang="en-US" sz="2400">
              <a:latin typeface="Trebuchet MS" pitchFamily="34" charset="0"/>
            </a:endParaRPr>
          </a:p>
          <a:p>
            <a:pPr marL="514350" indent="-514350">
              <a:buFont typeface="Wingdings 2"/>
              <a:buAutoNum type="arabicParenR"/>
            </a:pPr>
            <a:r>
              <a:rPr lang="en-IN" sz="2400">
                <a:solidFill>
                  <a:srgbClr val="0000FF"/>
                </a:solidFill>
                <a:latin typeface="Trebuchet MS" pitchFamily="34" charset="0"/>
              </a:rPr>
              <a:t>HFC</a:t>
            </a:r>
            <a:endParaRPr lang="en-US">
              <a:latin typeface="Trebuchet MS" pitchFamily="34" charset="0"/>
            </a:endParaRPr>
          </a:p>
          <a:p>
            <a:pPr marL="514350" indent="-514350">
              <a:buAutoNum type="arabicParenR"/>
            </a:pPr>
            <a:endParaRPr lang="fr-FR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HFC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068178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>
            <a:normAutofit/>
          </a:bodyPr>
          <a:lstStyle/>
          <a:p>
            <a:pPr algn="just"/>
            <a:r>
              <a:rPr lang="en-US" sz="2800" b="1">
                <a:solidFill>
                  <a:srgbClr val="000000"/>
                </a:solidFill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Loans to farmers </a:t>
            </a:r>
            <a:r>
              <a:rPr lang="en-US" sz="2800" b="1">
                <a:solidFill>
                  <a:srgbClr val="6600CC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against pledge/ hypothecation </a:t>
            </a:r>
            <a:r>
              <a:rPr lang="en-US" sz="2800" b="1">
                <a:solidFill>
                  <a:srgbClr val="6600CC"/>
                </a:solidFill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of </a:t>
            </a:r>
            <a:r>
              <a:rPr lang="en-US" sz="2800" b="1">
                <a:latin typeface="Trebuchet MS" pitchFamily="34" charset="0"/>
                <a:ea typeface="Times New Roman" pitchFamily="18" charset="0"/>
                <a:cs typeface="Trebuchet MS" pitchFamily="34" charset="0"/>
              </a:rPr>
              <a:t>agricultural produce (including warehouse receipts) for a period </a:t>
            </a:r>
            <a:r>
              <a:rPr lang="en-US" sz="2800" b="1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Times New Roman" pitchFamily="18" charset="0"/>
              </a:rPr>
              <a:t>not exceeding __ months </a:t>
            </a:r>
            <a:r>
              <a:rPr lang="en-US" sz="28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will be classified under priority sector target</a:t>
            </a:r>
            <a:endParaRPr lang="en-US" sz="3200" b="1">
              <a:solidFill>
                <a:srgbClr val="FF0066"/>
              </a:solidFill>
              <a:latin typeface="Trebuchet MS" pitchFamily="34" charset="0"/>
            </a:endParaRPr>
          </a:p>
          <a:p>
            <a:pPr marL="0" indent="0" algn="just">
              <a:buNone/>
            </a:pPr>
            <a:endParaRPr lang="en-US" sz="2800">
              <a:solidFill>
                <a:srgbClr val="FF0000"/>
              </a:solidFill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Mangal" panose="02040503050203030202" pitchFamily="18" charset="0"/>
              </a:rPr>
              <a:t>18 months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0000FF"/>
                </a:solidFill>
                <a:latin typeface="Trebuchet MS" pitchFamily="34" charset="0"/>
              </a:rPr>
              <a:t>12 months</a:t>
            </a:r>
            <a:endParaRPr lang="en-US">
              <a:latin typeface="Trebuchet MS" pitchFamily="34" charset="0"/>
            </a:endParaRPr>
          </a:p>
          <a:p>
            <a:pPr marL="514350" indent="-514350">
              <a:buFont typeface="Wingdings 2"/>
              <a:buAutoNum type="arabicParenR"/>
            </a:pPr>
            <a:r>
              <a:rPr lang="en-US" sz="2400">
                <a:solidFill>
                  <a:srgbClr val="0000FF"/>
                </a:solidFill>
                <a:latin typeface="Trebuchet MS" pitchFamily="34" charset="0"/>
              </a:rPr>
              <a:t>6 months</a:t>
            </a:r>
            <a:endParaRPr lang="en-IN" sz="2400">
              <a:solidFill>
                <a:srgbClr val="0000FF"/>
              </a:solidFill>
              <a:latin typeface="Trebuchet MS" pitchFamily="34" charset="0"/>
            </a:endParaRPr>
          </a:p>
          <a:p>
            <a:pPr marL="514350" indent="-514350">
              <a:buFont typeface="Wingdings 2"/>
              <a:buAutoNum type="arabicParenR"/>
            </a:pPr>
            <a:r>
              <a:rPr lang="en-US" sz="2400">
                <a:solidFill>
                  <a:srgbClr val="0000FF"/>
                </a:solidFill>
                <a:latin typeface="Trebuchet MS" pitchFamily="34" charset="0"/>
              </a:rPr>
              <a:t>24 months</a:t>
            </a:r>
            <a:endParaRPr lang="en-US" sz="2400">
              <a:latin typeface="Trebuchet MS" pitchFamily="34" charset="0"/>
            </a:endParaRP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 12 months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991451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533400"/>
            <a:ext cx="8534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>
                <a:latin typeface="Trebuchet MS" pitchFamily="34" charset="0"/>
              </a:rPr>
              <a:t>Under Social Infrastructure ,Bank loans up to a limit of ₹……….per borrower for setting up schools, drinking water facilities and sanitation facilities including construction/ refurbishment of household toilets and water improvements at household level, etc</a:t>
            </a:r>
          </a:p>
          <a:p>
            <a:endParaRPr lang="en-US" sz="2400" b="0">
              <a:latin typeface="Trebuchet MS" pitchFamily="34" charset="0"/>
            </a:endParaRPr>
          </a:p>
          <a:p>
            <a:pPr lvl="1"/>
            <a:r>
              <a:rPr lang="en-IN" sz="2400">
                <a:latin typeface="Trebuchet MS" pitchFamily="34" charset="0"/>
              </a:rPr>
              <a:t>1) 5 MILLION</a:t>
            </a:r>
          </a:p>
          <a:p>
            <a:pPr lvl="1"/>
            <a:r>
              <a:rPr lang="en-IN" sz="2400">
                <a:latin typeface="Trebuchet MS" pitchFamily="34" charset="0"/>
              </a:rPr>
              <a:t>2) 50 MILLION</a:t>
            </a:r>
          </a:p>
          <a:p>
            <a:pPr lvl="1"/>
            <a:r>
              <a:rPr lang="en-IN" sz="2400">
                <a:latin typeface="Trebuchet MS" pitchFamily="34" charset="0"/>
              </a:rPr>
              <a:t>3) 500 MILLION</a:t>
            </a:r>
          </a:p>
          <a:p>
            <a:pPr lvl="1"/>
            <a:r>
              <a:rPr lang="en-IN" sz="2400">
                <a:latin typeface="Trebuchet MS" pitchFamily="34" charset="0"/>
              </a:rPr>
              <a:t>4) 5 BILLION</a:t>
            </a:r>
          </a:p>
          <a:p>
            <a:pPr lvl="1"/>
            <a:r>
              <a:rPr lang="en-IN" sz="2400">
                <a:latin typeface="Trebuchet MS" pitchFamily="34" charset="0"/>
              </a:rPr>
              <a:t>5) 5 TRILLION</a:t>
            </a:r>
          </a:p>
          <a:p>
            <a:pPr lvl="1"/>
            <a:endParaRPr lang="en-IN" sz="2400">
              <a:latin typeface="Trebuchet MS" pitchFamily="34" charset="0"/>
            </a:endParaRPr>
          </a:p>
          <a:p>
            <a:pPr lvl="1"/>
            <a:endParaRPr lang="en-IN" sz="2400">
              <a:latin typeface="Trebuchet MS" pitchFamily="34" charset="0"/>
            </a:endParaRPr>
          </a:p>
          <a:p>
            <a:pPr lvl="1"/>
            <a:r>
              <a:rPr lang="en-IN" sz="2400" b="1">
                <a:solidFill>
                  <a:srgbClr val="0000FF"/>
                </a:solidFill>
                <a:latin typeface="Trebuchet MS" pitchFamily="34" charset="0"/>
              </a:rPr>
              <a:t>LET US KNOW THE DIFFERENCE BETWEEN MILLION/BILLION/TRILLION-  </a:t>
            </a:r>
            <a:r>
              <a:rPr lang="en-IN" sz="2400" b="1">
                <a:solidFill>
                  <a:srgbClr val="FF0000"/>
                </a:solidFill>
                <a:latin typeface="Trebuchet MS" pitchFamily="34" charset="0"/>
              </a:rPr>
              <a:t>TO ANSWER PERFECTLY</a:t>
            </a:r>
          </a:p>
        </p:txBody>
      </p:sp>
      <p:sp>
        <p:nvSpPr>
          <p:cNvPr id="43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591403801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764704"/>
            <a:ext cx="8534400" cy="5334000"/>
          </a:xfrm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</a:pPr>
            <a:r>
              <a:rPr lang="en-US" sz="3200" b="1">
                <a:solidFill>
                  <a:srgbClr val="6600FF"/>
                </a:solidFill>
                <a:latin typeface="Trebuchet MS" pitchFamily="34" charset="0"/>
              </a:rPr>
              <a:t>Incremental </a:t>
            </a:r>
            <a:r>
              <a:rPr lang="en-US" sz="2800" b="1">
                <a:solidFill>
                  <a:srgbClr val="6600FF"/>
                </a:solidFill>
                <a:latin typeface="Trebuchet MS" pitchFamily="34" charset="0"/>
              </a:rPr>
              <a:t>Export Credit : </a:t>
            </a:r>
            <a:r>
              <a:rPr lang="en-US" sz="28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2 % of ANBC or CEOBE (</a:t>
            </a:r>
            <a:r>
              <a:rPr lang="en-US" sz="2800" b="1">
                <a:solidFill>
                  <a:srgbClr val="6600FF"/>
                </a:solidFill>
                <a:latin typeface="Trebuchet MS" pitchFamily="34" charset="0"/>
                <a:cs typeface="Times New Roman" pitchFamily="18" charset="0"/>
              </a:rPr>
              <a:t>H</a:t>
            </a:r>
            <a:r>
              <a:rPr lang="en-US" sz="2800" b="1">
                <a:solidFill>
                  <a:srgbClr val="6600FF"/>
                </a:solidFill>
                <a:latin typeface="Trebuchet MS" pitchFamily="34" charset="0"/>
              </a:rPr>
              <a:t>igher) subject to Sanctioned limit of ______</a:t>
            </a:r>
            <a:r>
              <a:rPr lang="en-US" sz="28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per borrower will be classified under priority sector target</a:t>
            </a:r>
            <a:endParaRPr lang="en-US" sz="3200" b="1">
              <a:solidFill>
                <a:srgbClr val="FF0066"/>
              </a:solidFill>
              <a:latin typeface="Trebuchet MS" pitchFamily="34" charset="0"/>
            </a:endParaRPr>
          </a:p>
          <a:p>
            <a:pPr marL="0" indent="0" algn="just">
              <a:buNone/>
            </a:pPr>
            <a:endParaRPr lang="en-US" sz="2800">
              <a:solidFill>
                <a:srgbClr val="FF0000"/>
              </a:solidFill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Rs.10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Rs.20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Rs.30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Rs.40 crore</a:t>
            </a:r>
          </a:p>
          <a:p>
            <a:pPr marL="514350" indent="-514350">
              <a:buAutoNum type="arabicParenR"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</a:t>
            </a: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Rs.40 crore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34511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>
            <a:normAutofit lnSpcReduction="10000"/>
          </a:bodyPr>
          <a:lstStyle/>
          <a:p>
            <a:pPr marL="342900" indent="-342900">
              <a:lnSpc>
                <a:spcPct val="90000"/>
              </a:lnSpc>
            </a:pPr>
            <a:r>
              <a:rPr lang="en-US" sz="3200" b="1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Loans up to Rs. ___ Cr </a:t>
            </a:r>
            <a:r>
              <a:rPr lang="en-US" sz="3200" b="1">
                <a:solidFill>
                  <a:srgbClr val="00CC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per borrowing entity to </a:t>
            </a:r>
            <a:r>
              <a:rPr lang="en-US" sz="3200" b="1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FPOs/FPCs </a:t>
            </a:r>
            <a:r>
              <a:rPr lang="en-US" sz="3200" b="1">
                <a:solidFill>
                  <a:srgbClr val="0000FF"/>
                </a:solidFill>
                <a:latin typeface="Trebuchet MS" pitchFamily="34" charset="0"/>
                <a:ea typeface="Times New Roman" pitchFamily="18" charset="0"/>
                <a:cs typeface="Calibri" pitchFamily="34" charset="0"/>
              </a:rPr>
              <a:t>undertaking farming with assured marketing of their produce at a pre-determined price under </a:t>
            </a:r>
            <a:r>
              <a:rPr lang="en-US" sz="3200" b="1">
                <a:latin typeface="Trebuchet MS" pitchFamily="34" charset="0"/>
              </a:rPr>
              <a:t>FARM CREDIT</a:t>
            </a:r>
            <a:r>
              <a:rPr lang="en-US" sz="3200" b="1">
                <a:solidFill>
                  <a:srgbClr val="FF0066"/>
                </a:solidFill>
                <a:latin typeface="Trebuchet MS" pitchFamily="34" charset="0"/>
              </a:rPr>
              <a:t> </a:t>
            </a:r>
            <a:endParaRPr lang="en-US" sz="3200" b="1">
              <a:solidFill>
                <a:srgbClr val="0000FF"/>
              </a:solidFill>
              <a:latin typeface="Trebuchet MS" pitchFamily="34" charset="0"/>
              <a:ea typeface="Times New Roman" pitchFamily="18" charset="0"/>
              <a:cs typeface="Calibri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sz="2800">
              <a:solidFill>
                <a:srgbClr val="FF0000"/>
              </a:solidFill>
              <a:latin typeface="Trebuchet MS" pitchFamily="34" charset="0"/>
            </a:endParaRP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Rs.1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Rs.2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Rs.5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Rs.10 crore</a:t>
            </a:r>
          </a:p>
          <a:p>
            <a:pPr marL="514350" indent="-514350">
              <a:buAutoNum type="arabicParenR"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</a:t>
            </a: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Rs.5 crore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958368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5334000"/>
          </a:xfrm>
        </p:spPr>
        <p:txBody>
          <a:bodyPr>
            <a:normAutofit lnSpcReduction="10000"/>
          </a:bodyPr>
          <a:lstStyle/>
          <a:p>
            <a:pPr marL="342900" lvl="0" indent="-3429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</a:pPr>
            <a:r>
              <a:rPr lang="en-US" sz="2800">
                <a:latin typeface="Trebuchet MS" pitchFamily="34" charset="0"/>
                <a:ea typeface="Times New Roman" pitchFamily="18" charset="0"/>
                <a:cs typeface="Mangal"/>
              </a:rPr>
              <a:t>Bank loans up to a limit of </a:t>
            </a:r>
            <a:r>
              <a:rPr lang="en-US" sz="2800" b="1" err="1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Mangal"/>
              </a:rPr>
              <a:t>Rs ____to borrowers </a:t>
            </a:r>
            <a:r>
              <a:rPr lang="en-US" sz="2800">
                <a:latin typeface="Trebuchet MS" pitchFamily="34" charset="0"/>
                <a:ea typeface="Times New Roman" pitchFamily="18" charset="0"/>
                <a:cs typeface="Mangal"/>
              </a:rPr>
              <a:t>for purposes like </a:t>
            </a:r>
            <a:r>
              <a:rPr lang="en-US" sz="2800" b="1">
                <a:latin typeface="Trebuchet MS" pitchFamily="34" charset="0"/>
                <a:ea typeface="Times New Roman" pitchFamily="18" charset="0"/>
                <a:cs typeface="Mangal"/>
              </a:rPr>
              <a:t>Solar based power generators, Biomass-based power generators</a:t>
            </a:r>
            <a:r>
              <a:rPr lang="en-US" sz="2800">
                <a:latin typeface="Trebuchet MS" pitchFamily="34" charset="0"/>
                <a:ea typeface="Times New Roman" pitchFamily="18" charset="0"/>
                <a:cs typeface="Mangal"/>
              </a:rPr>
              <a:t> </a:t>
            </a:r>
            <a:r>
              <a:rPr lang="en-US" sz="2800" b="1">
                <a:latin typeface="Trebuchet MS" pitchFamily="34" charset="0"/>
                <a:ea typeface="Times New Roman" pitchFamily="18" charset="0"/>
                <a:cs typeface="Mangal"/>
              </a:rPr>
              <a:t>Wind mills etc comes under renewable energy category of Priority sector.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sz="2800" b="1">
              <a:latin typeface="Trebuchet MS" pitchFamily="34" charset="0"/>
              <a:ea typeface="Times New Roman" pitchFamily="18" charset="0"/>
              <a:cs typeface="Mangal"/>
            </a:endParaRP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Rs.10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Rs.20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Rs.30 crore </a:t>
            </a:r>
          </a:p>
          <a:p>
            <a:pPr marL="514350" indent="-514350">
              <a:buAutoNum type="arabicParenR"/>
            </a:pPr>
            <a:r>
              <a:rPr lang="en-US" sz="2400" b="1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Rs.40 crore</a:t>
            </a:r>
          </a:p>
          <a:p>
            <a:pPr marL="0" indent="0">
              <a:buNone/>
            </a:pPr>
            <a:endParaRPr lang="en-US">
              <a:latin typeface="Trebuchet MS" pitchFamily="34" charset="0"/>
            </a:endParaRPr>
          </a:p>
          <a:p>
            <a:pPr marL="0" indent="0">
              <a:buNone/>
            </a:pPr>
            <a:r>
              <a:rPr lang="fr-FR" err="1">
                <a:latin typeface="Trebuchet MS" pitchFamily="34" charset="0"/>
              </a:rPr>
              <a:t>Answer is </a:t>
            </a:r>
            <a:r>
              <a:rPr lang="en-US" sz="2400" b="1">
                <a:solidFill>
                  <a:srgbClr val="FF0000"/>
                </a:solidFill>
                <a:latin typeface="Trebuchet MS" pitchFamily="34" charset="0"/>
                <a:ea typeface="Times New Roman" pitchFamily="18" charset="0"/>
                <a:cs typeface="Mangal"/>
              </a:rPr>
              <a:t>30 Crore </a:t>
            </a:r>
            <a:endParaRPr lang="fr-FR">
              <a:latin typeface="Trebuchet MS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IN" b="1">
                <a:solidFill>
                  <a:schemeClr val="tx1"/>
                </a:solidFill>
                <a:latin typeface="Trebuchet MS" pitchFamily="34" charset="0"/>
              </a:rPr>
              <a:t> Terminal Questions</a:t>
            </a:r>
            <a:endParaRPr lang="en-US" b="1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5046422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87424" y="1340768"/>
            <a:ext cx="6180920" cy="4635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65129\Desktop\thank-you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33400" y="889000"/>
            <a:ext cx="8229600" cy="5080000"/>
          </a:xfrm>
          <a:prstGeom prst="rect">
            <a:avLst/>
          </a:prstGeom>
          <a:noFill/>
        </p:spPr>
      </p:pic>
      <p:sp>
        <p:nvSpPr>
          <p:cNvPr id="4099" name="New shape"/>
          <p:cNvSpPr/>
          <p:nvPr/>
        </p:nvSpPr>
        <p:spPr>
          <a:xfrm>
            <a:off x="4227354" y="6139180"/>
            <a:ext cx="689292" cy="2743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algn="l"/>
            <a:r>
              <a:rPr sz="1200">
                <a:solidFill>
                  <a:srgbClr val="000000">
                    <a:alpha val="70196"/>
                  </a:srgbClr>
                </a:solidFill>
                <a:latin typeface="Arial"/>
                <a:ea typeface="Arial"/>
                <a:cs typeface="Arial"/>
              </a:rPr>
              <a:t>Internal</a:t>
            </a:r>
          </a:p>
        </p:txBody>
      </p:sp>
      <p:sp>
        <p:nvSpPr>
          <p:cNvPr id="2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97298593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 txBox="1"/>
          <p:nvPr/>
        </p:nvSpPr>
        <p:spPr>
          <a:xfrm>
            <a:off x="533400" y="785794"/>
            <a:ext cx="8253442" cy="550072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kumimoji="0" lang="en-IN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endParaRPr lang="en-IN" sz="4400">
              <a:solidFill>
                <a:srgbClr val="FF0000"/>
              </a:solidFill>
            </a:endParaRP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itchFamily="34" charset="0"/>
              </a:rPr>
              <a:t>6    9   12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le 1"/>
          <p:cNvSpPr txBox="1"/>
          <p:nvPr/>
        </p:nvSpPr>
        <p:spPr>
          <a:xfrm>
            <a:off x="381000" y="990600"/>
            <a:ext cx="8561387" cy="1085864"/>
          </a:xfrm>
          <a:prstGeom prst="rect">
            <a:avLst/>
          </a:prstGeom>
        </p:spPr>
        <p:txBody>
          <a:bodyPr vert="horz" lIns="0" rIns="0" bIns="0" anchor="b">
            <a:normAutofit fontScale="7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N" sz="50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IN" sz="107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PRIORITY</a:t>
            </a:r>
            <a:r>
              <a:rPr kumimoji="0" lang="en-IN" sz="107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(LOGICS)</a:t>
            </a:r>
            <a:endParaRPr kumimoji="0" lang="en-US" sz="5000" b="1" i="0" u="none" strike="noStrike" kern="1200" cap="none" spc="0" normalizeH="0" baseline="0" noProof="0">
              <a:ln>
                <a:noFill/>
              </a:ln>
              <a:solidFill>
                <a:schemeClr val="accent4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/>
          <p:nvPr/>
        </p:nvSpPr>
        <p:spPr>
          <a:xfrm>
            <a:off x="214282" y="285728"/>
            <a:ext cx="8561387" cy="1162072"/>
          </a:xfrm>
          <a:prstGeom prst="rect">
            <a:avLst/>
          </a:prstGeom>
        </p:spPr>
        <p:txBody>
          <a:bodyPr vert="horz" lIns="0" rIns="0" bIns="0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N" sz="50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IN" sz="5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PRIORITY</a:t>
            </a:r>
            <a:r>
              <a:rPr kumimoji="0" lang="en-IN" sz="50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95000"/>
                    <a:lumOff val="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(LOGICS)</a:t>
            </a:r>
            <a:endParaRPr kumimoji="0" lang="en-US" sz="5000" b="1" i="0" u="none" strike="noStrike" kern="1200" cap="none" spc="0" normalizeH="0" baseline="0" noProof="0">
              <a:ln>
                <a:noFill/>
              </a:ln>
              <a:solidFill>
                <a:schemeClr val="accent4">
                  <a:lumMod val="95000"/>
                  <a:lumOff val="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4"/>
          <p:cNvSpPr txBox="1"/>
          <p:nvPr/>
        </p:nvSpPr>
        <p:spPr>
          <a:xfrm>
            <a:off x="609600" y="1371600"/>
            <a:ext cx="8177242" cy="49149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kumimoji="0" lang="en-IN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6 zeros- </a:t>
            </a: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Million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IN" sz="44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9 zeros- </a:t>
            </a: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Billion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None/>
              <a:defRPr/>
            </a:pPr>
            <a:r>
              <a:rPr kumimoji="0" lang="en-IN" sz="3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12 zeros- </a:t>
            </a:r>
            <a:r>
              <a:rPr kumimoji="0" lang="en-IN" sz="8000" b="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Trillion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SzPct val="95000"/>
              <a:buFont typeface="Wingdings 2"/>
              <a:buChar char=""/>
              <a:defRPr/>
            </a:pPr>
            <a:endParaRPr kumimoji="0" lang="en-IN" sz="26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4" name="radarfort"/>
          <p:cNvSpPr txBox="1"/>
          <p:nvPr/>
        </p:nvSpPr>
        <p:spPr>
          <a:xfrm>
            <a:off x="4318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533400"/>
            <a:ext cx="8534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0">
                <a:latin typeface="Trebuchet MS" pitchFamily="34" charset="0"/>
              </a:rPr>
              <a:t>Under Social Infrastructure ,Bank loans up to a limit of ₹……….per borrower for setting up schools, drinking water facilities and sanitation facilities including construction/ refurbishment of household toilets and water improvements at household level, etc</a:t>
            </a:r>
          </a:p>
          <a:p>
            <a:endParaRPr lang="en-US" sz="2400" b="0">
              <a:latin typeface="Trebuchet MS" pitchFamily="34" charset="0"/>
            </a:endParaRPr>
          </a:p>
          <a:p>
            <a:pPr lvl="1"/>
            <a:r>
              <a:rPr lang="en-IN" sz="2400">
                <a:latin typeface="Trebuchet MS" pitchFamily="34" charset="0"/>
              </a:rPr>
              <a:t>1) 5 MILLION</a:t>
            </a:r>
          </a:p>
          <a:p>
            <a:pPr lvl="1"/>
            <a:r>
              <a:rPr lang="en-IN" sz="2400">
                <a:latin typeface="Trebuchet MS" pitchFamily="34" charset="0"/>
              </a:rPr>
              <a:t>2) 50 MILLION</a:t>
            </a:r>
          </a:p>
          <a:p>
            <a:pPr lvl="1"/>
            <a:r>
              <a:rPr lang="en-IN" sz="2400">
                <a:latin typeface="Trebuchet MS" pitchFamily="34" charset="0"/>
              </a:rPr>
              <a:t>3) 500 MILLION</a:t>
            </a:r>
          </a:p>
          <a:p>
            <a:pPr lvl="1"/>
            <a:r>
              <a:rPr lang="en-IN" sz="2400">
                <a:latin typeface="Trebuchet MS" pitchFamily="34" charset="0"/>
              </a:rPr>
              <a:t>4) 5 BILLION</a:t>
            </a:r>
          </a:p>
          <a:p>
            <a:pPr lvl="1"/>
            <a:r>
              <a:rPr lang="en-IN" sz="2400">
                <a:latin typeface="Trebuchet MS" pitchFamily="34" charset="0"/>
              </a:rPr>
              <a:t>5) 5 TRILLION</a:t>
            </a:r>
          </a:p>
          <a:p>
            <a:r>
              <a:rPr lang="en-IN" sz="2400">
                <a:solidFill>
                  <a:srgbClr val="00B050"/>
                </a:solidFill>
                <a:latin typeface="Trebuchet MS" pitchFamily="34" charset="0"/>
              </a:rPr>
              <a:t>HOW TO ANSWER : </a:t>
            </a:r>
            <a:r>
              <a:rPr lang="en-IN" sz="2400">
                <a:solidFill>
                  <a:srgbClr val="FF0000"/>
                </a:solidFill>
                <a:latin typeface="Trebuchet MS" pitchFamily="34" charset="0"/>
              </a:rPr>
              <a:t>if Answer is 5 crores.  </a:t>
            </a:r>
          </a:p>
          <a:p>
            <a:r>
              <a:rPr lang="en-IN" sz="2400">
                <a:latin typeface="Trebuchet MS" pitchFamily="34" charset="0"/>
              </a:rPr>
              <a:t>WRITE :  6/9/12 –mil/bil/tril</a:t>
            </a:r>
          </a:p>
          <a:p>
            <a:r>
              <a:rPr lang="en-IN" sz="2400">
                <a:latin typeface="Trebuchet MS" pitchFamily="34" charset="0"/>
              </a:rPr>
              <a:t>Now covert  5 crores –(5 + 00,00,000 zeros)- </a:t>
            </a:r>
          </a:p>
          <a:p>
            <a:r>
              <a:rPr lang="en-IN" sz="2400">
                <a:solidFill>
                  <a:srgbClr val="FF0000"/>
                </a:solidFill>
                <a:latin typeface="Trebuchet MS" pitchFamily="34" charset="0"/>
              </a:rPr>
              <a:t>NOW 50 (000,000-MILLION)</a:t>
            </a:r>
          </a:p>
          <a:p>
            <a:r>
              <a:rPr lang="en-IN" sz="2400" b="1">
                <a:solidFill>
                  <a:srgbClr val="0000FF"/>
                </a:solidFill>
                <a:latin typeface="Trebuchet MS" pitchFamily="34" charset="0"/>
              </a:rPr>
              <a:t>Answer</a:t>
            </a:r>
            <a:r>
              <a:rPr lang="en-IN" sz="2400">
                <a:latin typeface="Trebuchet MS" pitchFamily="34" charset="0"/>
              </a:rPr>
              <a:t> : 50  million </a:t>
            </a:r>
          </a:p>
        </p:txBody>
      </p:sp>
      <p:sp>
        <p:nvSpPr>
          <p:cNvPr id="43" name="radarfort"/>
          <p:cNvSpPr txBox="1"/>
          <p:nvPr/>
        </p:nvSpPr>
        <p:spPr>
          <a:xfrm>
            <a:off x="254000" y="6477000"/>
            <a:ext cx="1905000" cy="27699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IN" sz="1200">
                <a:solidFill>
                  <a:srgbClr val="E3CB26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1.02.14"/>
  <p:tag name="AS_TITLE" val="Aspose.Slides for .NET 2.0"/>
  <p:tag name="AS_VERSION" val="21.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Arial"/>
        <a:cs typeface="Arial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Arial"/>
        <a:cs typeface="Arial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4457</TotalTime>
  <Words>4974</Words>
  <Application>Microsoft Office PowerPoint</Application>
  <PresentationFormat>On-screen Show (4:3)</PresentationFormat>
  <Paragraphs>942</Paragraphs>
  <Slides>63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1" baseType="lpstr">
      <vt:lpstr>Arial</vt:lpstr>
      <vt:lpstr>Calibri</vt:lpstr>
      <vt:lpstr>Constantia</vt:lpstr>
      <vt:lpstr>Times New Roman</vt:lpstr>
      <vt:lpstr>Trebuchet MS</vt:lpstr>
      <vt:lpstr>Wingdings</vt:lpstr>
      <vt:lpstr>Wingdings 2</vt:lpstr>
      <vt:lpstr>Flow</vt:lpstr>
      <vt:lpstr>PowerPoint Presentation</vt:lpstr>
      <vt:lpstr>                 What is Priority Lending : Lending to those sectors of the economy which should receive timely and adequate credit.   GOI AND RBI consider as important for the development of basic needs of country.  PURPOSE : Better credit flow to credit deficient areas/required areas like SF/MF/WEAKER SECTION . Boost credit in important areas like Renewable energy/Social infrastructure .   Advantage of Priority Lending : Better credit penetration to credit deficient areas and increase loans to SF/MF/Weaker sections/ Renewable energy/Social infrastructure. (which enabled over all development of our country, exports, employment etc.,)  What is Non-priority : CAR loan  KNOWLEDGE CHECK (Let u see)</vt:lpstr>
      <vt:lpstr>               PRIORITY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Regional disparities : (VALID TILL 2026-27)</vt:lpstr>
      <vt:lpstr>                 PRIORITY (MISCELLANEOUS)</vt:lpstr>
      <vt:lpstr>                 PRIORITY (MISCELLANEOUS)</vt:lpstr>
      <vt:lpstr>                 PRIORITY  </vt:lpstr>
      <vt:lpstr>PowerPoint Presentation</vt:lpstr>
      <vt:lpstr> PRIORITY  </vt:lpstr>
      <vt:lpstr> PRIORITY  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 Terminal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569585</dc:creator>
  <cp:lastModifiedBy>ravi kumar venkata</cp:lastModifiedBy>
  <cp:revision>187</cp:revision>
  <dcterms:created xsi:type="dcterms:W3CDTF">2020-11-07T09:24:55Z</dcterms:created>
  <dcterms:modified xsi:type="dcterms:W3CDTF">2025-09-21T12:46:41Z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ISARadarClassification">
    <vt:lpwstr>Internal</vt:lpwstr>
  </property>
  <property fmtid="{D5CDD505-2E9C-101B-9397-08002B2CF9AE}" pid="3" name="SISARadarPurpose">
    <vt:lpwstr/>
  </property>
</Properties>
</file>