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1" r:id="rId1"/>
  </p:sldMasterIdLst>
  <p:notesMasterIdLst>
    <p:notesMasterId r:id="rId83"/>
  </p:notesMasterIdLst>
  <p:sldIdLst>
    <p:sldId id="256" r:id="rId2"/>
    <p:sldId id="257" r:id="rId3"/>
    <p:sldId id="296" r:id="rId4"/>
    <p:sldId id="295" r:id="rId5"/>
    <p:sldId id="294" r:id="rId6"/>
    <p:sldId id="293" r:id="rId7"/>
    <p:sldId id="292" r:id="rId8"/>
    <p:sldId id="258" r:id="rId9"/>
    <p:sldId id="291" r:id="rId10"/>
    <p:sldId id="297" r:id="rId11"/>
    <p:sldId id="298" r:id="rId12"/>
    <p:sldId id="299" r:id="rId13"/>
    <p:sldId id="300" r:id="rId14"/>
    <p:sldId id="302" r:id="rId15"/>
    <p:sldId id="301" r:id="rId16"/>
    <p:sldId id="306" r:id="rId17"/>
    <p:sldId id="305" r:id="rId18"/>
    <p:sldId id="304" r:id="rId19"/>
    <p:sldId id="303" r:id="rId20"/>
    <p:sldId id="313" r:id="rId21"/>
    <p:sldId id="312" r:id="rId22"/>
    <p:sldId id="311" r:id="rId23"/>
    <p:sldId id="310" r:id="rId24"/>
    <p:sldId id="309" r:id="rId25"/>
    <p:sldId id="308" r:id="rId26"/>
    <p:sldId id="307" r:id="rId27"/>
    <p:sldId id="314" r:id="rId28"/>
    <p:sldId id="315" r:id="rId29"/>
    <p:sldId id="316" r:id="rId30"/>
    <p:sldId id="317" r:id="rId31"/>
    <p:sldId id="318" r:id="rId32"/>
    <p:sldId id="319" r:id="rId33"/>
    <p:sldId id="320" r:id="rId34"/>
    <p:sldId id="321" r:id="rId35"/>
    <p:sldId id="322" r:id="rId36"/>
    <p:sldId id="323" r:id="rId37"/>
    <p:sldId id="324" r:id="rId38"/>
    <p:sldId id="371" r:id="rId39"/>
    <p:sldId id="372" r:id="rId40"/>
    <p:sldId id="325" r:id="rId41"/>
    <p:sldId id="327" r:id="rId42"/>
    <p:sldId id="328" r:id="rId43"/>
    <p:sldId id="373" r:id="rId44"/>
    <p:sldId id="329" r:id="rId45"/>
    <p:sldId id="330" r:id="rId46"/>
    <p:sldId id="331" r:id="rId47"/>
    <p:sldId id="334" r:id="rId48"/>
    <p:sldId id="335" r:id="rId49"/>
    <p:sldId id="333" r:id="rId50"/>
    <p:sldId id="336" r:id="rId51"/>
    <p:sldId id="332" r:id="rId52"/>
    <p:sldId id="337" r:id="rId53"/>
    <p:sldId id="338" r:id="rId54"/>
    <p:sldId id="339" r:id="rId55"/>
    <p:sldId id="340" r:id="rId56"/>
    <p:sldId id="347" r:id="rId57"/>
    <p:sldId id="346" r:id="rId58"/>
    <p:sldId id="345" r:id="rId59"/>
    <p:sldId id="344" r:id="rId60"/>
    <p:sldId id="343" r:id="rId61"/>
    <p:sldId id="342" r:id="rId62"/>
    <p:sldId id="341" r:id="rId63"/>
    <p:sldId id="351" r:id="rId64"/>
    <p:sldId id="350" r:id="rId65"/>
    <p:sldId id="349" r:id="rId66"/>
    <p:sldId id="348" r:id="rId67"/>
    <p:sldId id="355" r:id="rId68"/>
    <p:sldId id="354" r:id="rId69"/>
    <p:sldId id="353" r:id="rId70"/>
    <p:sldId id="352" r:id="rId71"/>
    <p:sldId id="356" r:id="rId72"/>
    <p:sldId id="358" r:id="rId73"/>
    <p:sldId id="357" r:id="rId74"/>
    <p:sldId id="360" r:id="rId75"/>
    <p:sldId id="359" r:id="rId76"/>
    <p:sldId id="364" r:id="rId77"/>
    <p:sldId id="362" r:id="rId78"/>
    <p:sldId id="365" r:id="rId79"/>
    <p:sldId id="366" r:id="rId80"/>
    <p:sldId id="369" r:id="rId81"/>
    <p:sldId id="370"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5BCC1C-FE6D-403B-8F09-C377E0870A10}" type="datetimeFigureOut">
              <a:rPr lang="en-IN" smtClean="0"/>
              <a:t>20-09-2025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190F04-30A9-45DD-BA89-A8E4EF6C54C6}" type="slidenum">
              <a:rPr lang="en-IN" smtClean="0"/>
              <a:t>‹#›</a:t>
            </a:fld>
            <a:endParaRPr lang="en-IN"/>
          </a:p>
        </p:txBody>
      </p:sp>
    </p:spTree>
    <p:extLst>
      <p:ext uri="{BB962C8B-B14F-4D97-AF65-F5344CB8AC3E}">
        <p14:creationId xmlns:p14="http://schemas.microsoft.com/office/powerpoint/2010/main" val="3470524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C190F04-30A9-45DD-BA89-A8E4EF6C54C6}" type="slidenum">
              <a:rPr lang="en-IN" smtClean="0"/>
              <a:t>2</a:t>
            </a:fld>
            <a:endParaRPr lang="en-IN"/>
          </a:p>
        </p:txBody>
      </p:sp>
    </p:spTree>
    <p:extLst>
      <p:ext uri="{BB962C8B-B14F-4D97-AF65-F5344CB8AC3E}">
        <p14:creationId xmlns:p14="http://schemas.microsoft.com/office/powerpoint/2010/main" val="2690130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IN"/>
          </a:p>
        </p:txBody>
      </p:sp>
      <p:sp>
        <p:nvSpPr>
          <p:cNvPr id="6" name="Slide Number Placeholder 5"/>
          <p:cNvSpPr>
            <a:spLocks noGrp="1"/>
          </p:cNvSpPr>
          <p:nvPr>
            <p:ph type="sldNum" sz="quarter" idx="12"/>
          </p:nvPr>
        </p:nvSpPr>
        <p:spPr>
          <a:xfrm>
            <a:off x="531812" y="4529540"/>
            <a:ext cx="779767"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2901380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585887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D59D9C2-3E0C-4F98-88CB-48AD1CC1264D}"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7147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41430484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D59D9C2-3E0C-4F98-88CB-48AD1CC1264D}"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79868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4176478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4283426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6844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IN"/>
          </a:p>
        </p:txBody>
      </p:sp>
      <p:sp>
        <p:nvSpPr>
          <p:cNvPr id="6" name="Slide Number Placeholder 5"/>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2234918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541BD9-5981-40EA-841C-F687636A8666}" type="datetimeFigureOut">
              <a:rPr lang="en-IN" smtClean="0"/>
              <a:t>20-09-2025</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2320572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820998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541BD9-5981-40EA-841C-F687636A8666}" type="datetimeFigureOut">
              <a:rPr lang="en-IN" smtClean="0"/>
              <a:t>20-09-2025</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3033028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541BD9-5981-40EA-841C-F687636A8666}" type="datetimeFigureOut">
              <a:rPr lang="en-IN" smtClean="0"/>
              <a:t>20-09-2025</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1530484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541BD9-5981-40EA-841C-F687636A8666}" type="datetimeFigureOut">
              <a:rPr lang="en-IN" smtClean="0"/>
              <a:t>20-09-2025</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3754990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428779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541BD9-5981-40EA-841C-F687636A8666}" type="datetimeFigureOut">
              <a:rPr lang="en-IN" smtClean="0"/>
              <a:t>20-09-2025</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D59D9C2-3E0C-4F98-88CB-48AD1CC1264D}" type="slidenum">
              <a:rPr lang="en-IN" smtClean="0"/>
              <a:t>‹#›</a:t>
            </a:fld>
            <a:endParaRPr lang="en-IN"/>
          </a:p>
        </p:txBody>
      </p:sp>
    </p:spTree>
    <p:extLst>
      <p:ext uri="{BB962C8B-B14F-4D97-AF65-F5344CB8AC3E}">
        <p14:creationId xmlns:p14="http://schemas.microsoft.com/office/powerpoint/2010/main" val="1654118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IN"/>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IN"/>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IN"/>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IN"/>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IN"/>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IN"/>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IN"/>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IN"/>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IN"/>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IN"/>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IN"/>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IN"/>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IN"/>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IN"/>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IN"/>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IN"/>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IN"/>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IN"/>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IN"/>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IN"/>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IN"/>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IN"/>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IN"/>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IN"/>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0541BD9-5981-40EA-841C-F687636A8666}" type="datetimeFigureOut">
              <a:rPr lang="en-IN" smtClean="0"/>
              <a:t>20-09-2025</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D59D9C2-3E0C-4F98-88CB-48AD1CC1264D}" type="slidenum">
              <a:rPr lang="en-IN" smtClean="0"/>
              <a:t>‹#›</a:t>
            </a:fld>
            <a:endParaRPr lang="en-IN"/>
          </a:p>
        </p:txBody>
      </p:sp>
    </p:spTree>
    <p:extLst>
      <p:ext uri="{BB962C8B-B14F-4D97-AF65-F5344CB8AC3E}">
        <p14:creationId xmlns:p14="http://schemas.microsoft.com/office/powerpoint/2010/main" val="1515184031"/>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14741" y="2514604"/>
            <a:ext cx="5889875" cy="878305"/>
          </a:xfrm>
        </p:spPr>
        <p:txBody>
          <a:bodyPr>
            <a:normAutofit/>
          </a:bodyPr>
          <a:lstStyle/>
          <a:p>
            <a:r>
              <a:rPr lang="en-IN" sz="4400" b="1" dirty="0"/>
              <a:t>CREDIT POLICY </a:t>
            </a:r>
          </a:p>
        </p:txBody>
      </p:sp>
      <p:sp>
        <p:nvSpPr>
          <p:cNvPr id="3" name="Subtitle 2"/>
          <p:cNvSpPr>
            <a:spLocks noGrp="1"/>
          </p:cNvSpPr>
          <p:nvPr>
            <p:ph type="subTitle" idx="1"/>
          </p:nvPr>
        </p:nvSpPr>
        <p:spPr/>
        <p:txBody>
          <a:bodyPr>
            <a:normAutofit/>
          </a:bodyPr>
          <a:lstStyle/>
          <a:p>
            <a:pPr algn="r"/>
            <a:r>
              <a:rPr lang="en-IN" sz="3200" b="1" dirty="0"/>
              <a:t>Cir 223/2025</a:t>
            </a:r>
          </a:p>
        </p:txBody>
      </p:sp>
    </p:spTree>
    <p:extLst>
      <p:ext uri="{BB962C8B-B14F-4D97-AF65-F5344CB8AC3E}">
        <p14:creationId xmlns:p14="http://schemas.microsoft.com/office/powerpoint/2010/main" val="858307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389" y="364228"/>
            <a:ext cx="10570961" cy="492420"/>
          </a:xfrm>
        </p:spPr>
        <p:txBody>
          <a:bodyPr>
            <a:normAutofit fontScale="90000"/>
          </a:bodyPr>
          <a:lstStyle/>
          <a:p>
            <a:r>
              <a:rPr lang="en-US" b="1" dirty="0"/>
              <a:t>Project Parameters – Commercial Real estate</a:t>
            </a:r>
            <a:br>
              <a:rPr lang="en-IN" b="1" dirty="0"/>
            </a:br>
            <a:endParaRPr lang="en-IN" dirty="0"/>
          </a:p>
        </p:txBody>
      </p:sp>
      <p:sp>
        <p:nvSpPr>
          <p:cNvPr id="3" name="Content Placeholder 2"/>
          <p:cNvSpPr>
            <a:spLocks noGrp="1"/>
          </p:cNvSpPr>
          <p:nvPr>
            <p:ph idx="1"/>
          </p:nvPr>
        </p:nvSpPr>
        <p:spPr>
          <a:xfrm>
            <a:off x="452388" y="1039528"/>
            <a:ext cx="11348185" cy="5601904"/>
          </a:xfrm>
        </p:spPr>
        <p:txBody>
          <a:bodyPr>
            <a:normAutofit/>
          </a:bodyPr>
          <a:lstStyle/>
          <a:p>
            <a:pPr lvl="0" algn="just"/>
            <a:r>
              <a:rPr lang="en-US" sz="2000" dirty="0"/>
              <a:t>The maximum exposure to a particular project under Commercial Real Estate by the Bank shall </a:t>
            </a:r>
            <a:r>
              <a:rPr lang="en-US" sz="2000" b="1" dirty="0"/>
              <a:t>not exceed </a:t>
            </a:r>
            <a:r>
              <a:rPr lang="en-US" sz="2000" b="1" dirty="0" err="1"/>
              <a:t>Rs</a:t>
            </a:r>
            <a:r>
              <a:rPr lang="en-US" sz="2000" b="1" dirty="0"/>
              <a:t>. 500 </a:t>
            </a:r>
            <a:r>
              <a:rPr lang="en-US" sz="2000" b="1" dirty="0" err="1"/>
              <a:t>Crore</a:t>
            </a:r>
            <a:r>
              <a:rPr lang="en-US" sz="2000" b="1" dirty="0"/>
              <a:t> or 3.33 times of the Tangible Net Worth of the borrower</a:t>
            </a:r>
            <a:r>
              <a:rPr lang="en-US" sz="2000" dirty="0"/>
              <a:t> whichever is lesser.</a:t>
            </a:r>
            <a:endParaRPr lang="en-IN" sz="2000" dirty="0"/>
          </a:p>
          <a:p>
            <a:pPr lvl="0" algn="just"/>
            <a:r>
              <a:rPr lang="en-US" sz="2000" b="1" dirty="0"/>
              <a:t>DER :</a:t>
            </a:r>
            <a:r>
              <a:rPr lang="en-US" sz="2000" dirty="0"/>
              <a:t> Not more than </a:t>
            </a:r>
            <a:r>
              <a:rPr lang="en-US" sz="2000" b="1" dirty="0"/>
              <a:t>3 : 1</a:t>
            </a:r>
            <a:endParaRPr lang="en-IN" sz="2000" dirty="0"/>
          </a:p>
          <a:p>
            <a:pPr lvl="0" algn="just"/>
            <a:r>
              <a:rPr lang="en-US" sz="2000" b="1" dirty="0"/>
              <a:t>Promoters’ contribution : Minimum 50% </a:t>
            </a:r>
            <a:r>
              <a:rPr lang="en-US" sz="2000" dirty="0"/>
              <a:t>( 25%  equity/quasi equity, of which </a:t>
            </a:r>
            <a:r>
              <a:rPr lang="en-US" sz="2000" b="1" dirty="0"/>
              <a:t>equity</a:t>
            </a:r>
            <a:r>
              <a:rPr lang="en-US" sz="2000" dirty="0"/>
              <a:t> </a:t>
            </a:r>
            <a:r>
              <a:rPr lang="en-US" sz="2000" b="1" dirty="0"/>
              <a:t>min.17% and quasi equity maximum 8%</a:t>
            </a:r>
            <a:r>
              <a:rPr lang="en-US" sz="2000" dirty="0"/>
              <a:t>) and </a:t>
            </a:r>
            <a:r>
              <a:rPr lang="en-US" sz="2000" b="1" dirty="0"/>
              <a:t>25% margin</a:t>
            </a:r>
            <a:r>
              <a:rPr lang="en-US" sz="2000" dirty="0"/>
              <a:t> may be </a:t>
            </a:r>
            <a:r>
              <a:rPr lang="en-US" sz="2000" b="1" dirty="0"/>
              <a:t>advance  money</a:t>
            </a:r>
            <a:r>
              <a:rPr lang="en-US" sz="2000" dirty="0"/>
              <a:t> if land is already purchased). </a:t>
            </a:r>
            <a:endParaRPr lang="en-IN" sz="2000" dirty="0"/>
          </a:p>
          <a:p>
            <a:pPr lvl="0" algn="just"/>
            <a:r>
              <a:rPr lang="en-US" sz="2000" dirty="0"/>
              <a:t>If land is not purchased, </a:t>
            </a:r>
            <a:r>
              <a:rPr lang="en-US" sz="2000" b="1" dirty="0"/>
              <a:t>34% minimum equity</a:t>
            </a:r>
            <a:r>
              <a:rPr lang="en-US" sz="2000" dirty="0"/>
              <a:t> and maximum </a:t>
            </a:r>
            <a:r>
              <a:rPr lang="en-US" sz="2000" b="1" dirty="0"/>
              <a:t>16% quasi equity</a:t>
            </a:r>
            <a:r>
              <a:rPr lang="en-US" sz="2000" dirty="0"/>
              <a:t>.</a:t>
            </a:r>
            <a:endParaRPr lang="en-IN" sz="2000" dirty="0"/>
          </a:p>
          <a:p>
            <a:pPr lvl="0" algn="just"/>
            <a:r>
              <a:rPr lang="en-US" sz="2000" dirty="0"/>
              <a:t>In case land is to be purchased </a:t>
            </a:r>
            <a:r>
              <a:rPr lang="en-US" sz="2000" b="1" dirty="0"/>
              <a:t>from Govt., Overall margin 40%</a:t>
            </a:r>
            <a:r>
              <a:rPr lang="en-US" sz="2000" dirty="0"/>
              <a:t> (28% equity capital, </a:t>
            </a:r>
            <a:r>
              <a:rPr lang="en-US" sz="2000" dirty="0" err="1"/>
              <a:t>upto</a:t>
            </a:r>
            <a:r>
              <a:rPr lang="en-US" sz="2000" dirty="0"/>
              <a:t> 12% Quasi equity.</a:t>
            </a:r>
            <a:endParaRPr lang="en-IN" sz="2000" dirty="0"/>
          </a:p>
          <a:p>
            <a:pPr lvl="0" algn="just"/>
            <a:r>
              <a:rPr lang="en-US" sz="2000" b="1" dirty="0"/>
              <a:t>DSCR :  1.50 (</a:t>
            </a:r>
            <a:r>
              <a:rPr lang="en-US" sz="2000" dirty="0"/>
              <a:t>1.25 in exceptional cases by sanctioning authority)</a:t>
            </a:r>
            <a:endParaRPr lang="en-IN" sz="2000" dirty="0"/>
          </a:p>
          <a:p>
            <a:pPr lvl="0" algn="just"/>
            <a:r>
              <a:rPr lang="en-US" sz="2000" b="1" dirty="0"/>
              <a:t>FACR: 2:1</a:t>
            </a:r>
            <a:r>
              <a:rPr lang="en-US" sz="2000" dirty="0"/>
              <a:t> (1.75 in exceptional cases by HO authorities)</a:t>
            </a:r>
            <a:r>
              <a:rPr lang="en-US" sz="2000" b="1" dirty="0"/>
              <a:t> </a:t>
            </a:r>
            <a:endParaRPr lang="en-IN" sz="2000" dirty="0"/>
          </a:p>
          <a:p>
            <a:pPr algn="just"/>
            <a:r>
              <a:rPr lang="en-US" sz="2000" b="1" dirty="0"/>
              <a:t>Repayment period : 3 years</a:t>
            </a:r>
            <a:r>
              <a:rPr lang="en-US" sz="2000" dirty="0"/>
              <a:t> from DCCO in case of sale of Property.            </a:t>
            </a:r>
            <a:r>
              <a:rPr lang="en-US" sz="2000" b="1" dirty="0"/>
              <a:t>7 years</a:t>
            </a:r>
            <a:r>
              <a:rPr lang="en-US" sz="2000" dirty="0"/>
              <a:t> from DCCO  if repayment is out of lease rentals and </a:t>
            </a:r>
            <a:r>
              <a:rPr lang="en-US" sz="2000" b="1" dirty="0"/>
              <a:t>maximum 10 years including moratorium</a:t>
            </a:r>
            <a:endParaRPr lang="en-IN" sz="2000" dirty="0"/>
          </a:p>
        </p:txBody>
      </p:sp>
    </p:spTree>
    <p:extLst>
      <p:ext uri="{BB962C8B-B14F-4D97-AF65-F5344CB8AC3E}">
        <p14:creationId xmlns:p14="http://schemas.microsoft.com/office/powerpoint/2010/main" val="3152189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5149" y="635267"/>
            <a:ext cx="10895798" cy="5958038"/>
          </a:xfrm>
        </p:spPr>
        <p:txBody>
          <a:bodyPr>
            <a:normAutofit lnSpcReduction="10000"/>
          </a:bodyPr>
          <a:lstStyle/>
          <a:p>
            <a:pPr lvl="0" algn="just"/>
            <a:r>
              <a:rPr lang="en-US" sz="2000" dirty="0"/>
              <a:t>Branches / offices shall </a:t>
            </a:r>
            <a:r>
              <a:rPr lang="en-US" sz="2000" b="1" dirty="0"/>
              <a:t>obtain collateral security</a:t>
            </a:r>
            <a:r>
              <a:rPr lang="en-US" sz="2000" dirty="0"/>
              <a:t> (Residential / Commercial property) in addition to the primary security. The </a:t>
            </a:r>
            <a:r>
              <a:rPr lang="en-US" sz="2000" b="1" dirty="0"/>
              <a:t>Distress Sale Value</a:t>
            </a:r>
            <a:r>
              <a:rPr lang="en-US" sz="2000" dirty="0"/>
              <a:t> of collateral security </a:t>
            </a:r>
            <a:r>
              <a:rPr lang="en-US" sz="2000" b="1" dirty="0"/>
              <a:t>shall not be less than the loan amount</a:t>
            </a:r>
            <a:r>
              <a:rPr lang="en-US" sz="2000" dirty="0"/>
              <a:t>. (</a:t>
            </a:r>
            <a:r>
              <a:rPr lang="en-US" sz="2000" b="1" dirty="0"/>
              <a:t>less than 100% </a:t>
            </a:r>
            <a:r>
              <a:rPr lang="en-US" sz="2000" b="1" dirty="0" err="1"/>
              <a:t>upto</a:t>
            </a:r>
            <a:r>
              <a:rPr lang="en-US" sz="2000" b="1" dirty="0"/>
              <a:t> 75% by GM/CGM-HO-CAC</a:t>
            </a:r>
            <a:r>
              <a:rPr lang="en-US" sz="2000" dirty="0"/>
              <a:t>)</a:t>
            </a:r>
            <a:endParaRPr lang="en-IN" sz="2000" dirty="0"/>
          </a:p>
          <a:p>
            <a:pPr lvl="0" algn="just"/>
            <a:r>
              <a:rPr lang="en-US" sz="2000" dirty="0"/>
              <a:t>All projects subject to </a:t>
            </a:r>
            <a:r>
              <a:rPr lang="en-US" sz="2000" b="1" dirty="0"/>
              <a:t>Project Appraisal. CRE-RH </a:t>
            </a:r>
            <a:r>
              <a:rPr lang="en-US" sz="2000" b="1" dirty="0" err="1"/>
              <a:t>upto</a:t>
            </a:r>
            <a:r>
              <a:rPr lang="en-US" sz="2000" b="1" dirty="0"/>
              <a:t> Rs.5 </a:t>
            </a:r>
            <a:r>
              <a:rPr lang="en-US" sz="2000" b="1" dirty="0" err="1"/>
              <a:t>cr</a:t>
            </a:r>
            <a:r>
              <a:rPr lang="en-US" sz="2000" b="1" dirty="0"/>
              <a:t> exempted</a:t>
            </a:r>
            <a:r>
              <a:rPr lang="en-US" sz="2000" dirty="0"/>
              <a:t>.</a:t>
            </a:r>
            <a:endParaRPr lang="en-IN" sz="2000" dirty="0"/>
          </a:p>
          <a:p>
            <a:pPr lvl="0" algn="just"/>
            <a:r>
              <a:rPr lang="en-US" sz="2000" b="1" dirty="0"/>
              <a:t>LTV monitoring on yearly basis</a:t>
            </a:r>
            <a:r>
              <a:rPr lang="en-US" sz="2000" dirty="0"/>
              <a:t> .  LTV  at any point of time should not  be more than that accepted at the time of sanction.</a:t>
            </a:r>
            <a:endParaRPr lang="en-IN" sz="2000" dirty="0"/>
          </a:p>
          <a:p>
            <a:pPr lvl="0" algn="just"/>
            <a:r>
              <a:rPr lang="en-US" sz="2000" b="1" dirty="0"/>
              <a:t>Valuation to be done once in 3 years</a:t>
            </a:r>
            <a:r>
              <a:rPr lang="en-US" sz="2000" dirty="0"/>
              <a:t>. If a/c appears in </a:t>
            </a:r>
            <a:r>
              <a:rPr lang="en-US" sz="2000" b="1" dirty="0"/>
              <a:t>SMA 1</a:t>
            </a:r>
            <a:r>
              <a:rPr lang="en-US" sz="2000" dirty="0"/>
              <a:t>, shows any Early Warning Signals or any adversities affecting marketability of property, valuation shall be obtained </a:t>
            </a:r>
            <a:r>
              <a:rPr lang="en-US" sz="2000" b="1" dirty="0"/>
              <a:t>ONCE IN A YEAR.</a:t>
            </a:r>
            <a:endParaRPr lang="en-IN" sz="2000" dirty="0"/>
          </a:p>
          <a:p>
            <a:pPr lvl="0" algn="just"/>
            <a:r>
              <a:rPr lang="en-US" sz="2000" dirty="0"/>
              <a:t>No separate WC limits.  </a:t>
            </a:r>
            <a:r>
              <a:rPr lang="en-US" sz="2000" b="1" dirty="0"/>
              <a:t>WC limits should be sub limit of Term Loan</a:t>
            </a:r>
            <a:r>
              <a:rPr lang="en-US" sz="2000" dirty="0"/>
              <a:t> and project specific.</a:t>
            </a:r>
            <a:endParaRPr lang="en-IN" sz="2000" dirty="0"/>
          </a:p>
          <a:p>
            <a:pPr lvl="0" algn="just"/>
            <a:r>
              <a:rPr lang="en-US" sz="2000" dirty="0"/>
              <a:t>Adherence to </a:t>
            </a:r>
            <a:r>
              <a:rPr lang="en-US" sz="2000" b="1" dirty="0"/>
              <a:t>National Building Code (NBC) 2005</a:t>
            </a:r>
            <a:r>
              <a:rPr lang="en-US" sz="2000" dirty="0"/>
              <a:t>: applicable in respect of loans for construction of building </a:t>
            </a:r>
            <a:r>
              <a:rPr lang="en-US" sz="2000" b="1" dirty="0"/>
              <a:t>exceeding Rs.25 </a:t>
            </a:r>
            <a:r>
              <a:rPr lang="en-US" sz="2000" b="1" dirty="0" err="1"/>
              <a:t>Crore</a:t>
            </a:r>
            <a:r>
              <a:rPr lang="en-US" sz="2000" dirty="0"/>
              <a:t>.</a:t>
            </a:r>
            <a:endParaRPr lang="en-IN" sz="2000" dirty="0"/>
          </a:p>
          <a:p>
            <a:pPr lvl="0" algn="just"/>
            <a:r>
              <a:rPr lang="en-US" sz="2000" dirty="0"/>
              <a:t>The </a:t>
            </a:r>
            <a:r>
              <a:rPr lang="en-US" sz="2000" b="1" dirty="0"/>
              <a:t>National Disaster Management Authority (NDMA</a:t>
            </a:r>
            <a:r>
              <a:rPr lang="en-US" sz="2000" dirty="0"/>
              <a:t>) guidelines : For all types of Real Estate Exposures of </a:t>
            </a:r>
            <a:r>
              <a:rPr lang="en-US" sz="2000" b="1" dirty="0"/>
              <a:t>Rs.1 Cr. and above</a:t>
            </a:r>
            <a:r>
              <a:rPr lang="en-US" sz="2000" dirty="0"/>
              <a:t> including Housing Loans, finance to builders.</a:t>
            </a:r>
            <a:endParaRPr lang="en-IN" sz="2000" dirty="0"/>
          </a:p>
          <a:p>
            <a:pPr marL="0" indent="0">
              <a:buNone/>
            </a:pPr>
            <a:endParaRPr lang="en-IN" dirty="0"/>
          </a:p>
        </p:txBody>
      </p:sp>
    </p:spTree>
    <p:extLst>
      <p:ext uri="{BB962C8B-B14F-4D97-AF65-F5344CB8AC3E}">
        <p14:creationId xmlns:p14="http://schemas.microsoft.com/office/powerpoint/2010/main" val="2293338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277" y="344980"/>
            <a:ext cx="10828420" cy="545358"/>
          </a:xfrm>
        </p:spPr>
        <p:txBody>
          <a:bodyPr>
            <a:normAutofit fontScale="90000"/>
          </a:bodyPr>
          <a:lstStyle/>
          <a:p>
            <a:r>
              <a:rPr lang="en-US" sz="2700" b="1" dirty="0"/>
              <a:t>LENDING TO BORROWERS CLASSIFIED AS CAPITAL MARKET EXPOSURE</a:t>
            </a:r>
            <a:br>
              <a:rPr lang="en-IN" dirty="0"/>
            </a:br>
            <a:endParaRPr lang="en-IN" dirty="0"/>
          </a:p>
        </p:txBody>
      </p:sp>
      <p:sp>
        <p:nvSpPr>
          <p:cNvPr id="3" name="Content Placeholder 2"/>
          <p:cNvSpPr>
            <a:spLocks noGrp="1"/>
          </p:cNvSpPr>
          <p:nvPr>
            <p:ph idx="1"/>
          </p:nvPr>
        </p:nvSpPr>
        <p:spPr>
          <a:xfrm>
            <a:off x="336884" y="890337"/>
            <a:ext cx="11319310" cy="5674092"/>
          </a:xfrm>
        </p:spPr>
        <p:txBody>
          <a:bodyPr>
            <a:normAutofit/>
          </a:bodyPr>
          <a:lstStyle/>
          <a:p>
            <a:pPr lvl="0" algn="just"/>
            <a:r>
              <a:rPr lang="en-US" dirty="0"/>
              <a:t>Maximum exposure by Bank (Solo basis and consolidated basis)  to capital market </a:t>
            </a:r>
            <a:r>
              <a:rPr lang="en-US" b="1" dirty="0"/>
              <a:t>not to exceed 40% of bank’s  net worth </a:t>
            </a:r>
            <a:r>
              <a:rPr lang="en-US" dirty="0"/>
              <a:t>(as on 31</a:t>
            </a:r>
            <a:r>
              <a:rPr lang="en-US" baseline="30000" dirty="0"/>
              <a:t>st</a:t>
            </a:r>
            <a:r>
              <a:rPr lang="en-US" dirty="0"/>
              <a:t> March of previous year) Solo Basis and also on consolidated basis.</a:t>
            </a:r>
            <a:endParaRPr lang="en-IN" dirty="0"/>
          </a:p>
          <a:p>
            <a:pPr lvl="0" algn="just"/>
            <a:r>
              <a:rPr lang="en-US" b="1" dirty="0"/>
              <a:t>Direct investment in shares</a:t>
            </a:r>
            <a:r>
              <a:rPr lang="en-US" dirty="0"/>
              <a:t>, bonds, Venture </a:t>
            </a:r>
            <a:r>
              <a:rPr lang="en-US" dirty="0" err="1"/>
              <a:t>Captital</a:t>
            </a:r>
            <a:r>
              <a:rPr lang="en-US" dirty="0"/>
              <a:t> funds  not to exceed </a:t>
            </a:r>
            <a:r>
              <a:rPr lang="en-US" b="1" dirty="0"/>
              <a:t>20% of bank’s net worth</a:t>
            </a:r>
            <a:r>
              <a:rPr lang="en-US" dirty="0"/>
              <a:t>.</a:t>
            </a:r>
            <a:endParaRPr lang="en-IN" dirty="0"/>
          </a:p>
          <a:p>
            <a:pPr lvl="0" algn="just"/>
            <a:r>
              <a:rPr lang="en-US" dirty="0"/>
              <a:t>Credit facility shall be extended to </a:t>
            </a:r>
            <a:r>
              <a:rPr lang="en-US" b="1" dirty="0"/>
              <a:t>share and stock broking activities</a:t>
            </a:r>
            <a:r>
              <a:rPr lang="en-US" dirty="0"/>
              <a:t> only and not for any speculative purposes. </a:t>
            </a:r>
            <a:endParaRPr lang="en-IN" dirty="0"/>
          </a:p>
          <a:p>
            <a:pPr lvl="0" algn="just"/>
            <a:r>
              <a:rPr lang="en-US" b="1" dirty="0"/>
              <a:t>Margin 50% for OD facility</a:t>
            </a:r>
            <a:r>
              <a:rPr lang="en-US" dirty="0"/>
              <a:t> &amp; CDB  and </a:t>
            </a:r>
            <a:endParaRPr lang="en-IN" dirty="0"/>
          </a:p>
          <a:p>
            <a:pPr lvl="0" algn="just"/>
            <a:r>
              <a:rPr lang="en-US" b="1" dirty="0"/>
              <a:t>20% for intra</a:t>
            </a:r>
            <a:r>
              <a:rPr lang="en-US" dirty="0"/>
              <a:t> </a:t>
            </a:r>
            <a:r>
              <a:rPr lang="en-US" b="1" dirty="0"/>
              <a:t>day </a:t>
            </a:r>
            <a:r>
              <a:rPr lang="en-US" b="1" dirty="0" err="1"/>
              <a:t>Adhoc</a:t>
            </a:r>
            <a:r>
              <a:rPr lang="en-US" b="1" dirty="0"/>
              <a:t> </a:t>
            </a:r>
            <a:r>
              <a:rPr lang="en-US" b="1" dirty="0" err="1"/>
              <a:t>Overlimit</a:t>
            </a:r>
            <a:r>
              <a:rPr lang="en-US" b="1" dirty="0"/>
              <a:t>.</a:t>
            </a:r>
            <a:r>
              <a:rPr lang="en-US" dirty="0"/>
              <a:t> </a:t>
            </a:r>
            <a:endParaRPr lang="en-IN" dirty="0"/>
          </a:p>
          <a:p>
            <a:pPr lvl="0" algn="just"/>
            <a:r>
              <a:rPr lang="en-US" b="1" dirty="0"/>
              <a:t>OD against property : 40% margin</a:t>
            </a:r>
            <a:endParaRPr lang="en-IN" dirty="0"/>
          </a:p>
          <a:p>
            <a:pPr lvl="0" algn="just"/>
            <a:r>
              <a:rPr lang="en-US" dirty="0"/>
              <a:t>For other businesses: </a:t>
            </a:r>
            <a:r>
              <a:rPr lang="en-US" b="1" dirty="0"/>
              <a:t>No loans</a:t>
            </a:r>
            <a:r>
              <a:rPr lang="en-US" dirty="0"/>
              <a:t> against primary security of Shares &amp; debentures.  They can be </a:t>
            </a:r>
            <a:r>
              <a:rPr lang="en-US" b="1" dirty="0"/>
              <a:t>accepted as collateral security</a:t>
            </a:r>
            <a:r>
              <a:rPr lang="en-US" dirty="0"/>
              <a:t>.</a:t>
            </a:r>
            <a:endParaRPr lang="en-IN" dirty="0"/>
          </a:p>
          <a:p>
            <a:pPr marL="0" lvl="0" indent="0" algn="just">
              <a:buNone/>
            </a:pPr>
            <a:r>
              <a:rPr lang="en-US" b="1" dirty="0"/>
              <a:t>Margin on advances / issue of guarantees against shares /Units of Mutual Funds:    </a:t>
            </a:r>
            <a:endParaRPr lang="en-IN" dirty="0"/>
          </a:p>
          <a:p>
            <a:pPr lvl="0" algn="just"/>
            <a:r>
              <a:rPr lang="en-US" dirty="0"/>
              <a:t>50% (</a:t>
            </a:r>
            <a:r>
              <a:rPr lang="en-US" b="1" dirty="0"/>
              <a:t>25% If shares &amp; debentures are in </a:t>
            </a:r>
            <a:r>
              <a:rPr lang="en-US" b="1" dirty="0" err="1"/>
              <a:t>demat</a:t>
            </a:r>
            <a:r>
              <a:rPr lang="en-US" b="1" dirty="0"/>
              <a:t> form</a:t>
            </a:r>
            <a:r>
              <a:rPr lang="en-US" dirty="0"/>
              <a:t>).  </a:t>
            </a:r>
            <a:endParaRPr lang="en-IN" dirty="0"/>
          </a:p>
          <a:p>
            <a:pPr lvl="0" algn="just"/>
            <a:r>
              <a:rPr lang="en-US" dirty="0"/>
              <a:t>In case of BGs for capital market operations, </a:t>
            </a:r>
            <a:r>
              <a:rPr lang="en-US" b="1" dirty="0"/>
              <a:t>minimum cash margin of 25%</a:t>
            </a:r>
            <a:r>
              <a:rPr lang="en-US" dirty="0"/>
              <a:t> is prescribed with in total margin of 50%.</a:t>
            </a:r>
            <a:endParaRPr lang="en-IN" dirty="0"/>
          </a:p>
          <a:p>
            <a:endParaRPr lang="en-IN" dirty="0"/>
          </a:p>
        </p:txBody>
      </p:sp>
    </p:spTree>
    <p:extLst>
      <p:ext uri="{BB962C8B-B14F-4D97-AF65-F5344CB8AC3E}">
        <p14:creationId xmlns:p14="http://schemas.microsoft.com/office/powerpoint/2010/main" val="3306351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896" y="1309036"/>
            <a:ext cx="10782717" cy="4602186"/>
          </a:xfrm>
        </p:spPr>
        <p:txBody>
          <a:bodyPr/>
          <a:lstStyle/>
          <a:p>
            <a:pPr algn="just"/>
            <a:r>
              <a:rPr lang="en-US" b="1" dirty="0"/>
              <a:t>Advances against units of Mutual Funds</a:t>
            </a:r>
            <a:r>
              <a:rPr lang="en-US" dirty="0"/>
              <a:t>:  Linked to Net Asset Value(NAV) or Repurchase price or Market Value whichever is less.</a:t>
            </a:r>
            <a:endParaRPr lang="en-IN" dirty="0"/>
          </a:p>
          <a:p>
            <a:pPr algn="just"/>
            <a:r>
              <a:rPr lang="en-US" b="1" dirty="0"/>
              <a:t>Loans to Mutual funds:</a:t>
            </a:r>
            <a:r>
              <a:rPr lang="en-US" dirty="0"/>
              <a:t> Within the ceiling of </a:t>
            </a:r>
            <a:r>
              <a:rPr lang="en-US" b="1" dirty="0"/>
              <a:t>20% of the net asset</a:t>
            </a:r>
            <a:r>
              <a:rPr lang="en-US" dirty="0"/>
              <a:t> of the scheme and for a period </a:t>
            </a:r>
            <a:r>
              <a:rPr lang="en-US" b="1" dirty="0"/>
              <a:t>not exceeding 6 months</a:t>
            </a:r>
            <a:r>
              <a:rPr lang="en-US" dirty="0"/>
              <a:t>.</a:t>
            </a:r>
            <a:endParaRPr lang="en-IN" dirty="0"/>
          </a:p>
          <a:p>
            <a:pPr algn="just"/>
            <a:endParaRPr lang="en-IN" dirty="0"/>
          </a:p>
          <a:p>
            <a:endParaRPr lang="en-IN" dirty="0"/>
          </a:p>
        </p:txBody>
      </p:sp>
    </p:spTree>
    <p:extLst>
      <p:ext uri="{BB962C8B-B14F-4D97-AF65-F5344CB8AC3E}">
        <p14:creationId xmlns:p14="http://schemas.microsoft.com/office/powerpoint/2010/main" val="204367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517" y="0"/>
            <a:ext cx="10927097" cy="808522"/>
          </a:xfrm>
        </p:spPr>
        <p:txBody>
          <a:bodyPr>
            <a:normAutofit fontScale="90000"/>
          </a:bodyPr>
          <a:lstStyle/>
          <a:p>
            <a:r>
              <a:rPr lang="en-US" b="1" dirty="0"/>
              <a:t>LENDING TO NBFCs</a:t>
            </a:r>
            <a:r>
              <a:rPr lang="en-US" dirty="0"/>
              <a:t>:  Statutorily Registered with RBI</a:t>
            </a:r>
            <a:br>
              <a:rPr lang="en-IN" b="1" dirty="0"/>
            </a:br>
            <a:endParaRPr lang="en-IN" dirty="0"/>
          </a:p>
        </p:txBody>
      </p:sp>
      <p:sp>
        <p:nvSpPr>
          <p:cNvPr id="3" name="Content Placeholder 2"/>
          <p:cNvSpPr>
            <a:spLocks noGrp="1"/>
          </p:cNvSpPr>
          <p:nvPr>
            <p:ph idx="1"/>
          </p:nvPr>
        </p:nvSpPr>
        <p:spPr>
          <a:xfrm>
            <a:off x="385011" y="808524"/>
            <a:ext cx="11415562" cy="5476775"/>
          </a:xfrm>
        </p:spPr>
        <p:txBody>
          <a:bodyPr/>
          <a:lstStyle/>
          <a:p>
            <a:pPr lvl="0"/>
            <a:endParaRPr lang="en-US" sz="2000" b="1" dirty="0"/>
          </a:p>
          <a:p>
            <a:pPr lvl="0" algn="just"/>
            <a:r>
              <a:rPr lang="en-US" sz="2000" b="1" dirty="0"/>
              <a:t>Principal business of NBFC  is defined as : </a:t>
            </a:r>
            <a:r>
              <a:rPr lang="en-US" sz="2000" dirty="0"/>
              <a:t>Aggregate of financing </a:t>
            </a:r>
            <a:r>
              <a:rPr lang="en-US" sz="2000" b="1" dirty="0"/>
              <a:t>real/physical assets supporting economic activity</a:t>
            </a:r>
            <a:r>
              <a:rPr lang="en-US" sz="2000" dirty="0"/>
              <a:t> and income therefrom is </a:t>
            </a:r>
            <a:r>
              <a:rPr lang="en-US" sz="2000" b="1" dirty="0"/>
              <a:t>not less than 50%</a:t>
            </a:r>
            <a:r>
              <a:rPr lang="en-US" sz="2000" dirty="0"/>
              <a:t> (of assets &amp; income).</a:t>
            </a:r>
            <a:endParaRPr lang="en-IN" sz="2000" dirty="0"/>
          </a:p>
          <a:p>
            <a:pPr lvl="0" algn="just"/>
            <a:r>
              <a:rPr lang="en-US" sz="2000" b="1" dirty="0"/>
              <a:t>ASSET FINANCE COMPANIES :</a:t>
            </a:r>
            <a:r>
              <a:rPr lang="en-US" sz="2000" dirty="0"/>
              <a:t> Financing of physical assets supporting productive/economic activity. Not less than </a:t>
            </a:r>
            <a:r>
              <a:rPr lang="en-US" sz="2000" b="1" dirty="0"/>
              <a:t>60% of total assets</a:t>
            </a:r>
            <a:r>
              <a:rPr lang="en-US" sz="2000" dirty="0"/>
              <a:t> and income from physical assets. </a:t>
            </a:r>
            <a:endParaRPr lang="en-IN" sz="2000" dirty="0"/>
          </a:p>
          <a:p>
            <a:pPr lvl="0" algn="just"/>
            <a:r>
              <a:rPr lang="en-US" sz="2000" b="1" dirty="0"/>
              <a:t>Infrastructure Finance Companies : </a:t>
            </a:r>
            <a:r>
              <a:rPr lang="en-US" sz="2000" dirty="0"/>
              <a:t>A non-banking finance company which </a:t>
            </a:r>
            <a:endParaRPr lang="en-IN" sz="2000" dirty="0"/>
          </a:p>
          <a:p>
            <a:pPr algn="just"/>
            <a:r>
              <a:rPr lang="en-US" sz="2000" dirty="0"/>
              <a:t>(a) deploys </a:t>
            </a:r>
            <a:r>
              <a:rPr lang="en-US" sz="2000" b="1" dirty="0"/>
              <a:t>at least 75 per cent</a:t>
            </a:r>
            <a:r>
              <a:rPr lang="en-US" sz="2000" dirty="0"/>
              <a:t> of its total assets in infrastructure loans; </a:t>
            </a:r>
            <a:endParaRPr lang="en-IN" sz="2000" dirty="0"/>
          </a:p>
          <a:p>
            <a:pPr algn="just"/>
            <a:r>
              <a:rPr lang="en-US" sz="2000" dirty="0"/>
              <a:t>(b) has a minimum Net Owned Funds of </a:t>
            </a:r>
            <a:r>
              <a:rPr lang="en-US" sz="2000" b="1" dirty="0" err="1"/>
              <a:t>Rs</a:t>
            </a:r>
            <a:r>
              <a:rPr lang="en-US" sz="2000" b="1" dirty="0"/>
              <a:t>. 300 </a:t>
            </a:r>
            <a:r>
              <a:rPr lang="en-US" sz="2000" b="1" dirty="0" err="1"/>
              <a:t>crore</a:t>
            </a:r>
            <a:r>
              <a:rPr lang="en-US" sz="2000" dirty="0"/>
              <a:t>, </a:t>
            </a:r>
            <a:endParaRPr lang="en-IN" sz="2000" dirty="0"/>
          </a:p>
          <a:p>
            <a:pPr algn="just"/>
            <a:r>
              <a:rPr lang="en-US" sz="2000" dirty="0"/>
              <a:t>(c) has a minimum credit rating of </a:t>
            </a:r>
            <a:r>
              <a:rPr lang="en-US" sz="2000" b="1" dirty="0"/>
              <a:t>‘A ‘or equivalent</a:t>
            </a:r>
            <a:r>
              <a:rPr lang="en-US" sz="2000" dirty="0"/>
              <a:t>; and </a:t>
            </a:r>
            <a:endParaRPr lang="en-IN" sz="2000" dirty="0"/>
          </a:p>
          <a:p>
            <a:pPr algn="just"/>
            <a:r>
              <a:rPr lang="en-US" sz="2000" dirty="0"/>
              <a:t>d) </a:t>
            </a:r>
            <a:r>
              <a:rPr lang="en-US" sz="2000" b="1" dirty="0"/>
              <a:t>CRAR of 15%.  </a:t>
            </a:r>
            <a:endParaRPr lang="en-IN" sz="2000" dirty="0"/>
          </a:p>
          <a:p>
            <a:pPr algn="just"/>
            <a:r>
              <a:rPr lang="en-US" sz="2000" dirty="0"/>
              <a:t>e) It accepts public funds</a:t>
            </a:r>
            <a:r>
              <a:rPr lang="en-US" sz="2000" b="1" dirty="0"/>
              <a:t>.</a:t>
            </a:r>
            <a:endParaRPr lang="en-IN" sz="2000" dirty="0"/>
          </a:p>
          <a:p>
            <a:endParaRPr lang="en-IN" dirty="0"/>
          </a:p>
        </p:txBody>
      </p:sp>
    </p:spTree>
    <p:extLst>
      <p:ext uri="{BB962C8B-B14F-4D97-AF65-F5344CB8AC3E}">
        <p14:creationId xmlns:p14="http://schemas.microsoft.com/office/powerpoint/2010/main" val="1387163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3019" y="750773"/>
            <a:ext cx="10934300" cy="5755907"/>
          </a:xfrm>
        </p:spPr>
        <p:txBody>
          <a:bodyPr/>
          <a:lstStyle/>
          <a:p>
            <a:pPr marL="0" indent="0" algn="just">
              <a:buNone/>
            </a:pPr>
            <a:r>
              <a:rPr lang="en-US" b="1" dirty="0"/>
              <a:t>Systemically Important Core Investment Company (CIC-NDSI): </a:t>
            </a:r>
            <a:endParaRPr lang="en-IN" dirty="0"/>
          </a:p>
          <a:p>
            <a:pPr lvl="0" algn="just"/>
            <a:r>
              <a:rPr lang="en-US" dirty="0"/>
              <a:t>It holds not less than </a:t>
            </a:r>
            <a:r>
              <a:rPr lang="en-US" b="1" dirty="0"/>
              <a:t>90% of its Total Assets </a:t>
            </a:r>
            <a:r>
              <a:rPr lang="en-US" dirty="0"/>
              <a:t>in the form of investment in equity shares, preference shares, debt or </a:t>
            </a:r>
            <a:r>
              <a:rPr lang="en-US" b="1" dirty="0"/>
              <a:t>loans in group companies</a:t>
            </a:r>
            <a:r>
              <a:rPr lang="en-US" dirty="0"/>
              <a:t>. </a:t>
            </a:r>
            <a:endParaRPr lang="en-IN" dirty="0"/>
          </a:p>
          <a:p>
            <a:pPr lvl="0" algn="just"/>
            <a:r>
              <a:rPr lang="en-US" b="1" dirty="0"/>
              <a:t>Not less than 60% of its total assets - Equity shares of Group companies.  </a:t>
            </a:r>
            <a:endParaRPr lang="en-IN" dirty="0"/>
          </a:p>
          <a:p>
            <a:pPr lvl="0" algn="just"/>
            <a:r>
              <a:rPr lang="en-US" b="1" dirty="0"/>
              <a:t>Its asset size is Rs.100 </a:t>
            </a:r>
            <a:r>
              <a:rPr lang="en-US" b="1" dirty="0" err="1"/>
              <a:t>cr</a:t>
            </a:r>
            <a:r>
              <a:rPr lang="en-US" b="1" dirty="0"/>
              <a:t> and above </a:t>
            </a:r>
            <a:endParaRPr lang="en-IN" dirty="0"/>
          </a:p>
          <a:p>
            <a:pPr marL="0" lvl="0" indent="0" algn="just">
              <a:buNone/>
            </a:pPr>
            <a:endParaRPr lang="en-IN" dirty="0"/>
          </a:p>
          <a:p>
            <a:pPr marL="0" indent="0" algn="just">
              <a:buNone/>
            </a:pPr>
            <a:r>
              <a:rPr lang="en-US" b="1" dirty="0"/>
              <a:t>Infrastructure Debt Fund (IDF – NBFC):</a:t>
            </a:r>
            <a:r>
              <a:rPr lang="en-US" dirty="0"/>
              <a:t> To facilitate the flow of long term debt into infrastructure projects.  It raises resources through issue of Rupee or Dollar denominated bonds of </a:t>
            </a:r>
            <a:r>
              <a:rPr lang="en-US" b="1" dirty="0"/>
              <a:t>minimum 5 year maturity</a:t>
            </a:r>
            <a:r>
              <a:rPr lang="en-US" dirty="0"/>
              <a:t>.</a:t>
            </a:r>
            <a:endParaRPr lang="en-IN" dirty="0"/>
          </a:p>
          <a:p>
            <a:pPr marL="0" indent="0" algn="just">
              <a:buNone/>
            </a:pPr>
            <a:r>
              <a:rPr lang="en-US" b="1" dirty="0"/>
              <a:t>NBFC – Micro Finance Institutions (NBFC-MFI):</a:t>
            </a:r>
            <a:r>
              <a:rPr lang="en-US" dirty="0"/>
              <a:t> NBFC having not less </a:t>
            </a:r>
            <a:r>
              <a:rPr lang="en-US" dirty="0">
                <a:solidFill>
                  <a:srgbClr val="FF0000"/>
                </a:solidFill>
              </a:rPr>
              <a:t>than </a:t>
            </a:r>
            <a:r>
              <a:rPr lang="en-US" b="1" dirty="0">
                <a:solidFill>
                  <a:srgbClr val="FF0000"/>
                </a:solidFill>
              </a:rPr>
              <a:t>60% (reduced from 75%)</a:t>
            </a:r>
            <a:r>
              <a:rPr lang="en-US" dirty="0">
                <a:solidFill>
                  <a:srgbClr val="FF0000"/>
                </a:solidFill>
              </a:rPr>
              <a:t> </a:t>
            </a:r>
            <a:r>
              <a:rPr lang="en-US" dirty="0"/>
              <a:t>of its assets in the nature of </a:t>
            </a:r>
            <a:r>
              <a:rPr lang="en-US" b="1" dirty="0"/>
              <a:t>qualifying assets/Micro Finance Assets. </a:t>
            </a:r>
            <a:endParaRPr lang="en-IN" dirty="0"/>
          </a:p>
          <a:p>
            <a:pPr marL="0" indent="0" algn="just">
              <a:buNone/>
            </a:pPr>
            <a:r>
              <a:rPr lang="en-US" b="1" dirty="0"/>
              <a:t>NBFC – Factors:</a:t>
            </a:r>
            <a:endParaRPr lang="en-IN" dirty="0"/>
          </a:p>
          <a:p>
            <a:pPr lvl="0" algn="just"/>
            <a:r>
              <a:rPr lang="en-US" dirty="0"/>
              <a:t>A non deposit taking NBFC engaged in the principal business of factoring. </a:t>
            </a:r>
            <a:endParaRPr lang="en-IN" dirty="0"/>
          </a:p>
          <a:p>
            <a:pPr lvl="0" algn="just"/>
            <a:r>
              <a:rPr lang="en-US" dirty="0"/>
              <a:t>At least </a:t>
            </a:r>
            <a:r>
              <a:rPr lang="en-US" b="1" dirty="0"/>
              <a:t>50 </a:t>
            </a:r>
            <a:r>
              <a:rPr lang="en-US" dirty="0"/>
              <a:t>percent of its total assets and its income derived from factoring business should not be less than </a:t>
            </a:r>
            <a:r>
              <a:rPr lang="en-US" b="1" dirty="0"/>
              <a:t>50</a:t>
            </a:r>
            <a:r>
              <a:rPr lang="en-US" dirty="0"/>
              <a:t> percent of its gross income.</a:t>
            </a:r>
            <a:endParaRPr lang="en-IN" dirty="0"/>
          </a:p>
          <a:p>
            <a:endParaRPr lang="en-IN" dirty="0"/>
          </a:p>
        </p:txBody>
      </p:sp>
    </p:spTree>
    <p:extLst>
      <p:ext uri="{BB962C8B-B14F-4D97-AF65-F5344CB8AC3E}">
        <p14:creationId xmlns:p14="http://schemas.microsoft.com/office/powerpoint/2010/main" val="745236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514" y="750771"/>
            <a:ext cx="11463688" cy="5688530"/>
          </a:xfrm>
        </p:spPr>
        <p:txBody>
          <a:bodyPr/>
          <a:lstStyle/>
          <a:p>
            <a:pPr marL="0" indent="0">
              <a:buNone/>
            </a:pPr>
            <a:r>
              <a:rPr lang="en-US" b="1" dirty="0"/>
              <a:t>Mortgage Guarantee Companies (MGC):</a:t>
            </a:r>
            <a:r>
              <a:rPr lang="en-US" dirty="0"/>
              <a:t> </a:t>
            </a:r>
            <a:endParaRPr lang="en-IN" dirty="0"/>
          </a:p>
          <a:p>
            <a:pPr lvl="0"/>
            <a:r>
              <a:rPr lang="en-US" dirty="0"/>
              <a:t>At least </a:t>
            </a:r>
            <a:r>
              <a:rPr lang="en-US" b="1" dirty="0"/>
              <a:t>90%</a:t>
            </a:r>
            <a:r>
              <a:rPr lang="en-US" dirty="0"/>
              <a:t> of the business turnover is mortgage guarantee business or at least </a:t>
            </a:r>
            <a:r>
              <a:rPr lang="en-US" b="1" dirty="0"/>
              <a:t>90%</a:t>
            </a:r>
            <a:r>
              <a:rPr lang="en-US" dirty="0"/>
              <a:t> of the gross income is from mortgage guarantee business and net owned fund is </a:t>
            </a:r>
            <a:r>
              <a:rPr lang="en-US" b="1" dirty="0"/>
              <a:t>Rs.100 </a:t>
            </a:r>
            <a:r>
              <a:rPr lang="en-US" b="1" dirty="0" err="1"/>
              <a:t>crore</a:t>
            </a:r>
            <a:r>
              <a:rPr lang="en-US" dirty="0"/>
              <a:t>.</a:t>
            </a:r>
            <a:endParaRPr lang="en-IN" dirty="0"/>
          </a:p>
          <a:p>
            <a:pPr marL="0" indent="0">
              <a:buNone/>
            </a:pPr>
            <a:r>
              <a:rPr lang="en-US" b="1" dirty="0"/>
              <a:t> </a:t>
            </a:r>
            <a:r>
              <a:rPr lang="en-US" sz="2000" b="1" dirty="0">
                <a:solidFill>
                  <a:srgbClr val="FF0000"/>
                </a:solidFill>
                <a:latin typeface="Arial" panose="020B0604020202020204" pitchFamily="34" charset="0"/>
                <a:cs typeface="Arial" panose="020B0604020202020204" pitchFamily="34" charset="0"/>
              </a:rPr>
              <a:t>NBFCs other than NBFC-MFIs: Can not extend Micro Finance Loans exceeding 25% of its total assets (enhanced from 10% to 25% during 2025)</a:t>
            </a:r>
            <a:endParaRPr lang="en-IN" sz="2000" b="1" dirty="0">
              <a:solidFill>
                <a:srgbClr val="FF0000"/>
              </a:solidFill>
              <a:latin typeface="Arial" panose="020B0604020202020204" pitchFamily="34" charset="0"/>
              <a:cs typeface="Arial" panose="020B0604020202020204" pitchFamily="34" charset="0"/>
            </a:endParaRPr>
          </a:p>
          <a:p>
            <a:pPr marL="0" indent="0">
              <a:buNone/>
            </a:pPr>
            <a:r>
              <a:rPr lang="en-US" b="1" dirty="0"/>
              <a:t>NBFC Non Operative Financial Holding Company (</a:t>
            </a:r>
            <a:r>
              <a:rPr lang="en-US" dirty="0"/>
              <a:t>NOFHC) is a financial institution through which promoter/group will be permitted to set up a new Bank</a:t>
            </a:r>
            <a:endParaRPr lang="en-IN" dirty="0"/>
          </a:p>
          <a:p>
            <a:r>
              <a:rPr lang="en-US" b="1" dirty="0"/>
              <a:t>Total Borrowings of NBFCs restricted to:</a:t>
            </a:r>
            <a:endParaRPr lang="en-IN" dirty="0"/>
          </a:p>
          <a:p>
            <a:pPr lvl="0"/>
            <a:r>
              <a:rPr lang="en-US" dirty="0"/>
              <a:t>16 times of Net Owned Funds for NBFCs owned/controlled by Central/ State </a:t>
            </a:r>
            <a:r>
              <a:rPr lang="en-US" dirty="0" err="1"/>
              <a:t>Govts</a:t>
            </a:r>
            <a:r>
              <a:rPr lang="en-US" dirty="0"/>
              <a:t>.</a:t>
            </a:r>
            <a:endParaRPr lang="en-IN" dirty="0"/>
          </a:p>
          <a:p>
            <a:pPr lvl="0"/>
            <a:r>
              <a:rPr lang="en-US" dirty="0"/>
              <a:t>12 times of NOF for AAA rated NBFCs</a:t>
            </a:r>
            <a:endParaRPr lang="en-IN" dirty="0"/>
          </a:p>
          <a:p>
            <a:pPr lvl="0"/>
            <a:r>
              <a:rPr lang="en-US" dirty="0"/>
              <a:t>10 times of NOF for AA/A rated NBFCs</a:t>
            </a:r>
            <a:endParaRPr lang="en-IN" dirty="0"/>
          </a:p>
          <a:p>
            <a:pPr lvl="0"/>
            <a:r>
              <a:rPr lang="en-US" dirty="0"/>
              <a:t>16 times of NOF for HFCs regulated by NHB</a:t>
            </a:r>
            <a:endParaRPr lang="en-IN" dirty="0"/>
          </a:p>
          <a:p>
            <a:pPr marL="0" lvl="0" indent="0">
              <a:buNone/>
            </a:pPr>
            <a:r>
              <a:rPr lang="en-US" b="1" dirty="0"/>
              <a:t>Minimum Asset Coverage Ratio for financing NBFC </a:t>
            </a:r>
            <a:r>
              <a:rPr lang="en-US" dirty="0"/>
              <a:t>is 1.10 for NBFC-MFI and for other NBFCs : 1.25 (AAA rated:1.10; AA:1.15, A rated:1.20)</a:t>
            </a:r>
            <a:endParaRPr lang="en-IN" dirty="0"/>
          </a:p>
          <a:p>
            <a:pPr marL="0" lvl="0" indent="0">
              <a:buNone/>
            </a:pPr>
            <a:r>
              <a:rPr lang="en-US" b="1" dirty="0"/>
              <a:t>Asset Coverage Ratio =   Assets/Total Outside Liability(TOL)</a:t>
            </a:r>
            <a:endParaRPr lang="en-IN" dirty="0"/>
          </a:p>
          <a:p>
            <a:endParaRPr lang="en-IN" dirty="0"/>
          </a:p>
        </p:txBody>
      </p:sp>
    </p:spTree>
    <p:extLst>
      <p:ext uri="{BB962C8B-B14F-4D97-AF65-F5344CB8AC3E}">
        <p14:creationId xmlns:p14="http://schemas.microsoft.com/office/powerpoint/2010/main" val="2672637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4518" y="356134"/>
            <a:ext cx="11174930" cy="6227546"/>
          </a:xfrm>
        </p:spPr>
        <p:txBody>
          <a:bodyPr>
            <a:normAutofit/>
          </a:bodyPr>
          <a:lstStyle/>
          <a:p>
            <a:pPr marL="0" indent="0">
              <a:buNone/>
            </a:pPr>
            <a:r>
              <a:rPr lang="en-US" b="1" dirty="0"/>
              <a:t>LENDING TO SOFTWARE</a:t>
            </a:r>
            <a:r>
              <a:rPr lang="en-US" dirty="0"/>
              <a:t> : </a:t>
            </a:r>
            <a:endParaRPr lang="en-IN" dirty="0"/>
          </a:p>
          <a:p>
            <a:r>
              <a:rPr lang="en-US" dirty="0"/>
              <a:t> </a:t>
            </a:r>
            <a:endParaRPr lang="en-IN" dirty="0"/>
          </a:p>
          <a:p>
            <a:pPr lvl="0" algn="just"/>
            <a:r>
              <a:rPr lang="en-US" sz="2000" dirty="0"/>
              <a:t>Margin on computer hardware, as well as fixtures and interiors (where applicable) shall be </a:t>
            </a:r>
            <a:r>
              <a:rPr lang="en-US" sz="2000" b="1" dirty="0"/>
              <a:t>40% to 50%.</a:t>
            </a:r>
            <a:r>
              <a:rPr lang="en-US" sz="2000" dirty="0"/>
              <a:t> </a:t>
            </a:r>
            <a:endParaRPr lang="en-IN" sz="2000" dirty="0"/>
          </a:p>
          <a:p>
            <a:pPr lvl="0" algn="just"/>
            <a:r>
              <a:rPr lang="en-US" sz="2000" dirty="0"/>
              <a:t>The margins on computer hardware could be kept lower </a:t>
            </a:r>
            <a:r>
              <a:rPr lang="en-US" sz="2000" b="1" dirty="0"/>
              <a:t>at 25% to 30%</a:t>
            </a:r>
            <a:r>
              <a:rPr lang="en-US" sz="2000" dirty="0"/>
              <a:t> in cases where the vendor has provided guarantee for </a:t>
            </a:r>
            <a:r>
              <a:rPr lang="en-US" sz="2000" dirty="0" err="1"/>
              <a:t>upgradation</a:t>
            </a:r>
            <a:r>
              <a:rPr lang="en-US" sz="2000" dirty="0"/>
              <a:t> of the equipment or has entered into buy-back arrangement with the user unit. </a:t>
            </a:r>
            <a:endParaRPr lang="en-IN" sz="2000" dirty="0"/>
          </a:p>
          <a:p>
            <a:pPr lvl="0" algn="just"/>
            <a:r>
              <a:rPr lang="en-US" sz="2000" b="1" dirty="0"/>
              <a:t>Repayment</a:t>
            </a:r>
            <a:r>
              <a:rPr lang="en-US" sz="2000" dirty="0"/>
              <a:t> period for the TLs shall normally </a:t>
            </a:r>
            <a:r>
              <a:rPr lang="en-US" sz="2000" b="1" dirty="0"/>
              <a:t>not exceed 3/4 years</a:t>
            </a:r>
            <a:r>
              <a:rPr lang="en-US" sz="2000" dirty="0"/>
              <a:t>.</a:t>
            </a:r>
            <a:endParaRPr lang="en-IN" sz="2000" dirty="0"/>
          </a:p>
          <a:p>
            <a:pPr marL="0" indent="0" algn="just">
              <a:buNone/>
            </a:pPr>
            <a:r>
              <a:rPr lang="en-US" sz="2000" dirty="0"/>
              <a:t> </a:t>
            </a:r>
            <a:endParaRPr lang="en-IN" sz="2000" dirty="0"/>
          </a:p>
          <a:p>
            <a:pPr marL="0" indent="0" algn="just">
              <a:buNone/>
            </a:pPr>
            <a:r>
              <a:rPr lang="en-US" sz="2000" b="1" dirty="0"/>
              <a:t>Scheme for financing producers of feature films</a:t>
            </a:r>
            <a:r>
              <a:rPr lang="en-US" sz="2000" dirty="0"/>
              <a:t> : </a:t>
            </a:r>
            <a:endParaRPr lang="en-IN" sz="2000" dirty="0"/>
          </a:p>
          <a:p>
            <a:pPr lvl="0" algn="just"/>
            <a:r>
              <a:rPr lang="en-US" sz="2000" dirty="0"/>
              <a:t>Producers who have a good track record for </a:t>
            </a:r>
            <a:r>
              <a:rPr lang="en-US" sz="2000" dirty="0" err="1"/>
              <a:t>atleast</a:t>
            </a:r>
            <a:r>
              <a:rPr lang="en-US" sz="2000" dirty="0"/>
              <a:t> </a:t>
            </a:r>
            <a:r>
              <a:rPr lang="en-US" sz="2000" b="1" dirty="0"/>
              <a:t>5 years</a:t>
            </a:r>
            <a:r>
              <a:rPr lang="en-US" sz="2000" dirty="0"/>
              <a:t> and are not defaulters with NFDC or any other financial institution. </a:t>
            </a:r>
            <a:endParaRPr lang="en-IN" sz="2000" dirty="0"/>
          </a:p>
          <a:p>
            <a:pPr algn="just"/>
            <a:r>
              <a:rPr lang="en-US" sz="2000" dirty="0"/>
              <a:t>Our finance should </a:t>
            </a:r>
            <a:r>
              <a:rPr lang="en-US" sz="2000" b="1" dirty="0"/>
              <a:t>not exceed 35% </a:t>
            </a:r>
            <a:r>
              <a:rPr lang="en-US" sz="2000" dirty="0"/>
              <a:t>of the project cost. </a:t>
            </a:r>
            <a:r>
              <a:rPr lang="en-US" sz="2000" b="1" dirty="0"/>
              <a:t>Margin 65%</a:t>
            </a:r>
            <a:r>
              <a:rPr lang="en-US" sz="2000" dirty="0"/>
              <a:t> of which promoters 25%  and 40% as advance from distributors</a:t>
            </a:r>
            <a:endParaRPr lang="en-IN" sz="2000" dirty="0"/>
          </a:p>
        </p:txBody>
      </p:sp>
    </p:spTree>
    <p:extLst>
      <p:ext uri="{BB962C8B-B14F-4D97-AF65-F5344CB8AC3E}">
        <p14:creationId xmlns:p14="http://schemas.microsoft.com/office/powerpoint/2010/main" val="1190874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5733" y="1388533"/>
            <a:ext cx="9658879" cy="4522689"/>
          </a:xfrm>
        </p:spPr>
        <p:txBody>
          <a:bodyPr/>
          <a:lstStyle/>
          <a:p>
            <a:pPr marL="0" indent="0" algn="just">
              <a:buNone/>
            </a:pPr>
            <a:r>
              <a:rPr lang="en-US" sz="2000" b="1" dirty="0"/>
              <a:t>Bills discounting : </a:t>
            </a:r>
            <a:endParaRPr lang="en-IN" sz="2000" b="1" dirty="0"/>
          </a:p>
          <a:p>
            <a:pPr lvl="0" algn="just"/>
            <a:r>
              <a:rPr lang="en-US" sz="2000" dirty="0"/>
              <a:t>Part of Working Capital Finance. </a:t>
            </a:r>
            <a:endParaRPr lang="en-IN" sz="2000" b="1" dirty="0"/>
          </a:p>
          <a:p>
            <a:pPr lvl="0" algn="just"/>
            <a:r>
              <a:rPr lang="en-US" sz="2000" dirty="0"/>
              <a:t>Borrowers (corporates and other constituent) having sales turnover of </a:t>
            </a:r>
            <a:r>
              <a:rPr lang="en-US" sz="2000" b="1" dirty="0"/>
              <a:t>over Rs.50 </a:t>
            </a:r>
            <a:r>
              <a:rPr lang="en-US" sz="2000" b="1" dirty="0" err="1"/>
              <a:t>crore</a:t>
            </a:r>
            <a:r>
              <a:rPr lang="en-US" sz="2000" b="1" dirty="0"/>
              <a:t> shall disclose, “Ageing schedule”</a:t>
            </a:r>
            <a:r>
              <a:rPr lang="en-US" sz="2000" dirty="0"/>
              <a:t> of their overdue payables in their periodical returns/ statements submitted to the Bank.</a:t>
            </a:r>
            <a:endParaRPr lang="en-IN" sz="2000" b="1" dirty="0"/>
          </a:p>
          <a:p>
            <a:pPr marL="0" indent="0" algn="just">
              <a:buNone/>
            </a:pPr>
            <a:r>
              <a:rPr lang="en-US" sz="2000" b="1" dirty="0"/>
              <a:t> </a:t>
            </a:r>
            <a:endParaRPr lang="en-IN" sz="2000" b="1" dirty="0"/>
          </a:p>
          <a:p>
            <a:pPr algn="just"/>
            <a:r>
              <a:rPr lang="en-US" sz="2000" b="1" dirty="0"/>
              <a:t>Bills discounted under LCs (BULC) :   </a:t>
            </a:r>
            <a:r>
              <a:rPr lang="en-US" sz="2000" dirty="0"/>
              <a:t>Treated as exposure on the LC issuing bank, if LC is issued by other Bank.</a:t>
            </a:r>
            <a:endParaRPr lang="en-IN" sz="2000" b="1" dirty="0"/>
          </a:p>
          <a:p>
            <a:endParaRPr lang="en-IN" dirty="0"/>
          </a:p>
        </p:txBody>
      </p:sp>
    </p:spTree>
    <p:extLst>
      <p:ext uri="{BB962C8B-B14F-4D97-AF65-F5344CB8AC3E}">
        <p14:creationId xmlns:p14="http://schemas.microsoft.com/office/powerpoint/2010/main" val="2304540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762" y="202132"/>
            <a:ext cx="11377061" cy="6304547"/>
          </a:xfrm>
        </p:spPr>
        <p:txBody>
          <a:bodyPr>
            <a:normAutofit/>
          </a:bodyPr>
          <a:lstStyle/>
          <a:p>
            <a:pPr marL="0" indent="0">
              <a:buNone/>
            </a:pPr>
            <a:r>
              <a:rPr lang="en-US" sz="2200" b="1" dirty="0"/>
              <a:t>SHORT TERM CORPORATE LOAN (STCL) SCHEME</a:t>
            </a:r>
            <a:r>
              <a:rPr lang="en-US" b="1" dirty="0"/>
              <a:t> : </a:t>
            </a:r>
            <a:endParaRPr lang="en-IN" b="1" dirty="0"/>
          </a:p>
          <a:p>
            <a:pPr lvl="0" algn="just"/>
            <a:r>
              <a:rPr lang="en-US" dirty="0"/>
              <a:t>For business related purposes/short term cash flow mismatches. </a:t>
            </a:r>
            <a:endParaRPr lang="en-IN" b="1" dirty="0"/>
          </a:p>
          <a:p>
            <a:pPr lvl="0" algn="just"/>
            <a:r>
              <a:rPr lang="en-US" dirty="0"/>
              <a:t>Only to parties with good track record &amp; no </a:t>
            </a:r>
            <a:r>
              <a:rPr lang="en-US" dirty="0" err="1"/>
              <a:t>overdues</a:t>
            </a:r>
            <a:r>
              <a:rPr lang="en-US" dirty="0"/>
              <a:t>. </a:t>
            </a:r>
            <a:endParaRPr lang="en-IN" b="1" dirty="0"/>
          </a:p>
          <a:p>
            <a:pPr lvl="0" algn="just"/>
            <a:r>
              <a:rPr lang="en-US" dirty="0"/>
              <a:t>For Indian Corporates to their Joint Ventures/WOS abroad, Within the </a:t>
            </a:r>
            <a:r>
              <a:rPr lang="en-US" b="1" dirty="0"/>
              <a:t>prudential cap of 20%</a:t>
            </a:r>
            <a:r>
              <a:rPr lang="en-US" dirty="0"/>
              <a:t> of the unimpaired </a:t>
            </a:r>
            <a:r>
              <a:rPr lang="en-US" b="1" dirty="0"/>
              <a:t>capital funds</a:t>
            </a:r>
            <a:r>
              <a:rPr lang="en-US" dirty="0"/>
              <a:t> (Tier I &amp;Tier II) of the Bank as fixed by RBI]</a:t>
            </a:r>
            <a:endParaRPr lang="en-IN" b="1" dirty="0"/>
          </a:p>
          <a:p>
            <a:pPr marL="0" indent="0" algn="just">
              <a:buNone/>
            </a:pPr>
            <a:r>
              <a:rPr lang="en-US" sz="2400" b="1" dirty="0"/>
              <a:t>SECURED STCL</a:t>
            </a:r>
            <a:r>
              <a:rPr lang="en-US" dirty="0"/>
              <a:t>: </a:t>
            </a:r>
            <a:endParaRPr lang="en-IN" b="1" dirty="0"/>
          </a:p>
          <a:p>
            <a:pPr lvl="0" algn="just"/>
            <a:r>
              <a:rPr lang="en-US" b="1" dirty="0"/>
              <a:t>Secured Loan</a:t>
            </a:r>
            <a:r>
              <a:rPr lang="en-US" dirty="0"/>
              <a:t>. </a:t>
            </a:r>
            <a:endParaRPr lang="en-IN" b="1" dirty="0"/>
          </a:p>
          <a:p>
            <a:pPr lvl="0" algn="just"/>
            <a:r>
              <a:rPr lang="en-US" dirty="0"/>
              <a:t>Maximum tenor: </a:t>
            </a:r>
            <a:r>
              <a:rPr lang="en-US" b="1" dirty="0"/>
              <a:t>12 months</a:t>
            </a:r>
            <a:r>
              <a:rPr lang="en-US" dirty="0"/>
              <a:t>. </a:t>
            </a:r>
            <a:endParaRPr lang="en-IN" b="1" dirty="0"/>
          </a:p>
          <a:p>
            <a:pPr lvl="0" algn="just"/>
            <a:r>
              <a:rPr lang="en-US" dirty="0"/>
              <a:t>Rollover may be permitted only once for a maximum period of 06 months (with in max. tenor of 12 months). </a:t>
            </a:r>
            <a:endParaRPr lang="en-IN" b="1" dirty="0"/>
          </a:p>
          <a:p>
            <a:pPr lvl="0" algn="just"/>
            <a:r>
              <a:rPr lang="en-US" dirty="0"/>
              <a:t>To be </a:t>
            </a:r>
            <a:r>
              <a:rPr lang="en-US" b="1" dirty="0"/>
              <a:t>availed with in 3 months from sanction.</a:t>
            </a:r>
            <a:endParaRPr lang="en-IN" dirty="0"/>
          </a:p>
          <a:p>
            <a:pPr marL="0" indent="0" algn="just">
              <a:buNone/>
            </a:pPr>
            <a:r>
              <a:rPr lang="en-US" sz="2400" b="1" dirty="0"/>
              <a:t>UNSECURED STCL</a:t>
            </a:r>
            <a:r>
              <a:rPr lang="en-US" sz="2400" dirty="0"/>
              <a:t> </a:t>
            </a:r>
            <a:r>
              <a:rPr lang="en-US" dirty="0"/>
              <a:t>: </a:t>
            </a:r>
            <a:endParaRPr lang="en-IN" dirty="0"/>
          </a:p>
          <a:p>
            <a:pPr lvl="0" algn="just"/>
            <a:r>
              <a:rPr lang="en-US" dirty="0"/>
              <a:t>Only to Profit making PSUs and Government  </a:t>
            </a:r>
            <a:r>
              <a:rPr lang="en-US" dirty="0" err="1"/>
              <a:t>Organisations</a:t>
            </a:r>
            <a:r>
              <a:rPr lang="en-US" dirty="0"/>
              <a:t>. </a:t>
            </a:r>
            <a:endParaRPr lang="en-IN" dirty="0"/>
          </a:p>
          <a:p>
            <a:pPr lvl="0" algn="just"/>
            <a:r>
              <a:rPr lang="en-US" b="1" dirty="0"/>
              <a:t>Max. tenor 6 months</a:t>
            </a:r>
            <a:r>
              <a:rPr lang="en-US" dirty="0"/>
              <a:t>. </a:t>
            </a:r>
            <a:endParaRPr lang="en-IN" dirty="0"/>
          </a:p>
          <a:p>
            <a:pPr lvl="0" algn="just"/>
            <a:r>
              <a:rPr lang="en-US" dirty="0"/>
              <a:t>The loan sanctioned shall have to be availed within a maximum period of </a:t>
            </a:r>
            <a:r>
              <a:rPr lang="en-US" b="1" dirty="0"/>
              <a:t>30 days from the date of sanction</a:t>
            </a:r>
            <a:r>
              <a:rPr lang="en-US" dirty="0"/>
              <a:t> and in not more than </a:t>
            </a:r>
            <a:r>
              <a:rPr lang="en-US" b="1" dirty="0"/>
              <a:t>2 tranche</a:t>
            </a:r>
            <a:endParaRPr lang="en-IN" dirty="0"/>
          </a:p>
          <a:p>
            <a:endParaRPr lang="en-IN" dirty="0"/>
          </a:p>
        </p:txBody>
      </p:sp>
    </p:spTree>
    <p:extLst>
      <p:ext uri="{BB962C8B-B14F-4D97-AF65-F5344CB8AC3E}">
        <p14:creationId xmlns:p14="http://schemas.microsoft.com/office/powerpoint/2010/main" val="32396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592929" y="200526"/>
            <a:ext cx="8911687" cy="497306"/>
          </a:xfrm>
        </p:spPr>
        <p:txBody>
          <a:bodyPr>
            <a:normAutofit fontScale="90000"/>
          </a:bodyPr>
          <a:lstStyle/>
          <a:p>
            <a:pPr algn="ctr"/>
            <a:r>
              <a:rPr lang="en-IN" dirty="0"/>
              <a:t>CREDIT POLICY</a:t>
            </a:r>
          </a:p>
        </p:txBody>
      </p:sp>
      <p:sp>
        <p:nvSpPr>
          <p:cNvPr id="3" name="Content Placeholder 2"/>
          <p:cNvSpPr>
            <a:spLocks noGrp="1"/>
          </p:cNvSpPr>
          <p:nvPr>
            <p:ph idx="1"/>
          </p:nvPr>
        </p:nvSpPr>
        <p:spPr>
          <a:xfrm>
            <a:off x="838200" y="779646"/>
            <a:ext cx="10712116" cy="5909912"/>
          </a:xfrm>
        </p:spPr>
        <p:txBody>
          <a:bodyPr>
            <a:normAutofit fontScale="85000" lnSpcReduction="20000"/>
          </a:bodyPr>
          <a:lstStyle/>
          <a:p>
            <a:pPr algn="just"/>
            <a:r>
              <a:rPr lang="en-US" sz="2200" b="1" dirty="0"/>
              <a:t>POLICY AND STRATEGIES</a:t>
            </a:r>
            <a:endParaRPr lang="en-IN" sz="2200" b="1" dirty="0"/>
          </a:p>
          <a:p>
            <a:pPr algn="just"/>
            <a:r>
              <a:rPr lang="en-US" sz="2200" b="1" dirty="0"/>
              <a:t>Target markets</a:t>
            </a:r>
            <a:endParaRPr lang="en-IN" sz="2200" b="1" dirty="0"/>
          </a:p>
          <a:p>
            <a:pPr algn="just"/>
            <a:r>
              <a:rPr lang="en-US" sz="2200" b="1" dirty="0"/>
              <a:t>Thrust areas and non thrust areas</a:t>
            </a:r>
          </a:p>
          <a:p>
            <a:pPr algn="just"/>
            <a:r>
              <a:rPr lang="en-US" sz="2200" dirty="0"/>
              <a:t>Thrust areas include Agriculture sector, Industrial Sectors, MSME sector,</a:t>
            </a:r>
          </a:p>
          <a:p>
            <a:pPr marL="0" indent="0" algn="just">
              <a:buNone/>
            </a:pPr>
            <a:r>
              <a:rPr lang="en-US" sz="2200" dirty="0"/>
              <a:t>	 Export segment, Other segments in Priority Sectors, and other sectors, </a:t>
            </a:r>
          </a:p>
          <a:p>
            <a:pPr marL="0" indent="0" algn="just">
              <a:buNone/>
            </a:pPr>
            <a:r>
              <a:rPr lang="en-US" sz="2200" dirty="0"/>
              <a:t>	which have growth potentials as identified by the Bank from time to time </a:t>
            </a:r>
          </a:p>
          <a:p>
            <a:pPr marL="0" indent="0" algn="just">
              <a:buNone/>
            </a:pPr>
            <a:r>
              <a:rPr lang="en-US" sz="2200" dirty="0"/>
              <a:t>	and also Infrastructure.</a:t>
            </a:r>
            <a:endParaRPr lang="en-IN" sz="2200" b="1" dirty="0"/>
          </a:p>
          <a:p>
            <a:pPr algn="just"/>
            <a:r>
              <a:rPr lang="en-US" sz="2200" dirty="0"/>
              <a:t>The Non-thrust areas of lending include Commercial Real Estate, NBFCs other than HFCs, Capital Market, industries/sectors which do not have growth potentials</a:t>
            </a:r>
            <a:endParaRPr lang="en-IN" sz="2200" b="1" dirty="0"/>
          </a:p>
          <a:p>
            <a:pPr algn="just"/>
            <a:endParaRPr lang="en-IN" sz="2200" b="1" dirty="0"/>
          </a:p>
          <a:p>
            <a:pPr algn="just"/>
            <a:r>
              <a:rPr lang="en-US" sz="2200" b="1" dirty="0"/>
              <a:t>Definition of Startup :</a:t>
            </a:r>
            <a:endParaRPr lang="en-IN" sz="2200" b="1" dirty="0"/>
          </a:p>
          <a:p>
            <a:pPr lvl="0" algn="just"/>
            <a:r>
              <a:rPr lang="en-US" sz="2200" b="1" dirty="0" err="1"/>
              <a:t>Upto</a:t>
            </a:r>
            <a:r>
              <a:rPr lang="en-US" sz="2200" b="1" dirty="0"/>
              <a:t> a period of ten years</a:t>
            </a:r>
            <a:r>
              <a:rPr lang="en-US" sz="2200" dirty="0"/>
              <a:t> from the date of incorporation/registration (</a:t>
            </a:r>
            <a:r>
              <a:rPr lang="en-US" sz="2200" dirty="0" err="1"/>
              <a:t>Pvt</a:t>
            </a:r>
            <a:r>
              <a:rPr lang="en-US" sz="2200" dirty="0"/>
              <a:t> Ltd Co., Partnership &amp; LLP)</a:t>
            </a:r>
            <a:endParaRPr lang="en-IN" sz="2200" b="1" dirty="0"/>
          </a:p>
          <a:p>
            <a:pPr lvl="0" algn="just"/>
            <a:r>
              <a:rPr lang="en-US" sz="2200" dirty="0"/>
              <a:t>Turnover of the entity for any of the financial years since incorporation/ registration has </a:t>
            </a:r>
            <a:r>
              <a:rPr lang="en-US" sz="2200" b="1" dirty="0"/>
              <a:t>not exceeded </a:t>
            </a:r>
            <a:r>
              <a:rPr lang="en-US" sz="2200" b="1" dirty="0" err="1"/>
              <a:t>Rs</a:t>
            </a:r>
            <a:r>
              <a:rPr lang="en-US" sz="2200" b="1" dirty="0"/>
              <a:t>. 100 </a:t>
            </a:r>
            <a:r>
              <a:rPr lang="en-US" sz="2200" b="1" dirty="0" err="1"/>
              <a:t>crore</a:t>
            </a:r>
            <a:r>
              <a:rPr lang="en-US" sz="2200" b="1" dirty="0"/>
              <a:t>.</a:t>
            </a:r>
            <a:endParaRPr lang="en-IN" sz="2200" b="1" dirty="0"/>
          </a:p>
          <a:p>
            <a:pPr lvl="0" algn="just"/>
            <a:r>
              <a:rPr lang="en-US" sz="2200" dirty="0"/>
              <a:t>Entity is working towards innovation, development or improvement of products or processes or services, or if it is a scalable business model with a high potential of employment generation or wealth creation.</a:t>
            </a:r>
            <a:endParaRPr lang="en-IN" sz="2200" b="1" dirty="0"/>
          </a:p>
          <a:p>
            <a:endParaRPr lang="en-IN" dirty="0"/>
          </a:p>
        </p:txBody>
      </p:sp>
    </p:spTree>
    <p:extLst>
      <p:ext uri="{BB962C8B-B14F-4D97-AF65-F5344CB8AC3E}">
        <p14:creationId xmlns:p14="http://schemas.microsoft.com/office/powerpoint/2010/main" val="489218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 y="490888"/>
            <a:ext cx="11280808" cy="6227546"/>
          </a:xfrm>
        </p:spPr>
        <p:txBody>
          <a:bodyPr/>
          <a:lstStyle/>
          <a:p>
            <a:pPr marL="0" indent="0">
              <a:buNone/>
            </a:pPr>
            <a:r>
              <a:rPr lang="en-US" sz="2400" b="1" dirty="0"/>
              <a:t>CORPORATE LOAN SCHEME</a:t>
            </a:r>
            <a:r>
              <a:rPr lang="en-US" b="1" dirty="0"/>
              <a:t> :  </a:t>
            </a:r>
            <a:endParaRPr lang="en-IN" b="1" dirty="0"/>
          </a:p>
          <a:p>
            <a:pPr lvl="0" algn="just"/>
            <a:r>
              <a:rPr lang="en-US" dirty="0"/>
              <a:t>Secured </a:t>
            </a:r>
            <a:r>
              <a:rPr lang="en-US" b="1" dirty="0"/>
              <a:t>Medium Term Loan</a:t>
            </a:r>
            <a:r>
              <a:rPr lang="en-US" dirty="0"/>
              <a:t>. </a:t>
            </a:r>
          </a:p>
          <a:p>
            <a:pPr algn="just"/>
            <a:r>
              <a:rPr lang="en-US" dirty="0">
                <a:solidFill>
                  <a:srgbClr val="FF0000"/>
                </a:solidFill>
              </a:rPr>
              <a:t>For All General corporate purposes, credit facilities to Indian Joint Ventures / Wholly Owned Subsidiaries abroad in terms of extant regulatory guidelines </a:t>
            </a:r>
            <a:r>
              <a:rPr lang="en-US" dirty="0" err="1">
                <a:solidFill>
                  <a:srgbClr val="FF0000"/>
                </a:solidFill>
              </a:rPr>
              <a:t>etc</a:t>
            </a:r>
            <a:r>
              <a:rPr lang="en-US" dirty="0">
                <a:solidFill>
                  <a:srgbClr val="FF0000"/>
                </a:solidFill>
              </a:rPr>
              <a:t> </a:t>
            </a:r>
            <a:endParaRPr lang="en-IN" b="1" dirty="0">
              <a:solidFill>
                <a:srgbClr val="FF0000"/>
              </a:solidFill>
            </a:endParaRPr>
          </a:p>
          <a:p>
            <a:pPr lvl="0" algn="just"/>
            <a:r>
              <a:rPr lang="en-US" dirty="0"/>
              <a:t>The maximum tenor of the loan granted under the scheme shall be </a:t>
            </a:r>
            <a:r>
              <a:rPr lang="en-US" b="1" dirty="0"/>
              <a:t>60 months</a:t>
            </a:r>
            <a:r>
              <a:rPr lang="en-US" dirty="0"/>
              <a:t>.</a:t>
            </a:r>
            <a:endParaRPr lang="en-IN" b="1" dirty="0"/>
          </a:p>
          <a:p>
            <a:pPr lvl="0" algn="just"/>
            <a:r>
              <a:rPr lang="en-US" dirty="0"/>
              <a:t>Sanction by CAC of Board and above committee</a:t>
            </a:r>
            <a:endParaRPr lang="en-IN" b="1" dirty="0"/>
          </a:p>
          <a:p>
            <a:pPr marL="0" indent="0" algn="just">
              <a:buNone/>
            </a:pPr>
            <a:r>
              <a:rPr lang="en-US" sz="2400" b="1" dirty="0"/>
              <a:t>CONSORTIUM ADVANCES</a:t>
            </a:r>
            <a:r>
              <a:rPr lang="en-US" b="1" dirty="0"/>
              <a:t>:  </a:t>
            </a:r>
            <a:endParaRPr lang="en-IN" b="1" dirty="0"/>
          </a:p>
          <a:p>
            <a:pPr algn="just"/>
            <a:r>
              <a:rPr lang="en-US" dirty="0"/>
              <a:t>As far as possible meaningful participation is ensured by taking a share of </a:t>
            </a:r>
            <a:r>
              <a:rPr lang="en-US" b="1" dirty="0" err="1"/>
              <a:t>atleast</a:t>
            </a:r>
            <a:r>
              <a:rPr lang="en-US" b="1" dirty="0"/>
              <a:t> 10%</a:t>
            </a:r>
            <a:r>
              <a:rPr lang="en-US" dirty="0"/>
              <a:t> of the total Fund Based limits. Co ordinated approach and sharing information.  Sharing of </a:t>
            </a:r>
            <a:r>
              <a:rPr lang="en-US" dirty="0" err="1"/>
              <a:t>prorata</a:t>
            </a:r>
            <a:r>
              <a:rPr lang="en-US" dirty="0"/>
              <a:t>  business. </a:t>
            </a:r>
          </a:p>
          <a:p>
            <a:pPr marL="0" indent="0" algn="just">
              <a:buNone/>
            </a:pPr>
            <a:r>
              <a:rPr lang="en-US" sz="2000" b="1" dirty="0"/>
              <a:t>MULTIPLE BANKING ARRANGEMENTS (MBA)</a:t>
            </a:r>
            <a:r>
              <a:rPr lang="en-US" b="1" dirty="0"/>
              <a:t> </a:t>
            </a:r>
            <a:r>
              <a:rPr lang="en-US" dirty="0"/>
              <a:t>: </a:t>
            </a:r>
            <a:endParaRPr lang="en-IN" dirty="0"/>
          </a:p>
          <a:p>
            <a:pPr lvl="0" algn="just"/>
            <a:r>
              <a:rPr lang="en-US" b="1" dirty="0" err="1"/>
              <a:t>Pari-Passu</a:t>
            </a:r>
            <a:r>
              <a:rPr lang="en-US" b="1" dirty="0"/>
              <a:t> charge</a:t>
            </a:r>
            <a:r>
              <a:rPr lang="en-US" dirty="0"/>
              <a:t> over the security hypothecated shall be obtained.  </a:t>
            </a:r>
            <a:endParaRPr lang="en-IN" dirty="0"/>
          </a:p>
          <a:p>
            <a:pPr lvl="0" algn="just"/>
            <a:r>
              <a:rPr lang="en-US" dirty="0"/>
              <a:t>A quarterly exchange of information among the financing banks. </a:t>
            </a:r>
            <a:endParaRPr lang="en-IN" dirty="0"/>
          </a:p>
          <a:p>
            <a:pPr lvl="0" algn="just"/>
            <a:r>
              <a:rPr lang="en-US" dirty="0"/>
              <a:t>CA certificate – Half yearly for compliance of statutory guidelines. </a:t>
            </a:r>
            <a:endParaRPr lang="en-IN" dirty="0"/>
          </a:p>
          <a:p>
            <a:pPr lvl="0" algn="just"/>
            <a:r>
              <a:rPr lang="en-US" dirty="0"/>
              <a:t>Declaration about credit facilities enjoyed with other banks to be obtained duly </a:t>
            </a:r>
            <a:r>
              <a:rPr lang="en-US" b="1" dirty="0"/>
              <a:t>certified by Auditors</a:t>
            </a:r>
            <a:r>
              <a:rPr lang="en-US" dirty="0"/>
              <a:t>,  at the time of fresh sanction/renewal/enhancement.</a:t>
            </a:r>
            <a:endParaRPr lang="en-IN" b="1" dirty="0"/>
          </a:p>
          <a:p>
            <a:endParaRPr lang="en-IN" dirty="0"/>
          </a:p>
        </p:txBody>
      </p:sp>
    </p:spTree>
    <p:extLst>
      <p:ext uri="{BB962C8B-B14F-4D97-AF65-F5344CB8AC3E}">
        <p14:creationId xmlns:p14="http://schemas.microsoft.com/office/powerpoint/2010/main" val="3266198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7634" y="288759"/>
            <a:ext cx="11598442" cy="6314173"/>
          </a:xfrm>
        </p:spPr>
        <p:txBody>
          <a:bodyPr>
            <a:normAutofit lnSpcReduction="10000"/>
          </a:bodyPr>
          <a:lstStyle/>
          <a:p>
            <a:pPr marL="0" indent="0" algn="just">
              <a:buNone/>
            </a:pPr>
            <a:r>
              <a:rPr lang="en-US" sz="2200" b="1" dirty="0"/>
              <a:t>JOINT LENDING ARRANGEMENT (JLA</a:t>
            </a:r>
            <a:r>
              <a:rPr lang="en-US" sz="2200" i="1" dirty="0"/>
              <a:t>)</a:t>
            </a:r>
            <a:r>
              <a:rPr lang="en-US" i="1" dirty="0"/>
              <a:t> </a:t>
            </a:r>
            <a:r>
              <a:rPr lang="en-US" b="1" dirty="0"/>
              <a:t>: </a:t>
            </a:r>
            <a:endParaRPr lang="en-IN" dirty="0"/>
          </a:p>
          <a:p>
            <a:pPr lvl="0" algn="just"/>
            <a:r>
              <a:rPr lang="en-US" dirty="0"/>
              <a:t>Single borrower with aggregate credit limits (both Fund Based and Non- Fund Based) of </a:t>
            </a:r>
            <a:r>
              <a:rPr lang="en-US" b="1" dirty="0"/>
              <a:t>150 </a:t>
            </a:r>
            <a:r>
              <a:rPr lang="en-US" b="1" dirty="0" err="1"/>
              <a:t>Crore</a:t>
            </a:r>
            <a:r>
              <a:rPr lang="en-US" b="1" dirty="0"/>
              <a:t> and above</a:t>
            </a:r>
            <a:r>
              <a:rPr lang="en-US" dirty="0"/>
              <a:t> involving more than one Public Sector Bank.</a:t>
            </a:r>
            <a:endParaRPr lang="en-IN" dirty="0"/>
          </a:p>
          <a:p>
            <a:pPr lvl="0" algn="just"/>
            <a:r>
              <a:rPr lang="en-US" dirty="0"/>
              <a:t> All non investment grade borrowers rated below BBB or equivalent irrespective of the amount of exposure.</a:t>
            </a:r>
            <a:endParaRPr lang="en-IN" dirty="0"/>
          </a:p>
          <a:p>
            <a:pPr marL="0" indent="0" algn="just">
              <a:buNone/>
            </a:pPr>
            <a:r>
              <a:rPr lang="en-US" sz="2200" b="1" dirty="0"/>
              <a:t>Time frame for issuance of NOC / </a:t>
            </a:r>
            <a:r>
              <a:rPr lang="en-US" sz="2200" b="1" dirty="0" err="1"/>
              <a:t>Pari-Passu</a:t>
            </a:r>
            <a:r>
              <a:rPr lang="en-US" sz="2200" b="1" dirty="0"/>
              <a:t> letters and Ceding of charge in respect of consortium/ MBA</a:t>
            </a:r>
            <a:r>
              <a:rPr lang="en-US" b="1" dirty="0"/>
              <a:t>:</a:t>
            </a:r>
            <a:endParaRPr lang="en-IN" dirty="0"/>
          </a:p>
          <a:p>
            <a:pPr lvl="0" algn="just"/>
            <a:r>
              <a:rPr lang="en-US" dirty="0"/>
              <a:t>While granting additional facilities by existing Bank/new bank in consortium/MBA should communicate and complete NOC process </a:t>
            </a:r>
            <a:r>
              <a:rPr lang="en-US" b="1" dirty="0"/>
              <a:t>before disbursement</a:t>
            </a:r>
            <a:r>
              <a:rPr lang="en-US" dirty="0"/>
              <a:t>.</a:t>
            </a:r>
            <a:endParaRPr lang="en-IN" dirty="0"/>
          </a:p>
          <a:p>
            <a:pPr algn="just"/>
            <a:r>
              <a:rPr lang="en-US" b="1" dirty="0"/>
              <a:t>Lead Bank in consortium/Bank with Highest share in MBA</a:t>
            </a:r>
            <a:r>
              <a:rPr lang="en-US" dirty="0"/>
              <a:t> : </a:t>
            </a:r>
            <a:endParaRPr lang="en-IN" dirty="0"/>
          </a:p>
          <a:p>
            <a:pPr lvl="0" algn="just"/>
            <a:r>
              <a:rPr lang="en-US" dirty="0"/>
              <a:t>To decide whether to cede </a:t>
            </a:r>
            <a:r>
              <a:rPr lang="en-US" dirty="0" err="1"/>
              <a:t>paripassu</a:t>
            </a:r>
            <a:r>
              <a:rPr lang="en-US" dirty="0"/>
              <a:t> charge or not:  </a:t>
            </a:r>
            <a:endParaRPr lang="en-IN" dirty="0"/>
          </a:p>
          <a:p>
            <a:pPr lvl="0" algn="just"/>
            <a:r>
              <a:rPr lang="en-US" dirty="0"/>
              <a:t>To conduct meeting with in 15 days of receipt of NOC request letter for creating </a:t>
            </a:r>
            <a:r>
              <a:rPr lang="en-US" dirty="0" err="1"/>
              <a:t>paripassu</a:t>
            </a:r>
            <a:r>
              <a:rPr lang="en-US" dirty="0"/>
              <a:t> charge. </a:t>
            </a:r>
            <a:endParaRPr lang="en-IN" dirty="0"/>
          </a:p>
          <a:p>
            <a:pPr lvl="0" algn="just"/>
            <a:r>
              <a:rPr lang="en-US" dirty="0"/>
              <a:t>Next 30 days to take decision by lead bank and their sanctioning authority.  </a:t>
            </a:r>
            <a:r>
              <a:rPr lang="en-US" b="1" dirty="0"/>
              <a:t>Total 45 days</a:t>
            </a:r>
            <a:r>
              <a:rPr lang="en-US" dirty="0"/>
              <a:t> from receipt of request letter by </a:t>
            </a:r>
            <a:r>
              <a:rPr lang="en-US" b="1" dirty="0"/>
              <a:t>lead bank.</a:t>
            </a:r>
            <a:r>
              <a:rPr lang="en-US" dirty="0"/>
              <a:t> </a:t>
            </a:r>
            <a:endParaRPr lang="en-IN" dirty="0"/>
          </a:p>
          <a:p>
            <a:pPr lvl="0" algn="just"/>
            <a:r>
              <a:rPr lang="en-US" b="1" dirty="0"/>
              <a:t>Other member Banks</a:t>
            </a:r>
            <a:r>
              <a:rPr lang="en-US" dirty="0"/>
              <a:t> can take another 30 days to get approvals from their Sanctioning Authority.  </a:t>
            </a:r>
            <a:endParaRPr lang="en-IN" dirty="0"/>
          </a:p>
          <a:p>
            <a:pPr lvl="0" algn="just"/>
            <a:r>
              <a:rPr lang="en-US" b="1" dirty="0"/>
              <a:t>Hence, total period is 75 days to complete the process of ceding </a:t>
            </a:r>
            <a:r>
              <a:rPr lang="en-US" b="1" dirty="0" err="1"/>
              <a:t>paripassu</a:t>
            </a:r>
            <a:r>
              <a:rPr lang="en-US" dirty="0"/>
              <a:t>.</a:t>
            </a:r>
            <a:endParaRPr lang="en-IN" dirty="0"/>
          </a:p>
          <a:p>
            <a:pPr algn="just"/>
            <a:r>
              <a:rPr lang="en-US" b="1" dirty="0"/>
              <a:t>Objection</a:t>
            </a:r>
            <a:r>
              <a:rPr lang="en-US" dirty="0"/>
              <a:t> by any member bank for NOC, to be communicated to other banks and borrower with in </a:t>
            </a:r>
            <a:r>
              <a:rPr lang="en-US" b="1" dirty="0"/>
              <a:t>15 days</a:t>
            </a:r>
            <a:r>
              <a:rPr lang="en-US" dirty="0"/>
              <a:t> of receipt of request letter</a:t>
            </a:r>
            <a:endParaRPr lang="en-IN" dirty="0"/>
          </a:p>
        </p:txBody>
      </p:sp>
    </p:spTree>
    <p:extLst>
      <p:ext uri="{BB962C8B-B14F-4D97-AF65-F5344CB8AC3E}">
        <p14:creationId xmlns:p14="http://schemas.microsoft.com/office/powerpoint/2010/main" val="1501251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6767" y="385011"/>
            <a:ext cx="10907846" cy="6102416"/>
          </a:xfrm>
        </p:spPr>
        <p:txBody>
          <a:bodyPr>
            <a:normAutofit fontScale="92500" lnSpcReduction="20000"/>
          </a:bodyPr>
          <a:lstStyle/>
          <a:p>
            <a:pPr marL="0" indent="0" algn="just">
              <a:buNone/>
            </a:pPr>
            <a:r>
              <a:rPr lang="en-US" sz="2600" b="1" dirty="0"/>
              <a:t>LOAN SYNDICATION</a:t>
            </a:r>
            <a:r>
              <a:rPr lang="en-US" dirty="0"/>
              <a:t>: </a:t>
            </a:r>
            <a:endParaRPr lang="en-IN" dirty="0"/>
          </a:p>
          <a:p>
            <a:pPr lvl="0" algn="just"/>
            <a:r>
              <a:rPr lang="en-US" dirty="0"/>
              <a:t>Bank shall obtain </a:t>
            </a:r>
            <a:r>
              <a:rPr lang="en-US" b="1" dirty="0"/>
              <a:t>a mandate from the project sponsor</a:t>
            </a:r>
            <a:r>
              <a:rPr lang="en-US" dirty="0"/>
              <a:t> and act as a Lead Manager / </a:t>
            </a:r>
            <a:r>
              <a:rPr lang="en-US" b="1" dirty="0"/>
              <a:t>Mandated Bank</a:t>
            </a:r>
            <a:r>
              <a:rPr lang="en-US" dirty="0"/>
              <a:t> to arrange credit on its behalf.</a:t>
            </a:r>
            <a:endParaRPr lang="en-IN" dirty="0"/>
          </a:p>
          <a:p>
            <a:pPr lvl="0" algn="just"/>
            <a:r>
              <a:rPr lang="en-US" dirty="0"/>
              <a:t>Prepare an </a:t>
            </a:r>
            <a:r>
              <a:rPr lang="en-US" b="1" dirty="0"/>
              <a:t>information memorandum</a:t>
            </a:r>
            <a:r>
              <a:rPr lang="en-US" dirty="0"/>
              <a:t> based on the mandate, commercial terms and issue the same to the prospective lenders (banks) soliciting their participation in loan syndication.</a:t>
            </a:r>
          </a:p>
          <a:p>
            <a:pPr marL="0" indent="0" algn="just">
              <a:buNone/>
            </a:pPr>
            <a:r>
              <a:rPr lang="en-US" sz="2200" b="1" dirty="0"/>
              <a:t>SCHEME FOR FINANCING INDIAN COMPANIES FOR ACQUISITION OF EQUITY IN OVERSEAS COMPANIES</a:t>
            </a:r>
            <a:endParaRPr lang="en-IN" sz="2200" b="1" dirty="0"/>
          </a:p>
          <a:p>
            <a:pPr lvl="0" algn="just"/>
            <a:r>
              <a:rPr lang="en-US" dirty="0"/>
              <a:t>Provided to high net worth top rated corporates (AAA/LR1, LR2) whose minimum </a:t>
            </a:r>
            <a:r>
              <a:rPr lang="en-US" b="1" dirty="0"/>
              <a:t>TNW shall be Rs.100 </a:t>
            </a:r>
            <a:r>
              <a:rPr lang="en-US" b="1" dirty="0" err="1"/>
              <a:t>Crore</a:t>
            </a:r>
            <a:r>
              <a:rPr lang="en-US" dirty="0"/>
              <a:t> as per the latest ABS. </a:t>
            </a:r>
            <a:endParaRPr lang="en-IN" dirty="0"/>
          </a:p>
          <a:p>
            <a:pPr lvl="0" algn="just"/>
            <a:r>
              <a:rPr lang="en-US" b="1" dirty="0"/>
              <a:t>Loan quantum</a:t>
            </a:r>
            <a:r>
              <a:rPr lang="en-US" dirty="0"/>
              <a:t>: </a:t>
            </a:r>
            <a:r>
              <a:rPr lang="en-US" b="1" dirty="0"/>
              <a:t>Min. USD1 million</a:t>
            </a:r>
            <a:r>
              <a:rPr lang="en-US" dirty="0"/>
              <a:t>.  Max: Twice the TNW of the company.  </a:t>
            </a:r>
            <a:endParaRPr lang="en-IN" dirty="0"/>
          </a:p>
          <a:p>
            <a:pPr lvl="0" algn="just"/>
            <a:r>
              <a:rPr lang="en-US" dirty="0"/>
              <a:t>Term Loan in INR/FC.  </a:t>
            </a:r>
            <a:endParaRPr lang="en-IN" dirty="0"/>
          </a:p>
          <a:p>
            <a:pPr lvl="0" algn="just"/>
            <a:r>
              <a:rPr lang="en-US" b="1" dirty="0"/>
              <a:t>Max. repayment 60 months</a:t>
            </a:r>
            <a:r>
              <a:rPr lang="en-US" dirty="0"/>
              <a:t> (72months in exceptional cases by SA) </a:t>
            </a:r>
            <a:endParaRPr lang="en-IN" dirty="0"/>
          </a:p>
          <a:p>
            <a:pPr marL="0" indent="0" algn="just">
              <a:buNone/>
            </a:pPr>
            <a:r>
              <a:rPr lang="en-US" sz="2200" b="1" dirty="0"/>
              <a:t>FOREIGN CURRENCY LOANS (FCLR) TO RESIDENTS</a:t>
            </a:r>
            <a:r>
              <a:rPr lang="en-US" b="1" dirty="0"/>
              <a:t> :</a:t>
            </a:r>
            <a:r>
              <a:rPr lang="en-US" dirty="0"/>
              <a:t> </a:t>
            </a:r>
            <a:endParaRPr lang="en-IN" dirty="0"/>
          </a:p>
          <a:p>
            <a:pPr lvl="0" algn="just"/>
            <a:r>
              <a:rPr lang="en-US" dirty="0"/>
              <a:t>FCLR can be permitted in USD, GBP &amp; in EURO.</a:t>
            </a:r>
            <a:endParaRPr lang="en-IN" dirty="0"/>
          </a:p>
          <a:p>
            <a:pPr lvl="0" algn="just"/>
            <a:r>
              <a:rPr lang="en-US" dirty="0"/>
              <a:t>Other than PSUs, </a:t>
            </a:r>
            <a:r>
              <a:rPr lang="en-US" b="1" dirty="0"/>
              <a:t>collateral security 125% (for Moderate Risk A/</a:t>
            </a:r>
            <a:r>
              <a:rPr lang="en-US" b="1" dirty="0" err="1"/>
              <a:t>cs</a:t>
            </a:r>
            <a:r>
              <a:rPr lang="en-US" b="1" dirty="0"/>
              <a:t>)</a:t>
            </a:r>
            <a:r>
              <a:rPr lang="en-US" dirty="0"/>
              <a:t> of proposed FCLR</a:t>
            </a:r>
            <a:endParaRPr lang="en-IN" dirty="0"/>
          </a:p>
          <a:p>
            <a:pPr lvl="0" algn="just"/>
            <a:r>
              <a:rPr lang="en-US" dirty="0"/>
              <a:t>The minimum loan amount should be equivalent to USD 150,000 in case of working capital loans/Term loans and </a:t>
            </a:r>
            <a:endParaRPr lang="en-IN" dirty="0"/>
          </a:p>
          <a:p>
            <a:pPr lvl="0" algn="just"/>
            <a:r>
              <a:rPr lang="en-US" dirty="0"/>
              <a:t>equivalent to USD 50,000 in case of Short Term Import financing.</a:t>
            </a:r>
            <a:endParaRPr lang="en-IN" dirty="0"/>
          </a:p>
          <a:p>
            <a:pPr lvl="0" algn="just"/>
            <a:r>
              <a:rPr lang="en-US" b="1" dirty="0"/>
              <a:t>FCLR loans for liquidation of existing Rupee Term Loans</a:t>
            </a:r>
            <a:r>
              <a:rPr lang="en-US" dirty="0"/>
              <a:t> : If residual loan tenure is  less than 5 years.</a:t>
            </a:r>
            <a:endParaRPr lang="en-IN" dirty="0"/>
          </a:p>
          <a:p>
            <a:pPr lvl="0"/>
            <a:endParaRPr lang="en-IN" dirty="0"/>
          </a:p>
          <a:p>
            <a:endParaRPr lang="en-IN" dirty="0"/>
          </a:p>
        </p:txBody>
      </p:sp>
    </p:spTree>
    <p:extLst>
      <p:ext uri="{BB962C8B-B14F-4D97-AF65-F5344CB8AC3E}">
        <p14:creationId xmlns:p14="http://schemas.microsoft.com/office/powerpoint/2010/main" val="1581526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9764" y="596767"/>
            <a:ext cx="10984848" cy="5823285"/>
          </a:xfrm>
        </p:spPr>
        <p:txBody>
          <a:bodyPr>
            <a:normAutofit/>
          </a:bodyPr>
          <a:lstStyle/>
          <a:p>
            <a:endParaRPr lang="en-US" b="1" dirty="0"/>
          </a:p>
          <a:p>
            <a:endParaRPr lang="en-US" b="1" dirty="0"/>
          </a:p>
          <a:p>
            <a:pPr marL="0" indent="0">
              <a:buNone/>
            </a:pPr>
            <a:r>
              <a:rPr lang="en-US" b="1" dirty="0"/>
              <a:t>GRANTING OF FCLRs to NON BANKING FINANCE COMPANIES (NBFCs)</a:t>
            </a:r>
            <a:endParaRPr lang="en-IN" b="1" dirty="0"/>
          </a:p>
          <a:p>
            <a:pPr lvl="0"/>
            <a:r>
              <a:rPr lang="en-US" dirty="0"/>
              <a:t>To AAA rated NBFCs.  </a:t>
            </a:r>
            <a:endParaRPr lang="en-IN" dirty="0"/>
          </a:p>
          <a:p>
            <a:pPr lvl="0"/>
            <a:r>
              <a:rPr lang="en-US" dirty="0" err="1"/>
              <a:t>Max.quantum</a:t>
            </a:r>
            <a:r>
              <a:rPr lang="en-US" dirty="0"/>
              <a:t> per NBFC is USD 5 million. </a:t>
            </a:r>
            <a:endParaRPr lang="en-IN" dirty="0"/>
          </a:p>
          <a:p>
            <a:pPr lvl="0"/>
            <a:r>
              <a:rPr lang="en-US" dirty="0"/>
              <a:t>Repayment: WC:1 year and TL:3 years.</a:t>
            </a:r>
            <a:endParaRPr lang="en-IN" b="1" dirty="0"/>
          </a:p>
          <a:p>
            <a:pPr marL="0" indent="0">
              <a:buNone/>
            </a:pPr>
            <a:r>
              <a:rPr lang="en-US" sz="2000" b="1" dirty="0"/>
              <a:t>In OPLs  NET MEANS</a:t>
            </a:r>
            <a:r>
              <a:rPr lang="en-US" b="1" dirty="0"/>
              <a:t>:</a:t>
            </a:r>
            <a:endParaRPr lang="en-IN" b="1" dirty="0"/>
          </a:p>
          <a:p>
            <a:r>
              <a:rPr lang="en-US" dirty="0"/>
              <a:t>Fair: 10 to 25 lakhs,    </a:t>
            </a:r>
          </a:p>
          <a:p>
            <a:r>
              <a:rPr lang="en-US" dirty="0"/>
              <a:t>Good means 25 lakhs to 1cr.,    </a:t>
            </a:r>
          </a:p>
          <a:p>
            <a:r>
              <a:rPr lang="en-US" dirty="0"/>
              <a:t>Very Good: 1 to 10cr, </a:t>
            </a:r>
            <a:endParaRPr lang="en-IN" b="1" dirty="0"/>
          </a:p>
          <a:p>
            <a:r>
              <a:rPr lang="en-US" dirty="0"/>
              <a:t>Large 10 to 25cr,     </a:t>
            </a:r>
          </a:p>
          <a:p>
            <a:r>
              <a:rPr lang="en-US" dirty="0"/>
              <a:t>Very Large means: Above 25 </a:t>
            </a:r>
            <a:r>
              <a:rPr lang="en-US" dirty="0" err="1"/>
              <a:t>crores</a:t>
            </a:r>
            <a:endParaRPr lang="en-IN" b="1" dirty="0"/>
          </a:p>
          <a:p>
            <a:pPr marL="0" indent="0">
              <a:buNone/>
            </a:pPr>
            <a:endParaRPr lang="en-IN" b="1" dirty="0"/>
          </a:p>
          <a:p>
            <a:r>
              <a:rPr lang="en-US" b="1" dirty="0"/>
              <a:t>Secured OD: </a:t>
            </a:r>
            <a:r>
              <a:rPr lang="en-US" dirty="0"/>
              <a:t>Stock/Book Debt statements : once in 6 months</a:t>
            </a:r>
            <a:endParaRPr lang="en-IN" b="1" dirty="0"/>
          </a:p>
          <a:p>
            <a:endParaRPr lang="en-IN" dirty="0"/>
          </a:p>
        </p:txBody>
      </p:sp>
    </p:spTree>
    <p:extLst>
      <p:ext uri="{BB962C8B-B14F-4D97-AF65-F5344CB8AC3E}">
        <p14:creationId xmlns:p14="http://schemas.microsoft.com/office/powerpoint/2010/main" val="3104231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149" y="288760"/>
            <a:ext cx="10686465" cy="635267"/>
          </a:xfrm>
        </p:spPr>
        <p:txBody>
          <a:bodyPr>
            <a:normAutofit fontScale="90000"/>
          </a:bodyPr>
          <a:lstStyle/>
          <a:p>
            <a:r>
              <a:rPr lang="en-US" sz="2800" b="1" dirty="0"/>
              <a:t>LENDING TO INFRASTRUCTURE INVESTMENT TRUSTS (</a:t>
            </a:r>
            <a:r>
              <a:rPr lang="en-US" sz="2800" b="1" dirty="0" err="1"/>
              <a:t>InvITs</a:t>
            </a:r>
            <a:r>
              <a:rPr lang="en-US" sz="2800" b="1" dirty="0"/>
              <a:t>)</a:t>
            </a:r>
            <a:br>
              <a:rPr lang="en-IN" sz="2800" b="1" dirty="0"/>
            </a:br>
            <a:endParaRPr lang="en-IN" sz="2800" dirty="0"/>
          </a:p>
        </p:txBody>
      </p:sp>
      <p:sp>
        <p:nvSpPr>
          <p:cNvPr id="3" name="Content Placeholder 2"/>
          <p:cNvSpPr>
            <a:spLocks noGrp="1"/>
          </p:cNvSpPr>
          <p:nvPr>
            <p:ph idx="1"/>
          </p:nvPr>
        </p:nvSpPr>
        <p:spPr>
          <a:xfrm>
            <a:off x="731521" y="760397"/>
            <a:ext cx="10992050" cy="5707781"/>
          </a:xfrm>
        </p:spPr>
        <p:txBody>
          <a:bodyPr>
            <a:normAutofit fontScale="92500"/>
          </a:bodyPr>
          <a:lstStyle/>
          <a:p>
            <a:pPr lvl="0" algn="just"/>
            <a:r>
              <a:rPr lang="en-US" dirty="0"/>
              <a:t>Financing to </a:t>
            </a:r>
            <a:r>
              <a:rPr lang="en-US" dirty="0" err="1"/>
              <a:t>InvITs</a:t>
            </a:r>
            <a:r>
              <a:rPr lang="en-US" dirty="0"/>
              <a:t> is primarily </a:t>
            </a:r>
            <a:r>
              <a:rPr lang="en-US" b="1" dirty="0"/>
              <a:t>for acquiring promoter’s stake</a:t>
            </a:r>
            <a:endParaRPr lang="en-IN" dirty="0"/>
          </a:p>
          <a:p>
            <a:pPr lvl="0" algn="just"/>
            <a:r>
              <a:rPr lang="en-US" dirty="0"/>
              <a:t>Bank finance should be restricted to </a:t>
            </a:r>
            <a:r>
              <a:rPr lang="en-US" b="1" dirty="0"/>
              <a:t>50%</a:t>
            </a:r>
            <a:r>
              <a:rPr lang="en-US" dirty="0"/>
              <a:t> of the finance required for acquiring the promoter’s stake in the company being acquired. </a:t>
            </a:r>
            <a:endParaRPr lang="en-IN" dirty="0"/>
          </a:p>
          <a:p>
            <a:pPr lvl="0" algn="just"/>
            <a:r>
              <a:rPr lang="en-US" dirty="0"/>
              <a:t>The Holding of the </a:t>
            </a:r>
            <a:r>
              <a:rPr lang="en-US" dirty="0" err="1"/>
              <a:t>InvIT</a:t>
            </a:r>
            <a:r>
              <a:rPr lang="en-US" dirty="0"/>
              <a:t> in the underlying assets should not be less than Rs.1000 </a:t>
            </a:r>
            <a:r>
              <a:rPr lang="en-US" dirty="0" err="1"/>
              <a:t>crore</a:t>
            </a:r>
            <a:r>
              <a:rPr lang="en-US" dirty="0"/>
              <a:t> and Net worth  not less than </a:t>
            </a:r>
            <a:r>
              <a:rPr lang="en-US" b="1" dirty="0"/>
              <a:t>Rs1000 </a:t>
            </a:r>
            <a:r>
              <a:rPr lang="en-US" b="1" dirty="0" err="1"/>
              <a:t>crores</a:t>
            </a:r>
            <a:r>
              <a:rPr lang="en-US" dirty="0"/>
              <a:t>.</a:t>
            </a:r>
            <a:endParaRPr lang="en-IN" dirty="0"/>
          </a:p>
          <a:p>
            <a:pPr lvl="0" algn="just"/>
            <a:r>
              <a:rPr lang="en-US" dirty="0"/>
              <a:t>The aggregate exposure ceiling for financing </a:t>
            </a:r>
            <a:r>
              <a:rPr lang="en-US" dirty="0" err="1"/>
              <a:t>InvITs</a:t>
            </a:r>
            <a:r>
              <a:rPr lang="en-US" dirty="0"/>
              <a:t> has been fixed at </a:t>
            </a:r>
            <a:r>
              <a:rPr lang="en-US" b="1" dirty="0"/>
              <a:t>Rs.1000 </a:t>
            </a:r>
            <a:r>
              <a:rPr lang="en-US" b="1" dirty="0" err="1"/>
              <a:t>crore</a:t>
            </a:r>
            <a:r>
              <a:rPr lang="en-US" dirty="0"/>
              <a:t> which is including of investment exposure. </a:t>
            </a:r>
          </a:p>
          <a:p>
            <a:pPr lvl="0" algn="just"/>
            <a:r>
              <a:rPr lang="en-US" dirty="0"/>
              <a:t>Within this ceiling, Individual </a:t>
            </a:r>
            <a:r>
              <a:rPr lang="en-US" dirty="0" err="1"/>
              <a:t>InvITs</a:t>
            </a:r>
            <a:r>
              <a:rPr lang="en-US" dirty="0"/>
              <a:t> may be financed </a:t>
            </a:r>
            <a:r>
              <a:rPr lang="en-US" dirty="0" err="1"/>
              <a:t>upto</a:t>
            </a:r>
            <a:r>
              <a:rPr lang="en-US" dirty="0"/>
              <a:t> a ceiling of </a:t>
            </a:r>
            <a:r>
              <a:rPr lang="en-US" dirty="0" err="1"/>
              <a:t>Rs</a:t>
            </a:r>
            <a:r>
              <a:rPr lang="en-US" dirty="0"/>
              <a:t>. </a:t>
            </a:r>
            <a:r>
              <a:rPr lang="en-US" b="1" i="1" dirty="0"/>
              <a:t>100 </a:t>
            </a:r>
            <a:r>
              <a:rPr lang="en-US" dirty="0" err="1"/>
              <a:t>crore</a:t>
            </a:r>
            <a:r>
              <a:rPr lang="en-US" dirty="0"/>
              <a:t> which is the prudential ceiling in respect of Society and Trust other than Educational Institutions and Hospitals.</a:t>
            </a:r>
            <a:endParaRPr lang="en-IN" dirty="0"/>
          </a:p>
          <a:p>
            <a:pPr lvl="0" algn="just"/>
            <a:r>
              <a:rPr lang="en-US" b="1" dirty="0"/>
              <a:t>Margin: 50%.  DER: 1:1,  DSCR: 1.50 (SA may accept 1.25)	</a:t>
            </a:r>
            <a:endParaRPr lang="en-IN" dirty="0"/>
          </a:p>
          <a:p>
            <a:pPr lvl="0" algn="just"/>
            <a:r>
              <a:rPr lang="en-US" dirty="0"/>
              <a:t>Repayment : </a:t>
            </a:r>
            <a:r>
              <a:rPr lang="en-US" b="1" dirty="0"/>
              <a:t>Max 7 years</a:t>
            </a:r>
            <a:r>
              <a:rPr lang="en-US" dirty="0"/>
              <a:t>. No moratorium.</a:t>
            </a:r>
            <a:endParaRPr lang="en-IN" dirty="0"/>
          </a:p>
          <a:p>
            <a:pPr lvl="0" algn="just"/>
            <a:r>
              <a:rPr lang="en-US" dirty="0"/>
              <a:t>For the purpose of capital adequacy, the risk weight applicable to Capital Market Exposure (CME) or that applicable to the counterparty, whichever is higher shall be applied (Basing on end use of funds – </a:t>
            </a:r>
            <a:r>
              <a:rPr lang="en-US" b="1" dirty="0"/>
              <a:t>for Infra or for capital assistance) </a:t>
            </a:r>
            <a:r>
              <a:rPr lang="en-US" dirty="0"/>
              <a:t>  Cir 622/2023)</a:t>
            </a:r>
            <a:endParaRPr lang="en-IN" dirty="0"/>
          </a:p>
          <a:p>
            <a:pPr lvl="0" algn="just"/>
            <a:r>
              <a:rPr lang="en-IN" dirty="0"/>
              <a:t>The trust is required to invest a minimum of </a:t>
            </a:r>
            <a:r>
              <a:rPr lang="en-IN" b="1" dirty="0"/>
              <a:t>80 per cent</a:t>
            </a:r>
            <a:r>
              <a:rPr lang="en-IN" dirty="0"/>
              <a:t> of the value of </a:t>
            </a:r>
            <a:r>
              <a:rPr lang="en-IN" dirty="0" err="1"/>
              <a:t>InvIT</a:t>
            </a:r>
            <a:r>
              <a:rPr lang="en-IN" dirty="0"/>
              <a:t> assets </a:t>
            </a:r>
            <a:r>
              <a:rPr lang="en-IN" b="1" dirty="0"/>
              <a:t>in completed &amp; revenue generating infra assets</a:t>
            </a:r>
            <a:r>
              <a:rPr lang="en-IN" dirty="0"/>
              <a:t> and not more than 10% of the value of the assets shall be invested in under-construction infrastructure projects, whether directly or through holding co or SPVs. </a:t>
            </a:r>
          </a:p>
          <a:p>
            <a:pPr lvl="0" algn="just"/>
            <a:endParaRPr lang="en-IN" dirty="0"/>
          </a:p>
          <a:p>
            <a:endParaRPr lang="en-IN" dirty="0"/>
          </a:p>
        </p:txBody>
      </p:sp>
    </p:spTree>
    <p:extLst>
      <p:ext uri="{BB962C8B-B14F-4D97-AF65-F5344CB8AC3E}">
        <p14:creationId xmlns:p14="http://schemas.microsoft.com/office/powerpoint/2010/main" val="1560201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8404" y="308009"/>
            <a:ext cx="10838047" cy="6256421"/>
          </a:xfrm>
        </p:spPr>
        <p:txBody>
          <a:bodyPr/>
          <a:lstStyle/>
          <a:p>
            <a:pPr marL="0" indent="0">
              <a:buNone/>
            </a:pPr>
            <a:endParaRPr lang="en-US" sz="2000" b="1" dirty="0"/>
          </a:p>
          <a:p>
            <a:pPr marL="0" indent="0">
              <a:buNone/>
            </a:pPr>
            <a:endParaRPr lang="en-US" sz="2000" b="1" dirty="0"/>
          </a:p>
          <a:p>
            <a:pPr marL="0" indent="0">
              <a:buNone/>
            </a:pPr>
            <a:endParaRPr lang="en-US" sz="2000" b="1" dirty="0"/>
          </a:p>
          <a:p>
            <a:pPr marL="0" indent="0">
              <a:buNone/>
            </a:pPr>
            <a:r>
              <a:rPr lang="en-US" sz="2000" b="1" dirty="0"/>
              <a:t>INTER BANK PARTICIPATION CERTIFICATES (IBPC</a:t>
            </a:r>
            <a:r>
              <a:rPr lang="en-US" sz="2000" dirty="0"/>
              <a:t>): </a:t>
            </a:r>
            <a:endParaRPr lang="en-IN" sz="2000" dirty="0"/>
          </a:p>
          <a:p>
            <a:pPr lvl="0"/>
            <a:r>
              <a:rPr lang="en-US" dirty="0"/>
              <a:t>Period: </a:t>
            </a:r>
            <a:r>
              <a:rPr lang="en-US" b="1" dirty="0"/>
              <a:t>91days  to 180 days</a:t>
            </a:r>
            <a:r>
              <a:rPr lang="en-US" dirty="0"/>
              <a:t> (with Risk sharing)  </a:t>
            </a:r>
            <a:r>
              <a:rPr lang="en-US" b="1" dirty="0"/>
              <a:t>90 days</a:t>
            </a:r>
            <a:r>
              <a:rPr lang="en-US" dirty="0"/>
              <a:t> without risk sharing.</a:t>
            </a:r>
            <a:endParaRPr lang="en-IN" dirty="0"/>
          </a:p>
          <a:p>
            <a:pPr lvl="0"/>
            <a:r>
              <a:rPr lang="en-US" dirty="0"/>
              <a:t>IBPCs issued by Banks with minimum CRAR of 10% are eligible for subscribe to IBPC by our Bank.</a:t>
            </a:r>
            <a:endParaRPr lang="en-IN" dirty="0"/>
          </a:p>
          <a:p>
            <a:pPr marL="0" indent="0">
              <a:buNone/>
            </a:pPr>
            <a:r>
              <a:rPr lang="en-US" sz="2000" b="1" dirty="0"/>
              <a:t>CO-LENDING BY BANKS AND NBFCS (INCLUDING HFCs) TO PRIORITY SECTOR</a:t>
            </a:r>
            <a:r>
              <a:rPr lang="en-US" b="1" dirty="0"/>
              <a:t>:</a:t>
            </a:r>
            <a:endParaRPr lang="en-IN" b="1" dirty="0"/>
          </a:p>
          <a:p>
            <a:pPr lvl="0"/>
            <a:r>
              <a:rPr lang="en-US" dirty="0"/>
              <a:t>Bank will take its share of the individual loans on a back-to- back basis in their books. </a:t>
            </a:r>
            <a:endParaRPr lang="en-IN" dirty="0"/>
          </a:p>
          <a:p>
            <a:pPr lvl="0"/>
            <a:r>
              <a:rPr lang="en-US" b="1" dirty="0"/>
              <a:t>NBFCs shall be required to retain a minimum of </a:t>
            </a:r>
            <a:r>
              <a:rPr lang="en-US" b="1" dirty="0">
                <a:solidFill>
                  <a:srgbClr val="FF0000"/>
                </a:solidFill>
              </a:rPr>
              <a:t>10 per </a:t>
            </a:r>
            <a:r>
              <a:rPr lang="en-US" b="1" dirty="0"/>
              <a:t>cent share (earlier 20%)</a:t>
            </a:r>
            <a:r>
              <a:rPr lang="en-US" dirty="0"/>
              <a:t> of the individual loans on their books.</a:t>
            </a:r>
            <a:endParaRPr lang="en-IN" dirty="0"/>
          </a:p>
          <a:p>
            <a:pPr marL="0" indent="0">
              <a:buNone/>
            </a:pPr>
            <a:endParaRPr lang="en-IN" dirty="0"/>
          </a:p>
        </p:txBody>
      </p:sp>
    </p:spTree>
    <p:extLst>
      <p:ext uri="{BB962C8B-B14F-4D97-AF65-F5344CB8AC3E}">
        <p14:creationId xmlns:p14="http://schemas.microsoft.com/office/powerpoint/2010/main" val="2317660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3302" y="200599"/>
            <a:ext cx="8911687" cy="684926"/>
          </a:xfrm>
        </p:spPr>
        <p:txBody>
          <a:bodyPr>
            <a:normAutofit fontScale="90000"/>
          </a:bodyPr>
          <a:lstStyle/>
          <a:p>
            <a:r>
              <a:rPr lang="en-US" b="1" dirty="0"/>
              <a:t>DIGITAL LENDING FRAMEWORK</a:t>
            </a:r>
            <a:br>
              <a:rPr lang="en-IN" dirty="0"/>
            </a:br>
            <a:endParaRPr lang="en-IN" dirty="0"/>
          </a:p>
        </p:txBody>
      </p:sp>
      <p:sp>
        <p:nvSpPr>
          <p:cNvPr id="3" name="Content Placeholder 2"/>
          <p:cNvSpPr>
            <a:spLocks noGrp="1"/>
          </p:cNvSpPr>
          <p:nvPr>
            <p:ph idx="1"/>
          </p:nvPr>
        </p:nvSpPr>
        <p:spPr>
          <a:xfrm>
            <a:off x="962526" y="885525"/>
            <a:ext cx="11126805" cy="5842534"/>
          </a:xfrm>
        </p:spPr>
        <p:txBody>
          <a:bodyPr>
            <a:normAutofit/>
          </a:bodyPr>
          <a:lstStyle/>
          <a:p>
            <a:pPr lvl="0" algn="just"/>
            <a:r>
              <a:rPr lang="en-US" dirty="0"/>
              <a:t>To provide /facilitate </a:t>
            </a:r>
            <a:r>
              <a:rPr lang="en-US" b="1" dirty="0"/>
              <a:t>end to end lending process under digital mode</a:t>
            </a:r>
            <a:r>
              <a:rPr lang="en-US" dirty="0"/>
              <a:t> for Retail, MSME &amp; any other credit portfolio.</a:t>
            </a:r>
            <a:endParaRPr lang="en-IN" dirty="0"/>
          </a:p>
          <a:p>
            <a:pPr lvl="0" algn="just"/>
            <a:r>
              <a:rPr lang="en-US" dirty="0"/>
              <a:t>Wherever banks engage digital lending platforms as their agents to source borrowers and/ or to recover dues, Names of digital lending platforms engaged as agents shall be </a:t>
            </a:r>
            <a:r>
              <a:rPr lang="en-US" b="1" dirty="0"/>
              <a:t>disclosed on the website of banks</a:t>
            </a:r>
            <a:r>
              <a:rPr lang="en-US" dirty="0"/>
              <a:t>.</a:t>
            </a:r>
            <a:endParaRPr lang="en-IN" b="1" dirty="0"/>
          </a:p>
          <a:p>
            <a:pPr lvl="0" algn="just"/>
            <a:r>
              <a:rPr lang="en-US" b="1" dirty="0"/>
              <a:t>Annual Percentage Rate</a:t>
            </a:r>
            <a:r>
              <a:rPr lang="en-US" dirty="0"/>
              <a:t>: the effective annualized rate charged to borrower of a digital loan. </a:t>
            </a:r>
            <a:r>
              <a:rPr lang="en-US" b="1" dirty="0"/>
              <a:t>All inclusive cost and margin</a:t>
            </a:r>
            <a:r>
              <a:rPr lang="en-US" dirty="0"/>
              <a:t>, including cost of funds, credit cost, operating cost, Processing fee, verification charges, maintenance charges etc.</a:t>
            </a:r>
            <a:endParaRPr lang="en-IN" b="1" dirty="0"/>
          </a:p>
          <a:p>
            <a:pPr lvl="0" algn="just"/>
            <a:r>
              <a:rPr lang="en-US" b="1" dirty="0"/>
              <a:t>Cooling off/Look up period</a:t>
            </a:r>
            <a:r>
              <a:rPr lang="en-US" dirty="0"/>
              <a:t>: the time window given to borrowers for exiting digital loans, in case a borrower decides not to continue with the loan.</a:t>
            </a:r>
            <a:endParaRPr lang="en-IN" b="1" dirty="0"/>
          </a:p>
          <a:p>
            <a:pPr lvl="0" algn="just"/>
            <a:r>
              <a:rPr lang="en-US" b="1" dirty="0"/>
              <a:t>Key Fact Statement (KFS)</a:t>
            </a:r>
            <a:r>
              <a:rPr lang="en-US" dirty="0"/>
              <a:t> to be provided to the borrower before the execution of the contract in a standardized format for all digital lending products. It should contain </a:t>
            </a:r>
            <a:r>
              <a:rPr lang="en-US" b="1" dirty="0"/>
              <a:t>A</a:t>
            </a:r>
            <a:r>
              <a:rPr lang="en-IN" b="1" dirty="0" err="1"/>
              <a:t>nnual</a:t>
            </a:r>
            <a:r>
              <a:rPr lang="en-IN" b="1" dirty="0"/>
              <a:t> Percentage Rate (APR)</a:t>
            </a:r>
            <a:r>
              <a:rPr lang="en-IN" dirty="0"/>
              <a:t>  </a:t>
            </a:r>
            <a:r>
              <a:rPr lang="en-IN" dirty="0" err="1"/>
              <a:t>ie</a:t>
            </a:r>
            <a:r>
              <a:rPr lang="en-IN" dirty="0"/>
              <a:t> all-inclusive cost of digital loans </a:t>
            </a:r>
            <a:endParaRPr lang="en-IN" b="1" dirty="0"/>
          </a:p>
          <a:p>
            <a:pPr lvl="0" algn="just"/>
            <a:r>
              <a:rPr lang="en-US" b="1" dirty="0"/>
              <a:t>Default Loss Guarantee (DLG</a:t>
            </a:r>
            <a:r>
              <a:rPr lang="en-US" dirty="0"/>
              <a:t>) in Digital Lending: The total amount of DLG cover on any outstanding portfolio which is specified upfront shall not exceed </a:t>
            </a:r>
            <a:r>
              <a:rPr lang="en-US" b="1" dirty="0"/>
              <a:t>five per cent</a:t>
            </a:r>
            <a:r>
              <a:rPr lang="en-US" dirty="0"/>
              <a:t> of the amount of that loan portfolio.  </a:t>
            </a:r>
            <a:endParaRPr lang="en-IN" b="1" dirty="0"/>
          </a:p>
          <a:p>
            <a:pPr lvl="0" algn="just"/>
            <a:r>
              <a:rPr lang="en-US" b="1" dirty="0"/>
              <a:t>Bank shall invoke DLG within a maximum overdue period of 120 days</a:t>
            </a:r>
            <a:endParaRPr lang="en-IN" b="1" dirty="0"/>
          </a:p>
          <a:p>
            <a:endParaRPr lang="en-IN" dirty="0"/>
          </a:p>
        </p:txBody>
      </p:sp>
    </p:spTree>
    <p:extLst>
      <p:ext uri="{BB962C8B-B14F-4D97-AF65-F5344CB8AC3E}">
        <p14:creationId xmlns:p14="http://schemas.microsoft.com/office/powerpoint/2010/main" val="4164922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7" y="336884"/>
            <a:ext cx="8911687" cy="789272"/>
          </a:xfrm>
        </p:spPr>
        <p:txBody>
          <a:bodyPr>
            <a:normAutofit fontScale="90000"/>
          </a:bodyPr>
          <a:lstStyle/>
          <a:p>
            <a:r>
              <a:rPr lang="en-US" b="1" dirty="0"/>
              <a:t>OPERATIONAL PROCESSES AND SYSTEMS</a:t>
            </a:r>
            <a:br>
              <a:rPr lang="en-IN" b="1" dirty="0"/>
            </a:br>
            <a:endParaRPr lang="en-IN" dirty="0"/>
          </a:p>
        </p:txBody>
      </p:sp>
      <p:sp>
        <p:nvSpPr>
          <p:cNvPr id="3" name="Content Placeholder 2"/>
          <p:cNvSpPr>
            <a:spLocks noGrp="1"/>
          </p:cNvSpPr>
          <p:nvPr>
            <p:ph idx="1"/>
          </p:nvPr>
        </p:nvSpPr>
        <p:spPr>
          <a:xfrm>
            <a:off x="1049154" y="1020278"/>
            <a:ext cx="10455458" cy="5428648"/>
          </a:xfrm>
        </p:spPr>
        <p:txBody>
          <a:bodyPr>
            <a:normAutofit/>
          </a:bodyPr>
          <a:lstStyle/>
          <a:p>
            <a:pPr algn="just"/>
            <a:r>
              <a:rPr lang="en-US" dirty="0"/>
              <a:t>In respect of all credit proposal of </a:t>
            </a:r>
            <a:r>
              <a:rPr lang="en-US" b="1" dirty="0"/>
              <a:t>Rs.1 </a:t>
            </a:r>
            <a:r>
              <a:rPr lang="en-US" b="1" dirty="0" err="1"/>
              <a:t>Crore</a:t>
            </a:r>
            <a:r>
              <a:rPr lang="en-US" b="1" dirty="0"/>
              <a:t> &amp; above</a:t>
            </a:r>
            <a:r>
              <a:rPr lang="en-US" dirty="0"/>
              <a:t>, relationship and appraisal functions shall be segregated between the relationship officer and credit officer at Branch level at LCBs and ELB/ VLB</a:t>
            </a:r>
            <a:endParaRPr lang="en-IN" b="1" dirty="0"/>
          </a:p>
          <a:p>
            <a:pPr marL="0" indent="0" algn="just">
              <a:buNone/>
            </a:pPr>
            <a:r>
              <a:rPr lang="en-US" sz="2200" b="1" dirty="0"/>
              <a:t>Submission of credit proposals by Large Corporate Branches (LCBs)</a:t>
            </a:r>
            <a:endParaRPr lang="en-IN" sz="2200" b="1" dirty="0"/>
          </a:p>
          <a:p>
            <a:pPr lvl="0" algn="just"/>
            <a:r>
              <a:rPr lang="en-US" dirty="0"/>
              <a:t>CGM-CO-CAC power proposals to be submitted to </a:t>
            </a:r>
            <a:r>
              <a:rPr lang="en-US" b="1" dirty="0"/>
              <a:t>CO </a:t>
            </a:r>
            <a:r>
              <a:rPr lang="en-US" dirty="0"/>
              <a:t>and beyond CO powers to HO directly duly sending a copy to CO who will submit front sheet to HO with in 2 days.</a:t>
            </a:r>
            <a:endParaRPr lang="en-IN" b="1" dirty="0"/>
          </a:p>
          <a:p>
            <a:pPr lvl="0" algn="just"/>
            <a:r>
              <a:rPr lang="en-US" dirty="0"/>
              <a:t>Similarly MCBs also to send to </a:t>
            </a:r>
            <a:r>
              <a:rPr lang="en-US" b="1" dirty="0"/>
              <a:t>HO directly</a:t>
            </a:r>
            <a:r>
              <a:rPr lang="en-US" dirty="0"/>
              <a:t> HO power  proposals, with a copy to CO who </a:t>
            </a:r>
            <a:r>
              <a:rPr lang="en-US" dirty="0" err="1"/>
              <a:t>inturn</a:t>
            </a:r>
            <a:r>
              <a:rPr lang="en-US" dirty="0"/>
              <a:t> will submit front sheet with in 2 days to HO concerned wing.</a:t>
            </a:r>
            <a:endParaRPr lang="en-IN" b="1" dirty="0"/>
          </a:p>
          <a:p>
            <a:pPr marL="0" indent="0" algn="just">
              <a:buNone/>
            </a:pPr>
            <a:r>
              <a:rPr lang="en-US" sz="2000" b="1" dirty="0"/>
              <a:t>Submission of credit proposals by branches falling under the sanctioning powers of Circle Office</a:t>
            </a:r>
            <a:r>
              <a:rPr lang="en-US" sz="2000" dirty="0"/>
              <a:t>:</a:t>
            </a:r>
            <a:r>
              <a:rPr lang="en-US" dirty="0"/>
              <a:t> </a:t>
            </a:r>
            <a:endParaRPr lang="en-IN" b="1" dirty="0"/>
          </a:p>
          <a:p>
            <a:pPr lvl="0" algn="just"/>
            <a:r>
              <a:rPr lang="en-US" dirty="0"/>
              <a:t>To submit directly to CO with a copy to RO who will send front sheet within 2 days to CO.</a:t>
            </a:r>
          </a:p>
          <a:p>
            <a:pPr marL="0" indent="0" algn="just">
              <a:buNone/>
            </a:pPr>
            <a:r>
              <a:rPr lang="en-US" sz="2000" b="1" dirty="0"/>
              <a:t>Submission of credit proposals of MSME by branches: </a:t>
            </a:r>
            <a:endParaRPr lang="en-IN" sz="2000" b="1" dirty="0"/>
          </a:p>
          <a:p>
            <a:pPr lvl="0" algn="just"/>
            <a:r>
              <a:rPr lang="en-US" dirty="0"/>
              <a:t>Beyond cumulative cut off limits of </a:t>
            </a:r>
            <a:r>
              <a:rPr lang="en-US" dirty="0" err="1"/>
              <a:t>Rs</a:t>
            </a:r>
            <a:r>
              <a:rPr lang="en-US" dirty="0"/>
              <a:t> 25.00 Lakh or branch delegated power whichever is less</a:t>
            </a:r>
            <a:endParaRPr lang="en-IN" b="1" dirty="0"/>
          </a:p>
          <a:p>
            <a:pPr lvl="0"/>
            <a:endParaRPr lang="en-IN" b="1" dirty="0"/>
          </a:p>
          <a:p>
            <a:endParaRPr lang="en-IN" dirty="0"/>
          </a:p>
        </p:txBody>
      </p:sp>
    </p:spTree>
    <p:extLst>
      <p:ext uri="{BB962C8B-B14F-4D97-AF65-F5344CB8AC3E}">
        <p14:creationId xmlns:p14="http://schemas.microsoft.com/office/powerpoint/2010/main" val="3538162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2527" y="160421"/>
            <a:ext cx="10670424" cy="6384759"/>
          </a:xfrm>
        </p:spPr>
        <p:txBody>
          <a:bodyPr>
            <a:normAutofit fontScale="92500" lnSpcReduction="10000"/>
          </a:bodyPr>
          <a:lstStyle/>
          <a:p>
            <a:pPr marL="0" indent="0">
              <a:buNone/>
            </a:pPr>
            <a:r>
              <a:rPr lang="en-US" sz="2200" b="1" dirty="0"/>
              <a:t>PARTICIPATION IN BIDS / QUOTING OF RATES</a:t>
            </a:r>
            <a:r>
              <a:rPr lang="en-US" b="1" dirty="0"/>
              <a:t> </a:t>
            </a:r>
            <a:r>
              <a:rPr lang="en-US" dirty="0"/>
              <a:t>: </a:t>
            </a:r>
            <a:endParaRPr lang="en-IN" dirty="0"/>
          </a:p>
          <a:p>
            <a:pPr lvl="0" algn="just"/>
            <a:r>
              <a:rPr lang="en-US" dirty="0"/>
              <a:t>Quotes (ROI / Commission) to PSUs, PSEs, Central Government Undertakings and State Government Undertakings :</a:t>
            </a:r>
            <a:endParaRPr lang="en-IN" dirty="0"/>
          </a:p>
          <a:p>
            <a:pPr algn="just"/>
            <a:r>
              <a:rPr lang="en-US" b="1" dirty="0"/>
              <a:t>ED: </a:t>
            </a:r>
            <a:r>
              <a:rPr lang="en-US" b="1" dirty="0" err="1"/>
              <a:t>Upto</a:t>
            </a:r>
            <a:r>
              <a:rPr lang="en-US" b="1" dirty="0"/>
              <a:t> Rs.300 </a:t>
            </a:r>
            <a:r>
              <a:rPr lang="en-US" b="1" dirty="0" err="1"/>
              <a:t>crorres</a:t>
            </a:r>
            <a:r>
              <a:rPr lang="en-US" b="1" dirty="0"/>
              <a:t>.  MD: Beyond Rs.300 </a:t>
            </a:r>
            <a:r>
              <a:rPr lang="en-US" b="1" dirty="0" err="1"/>
              <a:t>crores</a:t>
            </a:r>
            <a:endParaRPr lang="en-US" b="1" dirty="0"/>
          </a:p>
          <a:p>
            <a:pPr marL="0" indent="0" algn="just">
              <a:buNone/>
            </a:pPr>
            <a:r>
              <a:rPr lang="en-US" sz="2200" b="1" dirty="0"/>
              <a:t>For availing Credit Facilities (fresh limits/additional / renewal) during FY (T)</a:t>
            </a:r>
            <a:r>
              <a:rPr lang="en-US" b="1" dirty="0"/>
              <a:t>,</a:t>
            </a:r>
            <a:endParaRPr lang="en-IN" sz="1600" dirty="0"/>
          </a:p>
          <a:p>
            <a:pPr lvl="1" algn="just"/>
            <a:r>
              <a:rPr lang="en-US" dirty="0"/>
              <a:t>Audited Balance Sheet (ABS) should be available for FY (T-2) during the period April to October and</a:t>
            </a:r>
            <a:endParaRPr lang="en-IN" sz="1400" dirty="0"/>
          </a:p>
          <a:p>
            <a:pPr lvl="1" algn="just"/>
            <a:r>
              <a:rPr lang="en-US" dirty="0"/>
              <a:t>Audited Balance Sheet (ABS) should be available for FY (T-1) during the period November to March.</a:t>
            </a:r>
            <a:endParaRPr lang="en-IN" sz="1400" dirty="0"/>
          </a:p>
          <a:p>
            <a:pPr algn="just"/>
            <a:r>
              <a:rPr lang="en-US" dirty="0"/>
              <a:t>If the Financial statements (ABS) submitted are </a:t>
            </a:r>
            <a:r>
              <a:rPr lang="en-US" b="1" dirty="0"/>
              <a:t>more than 6 months old</a:t>
            </a:r>
            <a:r>
              <a:rPr lang="en-US" dirty="0"/>
              <a:t> at the time of submission of proposal for fresh limits/additional limits/renewal, </a:t>
            </a:r>
            <a:r>
              <a:rPr lang="en-US" b="1" dirty="0"/>
              <a:t>latest provisional financial statements</a:t>
            </a:r>
            <a:r>
              <a:rPr lang="en-US" dirty="0"/>
              <a:t> shall be submitted by the parties / borrowers.</a:t>
            </a:r>
            <a:endParaRPr lang="en-IN" sz="1600" dirty="0"/>
          </a:p>
          <a:p>
            <a:pPr algn="just"/>
            <a:r>
              <a:rPr lang="en-US" b="1" dirty="0"/>
              <a:t>ABS need not be obtained from borrowers seeking crop loans/other Ag Loans </a:t>
            </a:r>
            <a:r>
              <a:rPr lang="en-US" b="1" dirty="0" err="1"/>
              <a:t>upto</a:t>
            </a:r>
            <a:r>
              <a:rPr lang="en-US" b="1" dirty="0"/>
              <a:t> Rs.100 lakhs.  </a:t>
            </a:r>
            <a:endParaRPr lang="en-IN" dirty="0"/>
          </a:p>
          <a:p>
            <a:pPr lvl="0" algn="just"/>
            <a:r>
              <a:rPr lang="en-US" dirty="0"/>
              <a:t>Above 100 </a:t>
            </a:r>
            <a:r>
              <a:rPr lang="en-US" dirty="0" err="1"/>
              <a:t>lacs</a:t>
            </a:r>
            <a:r>
              <a:rPr lang="en-US" dirty="0"/>
              <a:t> waiver by RO-CAC and above. Additional Risk Premium 0.25% above card rate.</a:t>
            </a:r>
            <a:endParaRPr lang="en-IN" dirty="0"/>
          </a:p>
          <a:p>
            <a:pPr lvl="0" algn="just"/>
            <a:r>
              <a:rPr lang="en-US" dirty="0"/>
              <a:t>Financial statements (ABS, P&amp;L) submitted by Companies  to be verified with the Financial Statements of the company filed with </a:t>
            </a:r>
            <a:r>
              <a:rPr lang="en-US" b="1" dirty="0"/>
              <a:t>Ministry of Corporate Affairs (MOCA) website.</a:t>
            </a:r>
            <a:endParaRPr lang="en-IN" dirty="0"/>
          </a:p>
          <a:p>
            <a:pPr lvl="0" algn="just"/>
            <a:r>
              <a:rPr lang="en-US" dirty="0"/>
              <a:t>All documents provided by the Chartered Accountants should mandatorily contain UDIN and is verified with the ones uploaded in the </a:t>
            </a:r>
            <a:r>
              <a:rPr lang="en-US" b="1" dirty="0"/>
              <a:t>UDIN portal</a:t>
            </a:r>
            <a:r>
              <a:rPr lang="en-US" dirty="0"/>
              <a:t> of the Institute of Chartered Accountants of India(</a:t>
            </a:r>
            <a:r>
              <a:rPr lang="en-US" b="1" dirty="0"/>
              <a:t>ICAI)</a:t>
            </a:r>
            <a:r>
              <a:rPr lang="en-US" dirty="0"/>
              <a:t>.</a:t>
            </a:r>
            <a:endParaRPr lang="en-IN" dirty="0"/>
          </a:p>
          <a:p>
            <a:pPr lvl="0" algn="just"/>
            <a:r>
              <a:rPr lang="en-US" dirty="0"/>
              <a:t>Further, in cases of proposals wherein the limits are </a:t>
            </a:r>
            <a:r>
              <a:rPr lang="en-US" b="1" dirty="0"/>
              <a:t>above Rs.5.00 </a:t>
            </a:r>
            <a:r>
              <a:rPr lang="en-US" b="1" dirty="0" err="1"/>
              <a:t>crore</a:t>
            </a:r>
            <a:r>
              <a:rPr lang="en-US" dirty="0"/>
              <a:t>, a copy of the </a:t>
            </a:r>
            <a:r>
              <a:rPr lang="en-US" b="1" dirty="0"/>
              <a:t>passports of the Promoters</a:t>
            </a:r>
            <a:r>
              <a:rPr lang="en-US" dirty="0"/>
              <a:t>/ Promoter Directors and Guarantors are to be mandatorily obtained</a:t>
            </a:r>
            <a:endParaRPr lang="en-IN" b="1" dirty="0"/>
          </a:p>
          <a:p>
            <a:endParaRPr lang="en-IN" dirty="0"/>
          </a:p>
        </p:txBody>
      </p:sp>
    </p:spTree>
    <p:extLst>
      <p:ext uri="{BB962C8B-B14F-4D97-AF65-F5344CB8AC3E}">
        <p14:creationId xmlns:p14="http://schemas.microsoft.com/office/powerpoint/2010/main" val="1831803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2316" y="296781"/>
            <a:ext cx="10622296" cy="6168189"/>
          </a:xfrm>
        </p:spPr>
        <p:txBody>
          <a:bodyPr>
            <a:normAutofit/>
          </a:bodyPr>
          <a:lstStyle/>
          <a:p>
            <a:pPr marL="0" indent="0">
              <a:buNone/>
            </a:pPr>
            <a:r>
              <a:rPr lang="en-US" sz="2400" b="1" dirty="0" err="1"/>
              <a:t>Obtention</a:t>
            </a:r>
            <a:r>
              <a:rPr lang="en-US" sz="2400" b="1" dirty="0"/>
              <a:t> of Legal Entity Identifier (LEI) code</a:t>
            </a:r>
            <a:r>
              <a:rPr lang="en-US" b="1" dirty="0"/>
              <a:t>:</a:t>
            </a:r>
            <a:endParaRPr lang="en-IN" dirty="0"/>
          </a:p>
          <a:p>
            <a:pPr algn="just"/>
            <a:r>
              <a:rPr lang="en-US" b="1" dirty="0"/>
              <a:t>Non individual borrowers</a:t>
            </a:r>
            <a:r>
              <a:rPr lang="en-US" dirty="0"/>
              <a:t> enjoying aggregate exposure of </a:t>
            </a:r>
            <a:r>
              <a:rPr lang="en-US" b="1" dirty="0"/>
              <a:t>Rs 5 Crores</a:t>
            </a:r>
            <a:r>
              <a:rPr lang="en-US" dirty="0"/>
              <a:t> and above from Banks and Financial Institutions shall submit Legal Entity Identifier (LEI) Code </a:t>
            </a:r>
            <a:r>
              <a:rPr lang="en-US" b="1" dirty="0" err="1"/>
              <a:t>wef</a:t>
            </a:r>
            <a:r>
              <a:rPr lang="en-US" b="1" dirty="0"/>
              <a:t> 30-04-2025</a:t>
            </a:r>
            <a:r>
              <a:rPr lang="en-US" dirty="0"/>
              <a:t>.</a:t>
            </a:r>
          </a:p>
          <a:p>
            <a:pPr lvl="0" algn="just"/>
            <a:r>
              <a:rPr lang="en-US" b="1" dirty="0"/>
              <a:t>Report from Central Economic Intelligence Bureau</a:t>
            </a:r>
            <a:r>
              <a:rPr lang="en-US" dirty="0"/>
              <a:t> to be sought for exposures </a:t>
            </a:r>
            <a:r>
              <a:rPr lang="en-US" b="1" dirty="0"/>
              <a:t>above Rs.50 </a:t>
            </a:r>
            <a:r>
              <a:rPr lang="en-US" b="1" dirty="0" err="1"/>
              <a:t>crore</a:t>
            </a:r>
            <a:r>
              <a:rPr lang="en-US" dirty="0"/>
              <a:t> in respect of all </a:t>
            </a:r>
            <a:r>
              <a:rPr lang="en-US" b="1" dirty="0"/>
              <a:t>prospective borrowers</a:t>
            </a:r>
            <a:r>
              <a:rPr lang="en-US" dirty="0"/>
              <a:t> and also wherever the </a:t>
            </a:r>
            <a:r>
              <a:rPr lang="en-US" dirty="0" err="1"/>
              <a:t>borrowal</a:t>
            </a:r>
            <a:r>
              <a:rPr lang="en-US" dirty="0"/>
              <a:t> account with an amount </a:t>
            </a:r>
            <a:r>
              <a:rPr lang="en-US" b="1" dirty="0"/>
              <a:t>exceeding </a:t>
            </a:r>
            <a:r>
              <a:rPr lang="en-US" b="1" dirty="0" err="1"/>
              <a:t>Rs</a:t>
            </a:r>
            <a:r>
              <a:rPr lang="en-US" b="1" dirty="0"/>
              <a:t>. 50 </a:t>
            </a:r>
            <a:r>
              <a:rPr lang="en-US" b="1" dirty="0" err="1"/>
              <a:t>crores</a:t>
            </a:r>
            <a:r>
              <a:rPr lang="en-US" dirty="0"/>
              <a:t> </a:t>
            </a:r>
            <a:r>
              <a:rPr lang="en-US" b="1" dirty="0"/>
              <a:t>slips to NPA</a:t>
            </a:r>
            <a:r>
              <a:rPr lang="en-US" dirty="0"/>
              <a:t>.</a:t>
            </a:r>
            <a:endParaRPr lang="en-IN" dirty="0"/>
          </a:p>
          <a:p>
            <a:pPr marL="0" indent="0" algn="just">
              <a:buNone/>
            </a:pPr>
            <a:r>
              <a:rPr lang="en-US" sz="2400" b="1" dirty="0"/>
              <a:t>Assessment of Group risk:</a:t>
            </a:r>
            <a:endParaRPr lang="en-IN" sz="2400" b="1" dirty="0"/>
          </a:p>
          <a:p>
            <a:pPr lvl="0" algn="just"/>
            <a:r>
              <a:rPr lang="en-US" b="1" dirty="0"/>
              <a:t>Key financials (Turnover, Net Profit, Leverage, TNW, Liquidity </a:t>
            </a:r>
            <a:r>
              <a:rPr lang="en-US" b="1" dirty="0" err="1"/>
              <a:t>etc</a:t>
            </a:r>
            <a:r>
              <a:rPr lang="en-US" b="1" dirty="0"/>
              <a:t>)</a:t>
            </a:r>
            <a:r>
              <a:rPr lang="en-US" dirty="0"/>
              <a:t> of major group concerns/companies including </a:t>
            </a:r>
            <a:r>
              <a:rPr lang="en-US" b="1" dirty="0"/>
              <a:t>JVs</a:t>
            </a:r>
            <a:r>
              <a:rPr lang="en-US" dirty="0"/>
              <a:t> having </a:t>
            </a:r>
            <a:r>
              <a:rPr lang="en-US" b="1" dirty="0"/>
              <a:t>holding above 30%</a:t>
            </a:r>
            <a:r>
              <a:rPr lang="en-US" dirty="0"/>
              <a:t> </a:t>
            </a:r>
            <a:r>
              <a:rPr lang="en-US" b="1" dirty="0"/>
              <a:t>of paid up capital</a:t>
            </a:r>
            <a:r>
              <a:rPr lang="en-US" dirty="0"/>
              <a:t> in all the accounts and also </a:t>
            </a:r>
            <a:endParaRPr lang="en-IN" dirty="0"/>
          </a:p>
          <a:p>
            <a:pPr lvl="0" algn="just"/>
            <a:r>
              <a:rPr lang="en-US" dirty="0"/>
              <a:t>where </a:t>
            </a:r>
            <a:r>
              <a:rPr lang="en-US" b="1" dirty="0"/>
              <a:t>corporate guarantees</a:t>
            </a:r>
            <a:r>
              <a:rPr lang="en-US" dirty="0"/>
              <a:t> are stipulated </a:t>
            </a:r>
          </a:p>
          <a:p>
            <a:pPr lvl="0" algn="just"/>
            <a:r>
              <a:rPr lang="en-US" b="1" dirty="0"/>
              <a:t>shall be incorporated in the office note.</a:t>
            </a:r>
            <a:endParaRPr lang="en-IN" b="1" dirty="0"/>
          </a:p>
          <a:p>
            <a:pPr algn="just"/>
            <a:endParaRPr lang="en-IN" b="1" dirty="0"/>
          </a:p>
          <a:p>
            <a:pPr marL="0" indent="0" algn="just">
              <a:buNone/>
            </a:pPr>
            <a:endParaRPr lang="en-US" dirty="0"/>
          </a:p>
          <a:p>
            <a:pPr algn="just"/>
            <a:endParaRPr lang="en-IN" dirty="0"/>
          </a:p>
          <a:p>
            <a:endParaRPr lang="en-IN" dirty="0"/>
          </a:p>
        </p:txBody>
      </p:sp>
    </p:spTree>
    <p:extLst>
      <p:ext uri="{BB962C8B-B14F-4D97-AF65-F5344CB8AC3E}">
        <p14:creationId xmlns:p14="http://schemas.microsoft.com/office/powerpoint/2010/main" val="3100789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8043" y="898358"/>
            <a:ext cx="10726570" cy="4908590"/>
          </a:xfrm>
        </p:spPr>
        <p:txBody>
          <a:bodyPr>
            <a:normAutofit/>
          </a:bodyPr>
          <a:lstStyle/>
          <a:p>
            <a:endParaRPr lang="en-US" b="1" dirty="0"/>
          </a:p>
          <a:p>
            <a:pPr marL="0" indent="0">
              <a:buNone/>
            </a:pPr>
            <a:r>
              <a:rPr lang="en-US" b="1" dirty="0"/>
              <a:t>PRIORITY SECTOR ADVANCES </a:t>
            </a:r>
            <a:endParaRPr lang="en-IN" b="1" dirty="0"/>
          </a:p>
          <a:p>
            <a:pPr marL="0" indent="0">
              <a:buNone/>
            </a:pPr>
            <a:r>
              <a:rPr lang="en-US" b="1" dirty="0"/>
              <a:t>The categories under priority sector are as follows:</a:t>
            </a:r>
            <a:endParaRPr lang="en-IN" b="1" dirty="0"/>
          </a:p>
          <a:p>
            <a:pPr lvl="0"/>
            <a:r>
              <a:rPr lang="en-US" sz="2000" dirty="0"/>
              <a:t>Agriculture</a:t>
            </a:r>
            <a:endParaRPr lang="en-IN" sz="2000" dirty="0"/>
          </a:p>
          <a:p>
            <a:pPr lvl="0"/>
            <a:r>
              <a:rPr lang="en-US" sz="2000" dirty="0"/>
              <a:t>Micro, Small and Medium Enterprises</a:t>
            </a:r>
            <a:endParaRPr lang="en-IN" sz="2000" dirty="0"/>
          </a:p>
          <a:p>
            <a:pPr lvl="0"/>
            <a:r>
              <a:rPr lang="en-US" sz="2000" dirty="0"/>
              <a:t>Export Credit</a:t>
            </a:r>
            <a:endParaRPr lang="en-IN" sz="2000" dirty="0"/>
          </a:p>
          <a:p>
            <a:pPr lvl="0"/>
            <a:r>
              <a:rPr lang="en-US" sz="2000" dirty="0"/>
              <a:t>Education</a:t>
            </a:r>
            <a:endParaRPr lang="en-IN" sz="2000" dirty="0"/>
          </a:p>
          <a:p>
            <a:pPr lvl="0"/>
            <a:r>
              <a:rPr lang="en-US" sz="2000" dirty="0"/>
              <a:t>Housing</a:t>
            </a:r>
            <a:endParaRPr lang="en-IN" sz="2000" dirty="0"/>
          </a:p>
          <a:p>
            <a:pPr lvl="0"/>
            <a:r>
              <a:rPr lang="en-US" sz="2000" dirty="0"/>
              <a:t>Social Infrastructure</a:t>
            </a:r>
            <a:endParaRPr lang="en-IN" sz="2000" dirty="0"/>
          </a:p>
          <a:p>
            <a:pPr lvl="0"/>
            <a:r>
              <a:rPr lang="en-US" sz="2000" dirty="0"/>
              <a:t>Renewable Energy</a:t>
            </a:r>
            <a:endParaRPr lang="en-IN" sz="2000" dirty="0"/>
          </a:p>
          <a:p>
            <a:pPr lvl="0"/>
            <a:r>
              <a:rPr lang="en-US" sz="2000" dirty="0"/>
              <a:t>Others</a:t>
            </a:r>
            <a:endParaRPr lang="en-IN" sz="2000" dirty="0"/>
          </a:p>
          <a:p>
            <a:pPr marL="0" indent="0">
              <a:buNone/>
            </a:pPr>
            <a:endParaRPr lang="en-IN" dirty="0"/>
          </a:p>
        </p:txBody>
      </p:sp>
    </p:spTree>
    <p:extLst>
      <p:ext uri="{BB962C8B-B14F-4D97-AF65-F5344CB8AC3E}">
        <p14:creationId xmlns:p14="http://schemas.microsoft.com/office/powerpoint/2010/main" val="202254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9412" y="216570"/>
            <a:ext cx="10205201" cy="673769"/>
          </a:xfrm>
        </p:spPr>
        <p:txBody>
          <a:bodyPr>
            <a:normAutofit fontScale="90000"/>
          </a:bodyPr>
          <a:lstStyle/>
          <a:p>
            <a:r>
              <a:rPr lang="en-US" b="1" dirty="0"/>
              <a:t>ASSESSMENT – WORKING CAPITAL</a:t>
            </a:r>
            <a:br>
              <a:rPr lang="en-IN" b="1" dirty="0"/>
            </a:br>
            <a:endParaRPr lang="en-IN" dirty="0"/>
          </a:p>
        </p:txBody>
      </p:sp>
      <p:sp>
        <p:nvSpPr>
          <p:cNvPr id="3" name="Content Placeholder 2"/>
          <p:cNvSpPr>
            <a:spLocks noGrp="1"/>
          </p:cNvSpPr>
          <p:nvPr>
            <p:ph idx="1"/>
          </p:nvPr>
        </p:nvSpPr>
        <p:spPr>
          <a:xfrm>
            <a:off x="970548" y="890339"/>
            <a:ext cx="10534065" cy="5542547"/>
          </a:xfrm>
        </p:spPr>
        <p:txBody>
          <a:bodyPr>
            <a:normAutofit/>
          </a:bodyPr>
          <a:lstStyle/>
          <a:p>
            <a:r>
              <a:rPr lang="en-US" sz="2400" b="1" dirty="0"/>
              <a:t>Turnover Method </a:t>
            </a:r>
            <a:r>
              <a:rPr lang="en-US" dirty="0"/>
              <a:t>: </a:t>
            </a:r>
            <a:endParaRPr lang="en-IN" b="1" dirty="0"/>
          </a:p>
          <a:p>
            <a:pPr lvl="0" algn="just"/>
            <a:r>
              <a:rPr lang="en-US" b="1" dirty="0"/>
              <a:t>20%</a:t>
            </a:r>
            <a:r>
              <a:rPr lang="en-US" dirty="0"/>
              <a:t> of the </a:t>
            </a:r>
            <a:r>
              <a:rPr lang="en-US" b="1" dirty="0"/>
              <a:t>projected</a:t>
            </a:r>
            <a:r>
              <a:rPr lang="en-US" dirty="0"/>
              <a:t> </a:t>
            </a:r>
            <a:r>
              <a:rPr lang="en-US" b="1" dirty="0"/>
              <a:t>gross annual sales turnover</a:t>
            </a:r>
            <a:r>
              <a:rPr lang="en-US" dirty="0"/>
              <a:t> accepted by the Bank </a:t>
            </a:r>
            <a:endParaRPr lang="en-IN" b="1" dirty="0"/>
          </a:p>
          <a:p>
            <a:pPr lvl="0" algn="just"/>
            <a:r>
              <a:rPr lang="en-US" dirty="0"/>
              <a:t> Minimum margin : </a:t>
            </a:r>
            <a:r>
              <a:rPr lang="en-US" b="1" dirty="0"/>
              <a:t>5%</a:t>
            </a:r>
            <a:r>
              <a:rPr lang="en-US" dirty="0"/>
              <a:t> or </a:t>
            </a:r>
            <a:r>
              <a:rPr lang="en-US" b="1" dirty="0"/>
              <a:t>available NWC</a:t>
            </a:r>
            <a:r>
              <a:rPr lang="en-US" dirty="0"/>
              <a:t> in the system whichever is </a:t>
            </a:r>
            <a:r>
              <a:rPr lang="en-US" b="1" dirty="0"/>
              <a:t>higher.</a:t>
            </a:r>
            <a:r>
              <a:rPr lang="en-US" dirty="0"/>
              <a:t> </a:t>
            </a:r>
            <a:endParaRPr lang="en-IN" b="1" dirty="0"/>
          </a:p>
          <a:p>
            <a:pPr lvl="0"/>
            <a:r>
              <a:rPr lang="en-US" b="1" dirty="0"/>
              <a:t>CR: 1.25</a:t>
            </a:r>
          </a:p>
          <a:p>
            <a:pPr lvl="0"/>
            <a:endParaRPr lang="en-US" b="1" dirty="0"/>
          </a:p>
          <a:p>
            <a:pPr lvl="0"/>
            <a:endParaRPr lang="en-US" b="1" dirty="0"/>
          </a:p>
          <a:p>
            <a:pPr lvl="0"/>
            <a:endParaRPr lang="en-US" b="1" dirty="0"/>
          </a:p>
          <a:p>
            <a:pPr algn="just"/>
            <a:r>
              <a:rPr lang="en-US" dirty="0"/>
              <a:t>However, </a:t>
            </a:r>
            <a:r>
              <a:rPr lang="en-US" b="1" dirty="0"/>
              <a:t>borrowers can opt for MPBF/Cash budget system</a:t>
            </a:r>
            <a:r>
              <a:rPr lang="en-US" dirty="0"/>
              <a:t> and Bank can employ it if the same is more suitable and appropriate for assessing their working capital needs.</a:t>
            </a:r>
            <a:endParaRPr lang="en-IN" dirty="0"/>
          </a:p>
          <a:p>
            <a:pPr marL="0" indent="0" algn="just">
              <a:buNone/>
            </a:pPr>
            <a:r>
              <a:rPr lang="en-US" sz="2400" b="1" dirty="0"/>
              <a:t>MPBF System</a:t>
            </a:r>
            <a:r>
              <a:rPr lang="en-US" sz="2400" dirty="0"/>
              <a:t>:</a:t>
            </a:r>
            <a:r>
              <a:rPr lang="en-US" dirty="0"/>
              <a:t> </a:t>
            </a:r>
            <a:r>
              <a:rPr lang="en-US" b="1" dirty="0"/>
              <a:t> </a:t>
            </a:r>
            <a:endParaRPr lang="en-IN" b="1" dirty="0"/>
          </a:p>
          <a:p>
            <a:pPr lvl="0" algn="just"/>
            <a:r>
              <a:rPr lang="en-US" dirty="0"/>
              <a:t>Applicable to beyond cut off limits of Turnover method.  </a:t>
            </a:r>
            <a:endParaRPr lang="en-IN" b="1" dirty="0"/>
          </a:p>
          <a:p>
            <a:pPr lvl="0" algn="just"/>
            <a:r>
              <a:rPr lang="en-US" b="1" dirty="0"/>
              <a:t>CR : 1.33</a:t>
            </a:r>
            <a:endParaRPr lang="en-IN" b="1" dirty="0"/>
          </a:p>
          <a:p>
            <a:pPr lvl="0" algn="just"/>
            <a:r>
              <a:rPr lang="en-US" b="1" dirty="0"/>
              <a:t>Limits over 25 Cr can be assessed on the basis of MPBF system or Cash Budget system at the option of the borrower.</a:t>
            </a:r>
            <a:endParaRPr lang="en-IN" b="1" dirty="0"/>
          </a:p>
          <a:p>
            <a:pPr lvl="0"/>
            <a:endParaRPr lang="en-US" b="1" dirty="0"/>
          </a:p>
          <a:p>
            <a:pPr lvl="0"/>
            <a:endParaRPr lang="en-IN" b="1" dirty="0"/>
          </a:p>
        </p:txBody>
      </p:sp>
      <p:graphicFrame>
        <p:nvGraphicFramePr>
          <p:cNvPr id="4" name="Table 3"/>
          <p:cNvGraphicFramePr>
            <a:graphicFrameLocks noGrp="1"/>
          </p:cNvGraphicFramePr>
          <p:nvPr>
            <p:extLst>
              <p:ext uri="{D42A27DB-BD31-4B8C-83A1-F6EECF244321}">
                <p14:modId xmlns:p14="http://schemas.microsoft.com/office/powerpoint/2010/main" val="156277305"/>
              </p:ext>
            </p:extLst>
          </p:nvPr>
        </p:nvGraphicFramePr>
        <p:xfrm>
          <a:off x="2735179" y="2382253"/>
          <a:ext cx="7334334" cy="1251284"/>
        </p:xfrm>
        <a:graphic>
          <a:graphicData uri="http://schemas.openxmlformats.org/drawingml/2006/table">
            <a:tbl>
              <a:tblPr firstRow="1" firstCol="1" lastRow="1" lastCol="1" bandRow="1" bandCol="1">
                <a:tableStyleId>{5C22544A-7EE6-4342-B048-85BDC9FD1C3A}</a:tableStyleId>
              </a:tblPr>
              <a:tblGrid>
                <a:gridCol w="5830019">
                  <a:extLst>
                    <a:ext uri="{9D8B030D-6E8A-4147-A177-3AD203B41FA5}">
                      <a16:colId xmlns:a16="http://schemas.microsoft.com/office/drawing/2014/main" val="20000"/>
                    </a:ext>
                  </a:extLst>
                </a:gridCol>
                <a:gridCol w="1504315">
                  <a:extLst>
                    <a:ext uri="{9D8B030D-6E8A-4147-A177-3AD203B41FA5}">
                      <a16:colId xmlns:a16="http://schemas.microsoft.com/office/drawing/2014/main" val="20001"/>
                    </a:ext>
                  </a:extLst>
                </a:gridCol>
              </a:tblGrid>
              <a:tr h="353495">
                <a:tc>
                  <a:txBody>
                    <a:bodyPr/>
                    <a:lstStyle/>
                    <a:p>
                      <a:pPr marL="1558290" algn="just">
                        <a:lnSpc>
                          <a:spcPct val="107000"/>
                        </a:lnSpc>
                        <a:spcBef>
                          <a:spcPts val="550"/>
                        </a:spcBef>
                        <a:spcAft>
                          <a:spcPts val="0"/>
                        </a:spcAft>
                      </a:pPr>
                      <a:r>
                        <a:rPr lang="en-US" sz="1400" spc="-10" dirty="0">
                          <a:effectLst/>
                        </a:rPr>
                        <a:t>ACTIVITY</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72415" algn="just">
                        <a:lnSpc>
                          <a:spcPct val="107000"/>
                        </a:lnSpc>
                        <a:spcBef>
                          <a:spcPts val="550"/>
                        </a:spcBef>
                        <a:spcAft>
                          <a:spcPts val="0"/>
                        </a:spcAft>
                      </a:pPr>
                      <a:r>
                        <a:rPr lang="en-US" sz="1400">
                          <a:effectLst/>
                        </a:rPr>
                        <a:t>WC(FB)</a:t>
                      </a:r>
                      <a:r>
                        <a:rPr lang="en-US" sz="1400" spc="-10">
                          <a:effectLst/>
                        </a:rPr>
                        <a:t> LIMIT</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246143">
                <a:tc>
                  <a:txBody>
                    <a:bodyPr/>
                    <a:lstStyle/>
                    <a:p>
                      <a:pPr marL="69850" algn="just">
                        <a:lnSpc>
                          <a:spcPct val="107000"/>
                        </a:lnSpc>
                        <a:spcAft>
                          <a:spcPts val="0"/>
                        </a:spcAft>
                      </a:pPr>
                      <a:r>
                        <a:rPr lang="en-US" sz="1400" dirty="0">
                          <a:effectLst/>
                        </a:rPr>
                        <a:t>MSME(</a:t>
                      </a:r>
                      <a:r>
                        <a:rPr lang="en-US" sz="1400" dirty="0" err="1">
                          <a:effectLst/>
                        </a:rPr>
                        <a:t>Mfg</a:t>
                      </a:r>
                      <a:r>
                        <a:rPr lang="en-US" sz="1400" dirty="0">
                          <a:effectLst/>
                        </a:rPr>
                        <a:t>&amp;</a:t>
                      </a:r>
                      <a:r>
                        <a:rPr lang="en-US" sz="1400" spc="-10" dirty="0">
                          <a:effectLst/>
                        </a:rPr>
                        <a:t> Services)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72415" algn="just">
                        <a:lnSpc>
                          <a:spcPct val="107000"/>
                        </a:lnSpc>
                        <a:spcAft>
                          <a:spcPts val="0"/>
                        </a:spcAft>
                      </a:pPr>
                      <a:r>
                        <a:rPr lang="en-US" sz="1400">
                          <a:effectLst/>
                        </a:rPr>
                        <a:t>Upto</a:t>
                      </a:r>
                      <a:r>
                        <a:rPr lang="en-US" sz="1400" spc="345">
                          <a:effectLst/>
                        </a:rPr>
                        <a:t> </a:t>
                      </a:r>
                      <a:r>
                        <a:rPr lang="en-US" sz="1400">
                          <a:effectLst/>
                        </a:rPr>
                        <a:t>5</a:t>
                      </a:r>
                      <a:r>
                        <a:rPr lang="en-US" sz="1400" spc="-15">
                          <a:effectLst/>
                        </a:rPr>
                        <a:t> </a:t>
                      </a:r>
                      <a:r>
                        <a:rPr lang="en-US" sz="1400" spc="-10">
                          <a:effectLst/>
                        </a:rPr>
                        <a:t>Crore</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246143">
                <a:tc>
                  <a:txBody>
                    <a:bodyPr/>
                    <a:lstStyle/>
                    <a:p>
                      <a:pPr marL="69850" algn="just">
                        <a:lnSpc>
                          <a:spcPct val="107000"/>
                        </a:lnSpc>
                        <a:spcAft>
                          <a:spcPts val="0"/>
                        </a:spcAft>
                      </a:pPr>
                      <a:r>
                        <a:rPr lang="en-US" sz="1400" dirty="0">
                          <a:effectLst/>
                        </a:rPr>
                        <a:t>Other</a:t>
                      </a:r>
                      <a:r>
                        <a:rPr lang="en-US" sz="1400" spc="-20" dirty="0">
                          <a:effectLst/>
                        </a:rPr>
                        <a:t> </a:t>
                      </a:r>
                      <a:r>
                        <a:rPr lang="en-US" sz="1400" dirty="0">
                          <a:effectLst/>
                        </a:rPr>
                        <a:t>than</a:t>
                      </a:r>
                      <a:r>
                        <a:rPr lang="en-US" sz="1400" spc="-5" dirty="0">
                          <a:effectLst/>
                        </a:rPr>
                        <a:t> </a:t>
                      </a:r>
                      <a:r>
                        <a:rPr lang="en-US" sz="1400" spc="-20" dirty="0">
                          <a:effectLst/>
                        </a:rPr>
                        <a:t>MSME</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72415" algn="just">
                        <a:lnSpc>
                          <a:spcPct val="107000"/>
                        </a:lnSpc>
                        <a:spcAft>
                          <a:spcPts val="0"/>
                        </a:spcAft>
                      </a:pPr>
                      <a:r>
                        <a:rPr lang="en-US" sz="1400" dirty="0" err="1">
                          <a:effectLst/>
                        </a:rPr>
                        <a:t>Upto</a:t>
                      </a:r>
                      <a:r>
                        <a:rPr lang="en-US" sz="1400" spc="345" dirty="0">
                          <a:effectLst/>
                        </a:rPr>
                        <a:t> </a:t>
                      </a:r>
                      <a:r>
                        <a:rPr lang="en-US" sz="1400" dirty="0">
                          <a:effectLst/>
                        </a:rPr>
                        <a:t>2</a:t>
                      </a:r>
                      <a:r>
                        <a:rPr lang="en-US" sz="1400" spc="-15" dirty="0">
                          <a:effectLst/>
                        </a:rPr>
                        <a:t> </a:t>
                      </a:r>
                      <a:r>
                        <a:rPr lang="en-US" sz="1400" spc="-10" dirty="0" err="1">
                          <a:effectLst/>
                        </a:rPr>
                        <a:t>Crore</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405503">
                <a:tc>
                  <a:txBody>
                    <a:bodyPr/>
                    <a:lstStyle/>
                    <a:p>
                      <a:pPr marL="69850" algn="just">
                        <a:lnSpc>
                          <a:spcPct val="107000"/>
                        </a:lnSpc>
                        <a:spcAft>
                          <a:spcPts val="0"/>
                        </a:spcAft>
                        <a:tabLst>
                          <a:tab pos="565785" algn="l"/>
                          <a:tab pos="1009015" algn="l"/>
                          <a:tab pos="1395730" algn="l"/>
                          <a:tab pos="1783715" algn="l"/>
                          <a:tab pos="2389505" algn="l"/>
                          <a:tab pos="2634615" algn="l"/>
                        </a:tabLst>
                      </a:pPr>
                      <a:r>
                        <a:rPr lang="en-US" sz="1400">
                          <a:effectLst/>
                        </a:rPr>
                        <a:t>Traders, Merchants, Exporters, IT&amp; Software, others </a:t>
                      </a:r>
                      <a:r>
                        <a:rPr lang="en-US" sz="1400" spc="-10">
                          <a:effectLst/>
                        </a:rPr>
                        <a:t>etc.,</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just">
                        <a:lnSpc>
                          <a:spcPct val="107000"/>
                        </a:lnSpc>
                        <a:spcAft>
                          <a:spcPts val="0"/>
                        </a:spcAft>
                      </a:pPr>
                      <a:r>
                        <a:rPr lang="en-US" sz="1400" dirty="0">
                          <a:effectLst/>
                        </a:rPr>
                        <a:t>     </a:t>
                      </a:r>
                      <a:r>
                        <a:rPr lang="en-US" sz="1400" dirty="0" err="1">
                          <a:effectLst/>
                        </a:rPr>
                        <a:t>Upto</a:t>
                      </a:r>
                      <a:r>
                        <a:rPr lang="en-US" sz="1400" spc="345" dirty="0">
                          <a:effectLst/>
                        </a:rPr>
                        <a:t> </a:t>
                      </a:r>
                      <a:r>
                        <a:rPr lang="en-US" sz="1400" dirty="0">
                          <a:effectLst/>
                        </a:rPr>
                        <a:t>2</a:t>
                      </a:r>
                      <a:r>
                        <a:rPr lang="en-US" sz="1400" spc="-15" dirty="0">
                          <a:effectLst/>
                        </a:rPr>
                        <a:t> </a:t>
                      </a:r>
                      <a:r>
                        <a:rPr lang="en-US" sz="1400" spc="-10" dirty="0" err="1">
                          <a:effectLst/>
                        </a:rPr>
                        <a:t>Crore</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39955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9622" y="810125"/>
            <a:ext cx="10124991" cy="5395941"/>
          </a:xfrm>
        </p:spPr>
        <p:txBody>
          <a:bodyPr>
            <a:normAutofit/>
          </a:bodyPr>
          <a:lstStyle/>
          <a:p>
            <a:pPr marL="0" indent="0">
              <a:buNone/>
            </a:pPr>
            <a:r>
              <a:rPr lang="en-US" sz="2400" b="1" dirty="0"/>
              <a:t>CASH BUDGET SYSTEM</a:t>
            </a:r>
            <a:r>
              <a:rPr lang="en-US" sz="2400" dirty="0"/>
              <a:t> </a:t>
            </a:r>
            <a:r>
              <a:rPr lang="en-US" dirty="0"/>
              <a:t>: </a:t>
            </a:r>
            <a:endParaRPr lang="en-IN" b="1" dirty="0"/>
          </a:p>
          <a:p>
            <a:pPr algn="just"/>
            <a:r>
              <a:rPr lang="en-US" sz="2000" dirty="0"/>
              <a:t>WC limits are assessed on the basis of </a:t>
            </a:r>
            <a:r>
              <a:rPr lang="en-US" sz="2000" b="1" dirty="0"/>
              <a:t>projected cash flow and the estimate of cash deficit</a:t>
            </a:r>
            <a:r>
              <a:rPr lang="en-US" sz="2000" dirty="0"/>
              <a:t>.</a:t>
            </a:r>
            <a:endParaRPr lang="en-IN" sz="2000" b="1" dirty="0"/>
          </a:p>
          <a:p>
            <a:pPr lvl="0" algn="just"/>
            <a:r>
              <a:rPr lang="en-US" sz="2000" dirty="0"/>
              <a:t>Borrowers seeking / enjoying Fund based credit facilities of over </a:t>
            </a:r>
            <a:r>
              <a:rPr lang="en-US" sz="2000" b="1" dirty="0"/>
              <a:t>Rs.25 </a:t>
            </a:r>
            <a:r>
              <a:rPr lang="en-US" sz="2000" b="1" dirty="0" err="1"/>
              <a:t>crore</a:t>
            </a:r>
            <a:r>
              <a:rPr lang="en-US" sz="2000" b="1" dirty="0"/>
              <a:t>.</a:t>
            </a:r>
            <a:r>
              <a:rPr lang="en-US" sz="2000" dirty="0"/>
              <a:t> </a:t>
            </a:r>
            <a:endParaRPr lang="en-IN" sz="2000" dirty="0"/>
          </a:p>
          <a:p>
            <a:pPr lvl="0" algn="just"/>
            <a:r>
              <a:rPr lang="en-US" sz="2000" dirty="0"/>
              <a:t>Specific industries / </a:t>
            </a:r>
            <a:r>
              <a:rPr lang="en-US" sz="2000" b="1" dirty="0"/>
              <a:t>seasonal activities</a:t>
            </a:r>
            <a:r>
              <a:rPr lang="en-US" sz="2000" dirty="0"/>
              <a:t> such as </a:t>
            </a:r>
            <a:r>
              <a:rPr lang="en-US" sz="2000" b="1" dirty="0"/>
              <a:t>software development, construction, tea and sugar</a:t>
            </a:r>
            <a:r>
              <a:rPr lang="en-US" sz="2000" dirty="0"/>
              <a:t>.</a:t>
            </a:r>
            <a:endParaRPr lang="en-IN" sz="2000" dirty="0"/>
          </a:p>
          <a:p>
            <a:pPr lvl="0" algn="just"/>
            <a:r>
              <a:rPr lang="en-US" sz="2000" dirty="0"/>
              <a:t>Wherever for valid reasons, the borrower opts to avail the Working Capital facility under </a:t>
            </a:r>
            <a:r>
              <a:rPr lang="en-US" sz="2000" b="1" dirty="0"/>
              <a:t>MPBF system</a:t>
            </a:r>
            <a:r>
              <a:rPr lang="en-US" sz="2000" dirty="0"/>
              <a:t>, the same may be acceded to.</a:t>
            </a:r>
            <a:endParaRPr lang="en-IN" sz="2000" dirty="0"/>
          </a:p>
          <a:p>
            <a:pPr lvl="0" algn="just"/>
            <a:r>
              <a:rPr lang="en-US" sz="2000" dirty="0"/>
              <a:t>Bank shall finance the </a:t>
            </a:r>
            <a:r>
              <a:rPr lang="en-US" sz="2000" b="1" dirty="0"/>
              <a:t>discounted Net Cash flow</a:t>
            </a:r>
            <a:r>
              <a:rPr lang="en-US" sz="2000" dirty="0"/>
              <a:t> in form of </a:t>
            </a:r>
            <a:r>
              <a:rPr lang="en-US" sz="2000" b="1" dirty="0"/>
              <a:t>Term Loan</a:t>
            </a:r>
            <a:r>
              <a:rPr lang="en-US" sz="2000" dirty="0"/>
              <a:t> not exceeding </a:t>
            </a:r>
            <a:r>
              <a:rPr lang="en-US" sz="2000" b="1" dirty="0"/>
              <a:t>3 years </a:t>
            </a:r>
            <a:r>
              <a:rPr lang="en-US" sz="2000" dirty="0"/>
              <a:t>to the entities having valid legal contract for receiving </a:t>
            </a:r>
            <a:r>
              <a:rPr lang="en-US" sz="2000" b="1" dirty="0"/>
              <a:t>definite cash flow from government entities or AAA</a:t>
            </a:r>
            <a:r>
              <a:rPr lang="en-US" sz="2000" dirty="0"/>
              <a:t> rated corporate or credit card receivables where </a:t>
            </a:r>
            <a:r>
              <a:rPr lang="en-US" sz="2000" b="1" dirty="0"/>
              <a:t>our bank POS machine is installed.</a:t>
            </a:r>
            <a:endParaRPr lang="en-IN" sz="2000" dirty="0"/>
          </a:p>
          <a:p>
            <a:endParaRPr lang="en-IN" dirty="0"/>
          </a:p>
        </p:txBody>
      </p:sp>
    </p:spTree>
    <p:extLst>
      <p:ext uri="{BB962C8B-B14F-4D97-AF65-F5344CB8AC3E}">
        <p14:creationId xmlns:p14="http://schemas.microsoft.com/office/powerpoint/2010/main" val="2717513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0442" y="256674"/>
            <a:ext cx="10574170" cy="6144126"/>
          </a:xfrm>
        </p:spPr>
        <p:txBody>
          <a:bodyPr>
            <a:normAutofit/>
          </a:bodyPr>
          <a:lstStyle/>
          <a:p>
            <a:pPr marL="0" indent="0">
              <a:buNone/>
            </a:pPr>
            <a:r>
              <a:rPr lang="en-US" sz="2000" b="1" dirty="0"/>
              <a:t>Assessment of Working Capital limits for Construction companies</a:t>
            </a:r>
            <a:r>
              <a:rPr lang="en-US" b="1" dirty="0"/>
              <a:t>:</a:t>
            </a:r>
            <a:r>
              <a:rPr lang="en-US" dirty="0"/>
              <a:t> </a:t>
            </a:r>
            <a:r>
              <a:rPr lang="en-US" b="1" dirty="0"/>
              <a:t>  </a:t>
            </a:r>
            <a:endParaRPr lang="en-IN" b="1" dirty="0"/>
          </a:p>
          <a:p>
            <a:pPr lvl="0" algn="just"/>
            <a:r>
              <a:rPr lang="en-US" dirty="0"/>
              <a:t>WC limits generally should not exceed </a:t>
            </a:r>
            <a:r>
              <a:rPr lang="en-US" b="1" dirty="0"/>
              <a:t>9 times the Net Owned Funds (NOF)</a:t>
            </a:r>
            <a:r>
              <a:rPr lang="en-US" dirty="0"/>
              <a:t> of the entity.</a:t>
            </a:r>
            <a:endParaRPr lang="en-IN" b="1" dirty="0"/>
          </a:p>
          <a:p>
            <a:pPr marL="0" indent="0" algn="just">
              <a:buNone/>
            </a:pPr>
            <a:r>
              <a:rPr lang="en-US" sz="2000" b="1" dirty="0"/>
              <a:t>Assessment for NBFCs</a:t>
            </a:r>
            <a:r>
              <a:rPr lang="en-US" b="1" dirty="0"/>
              <a:t> : </a:t>
            </a:r>
            <a:r>
              <a:rPr lang="en-US" dirty="0"/>
              <a:t>Under </a:t>
            </a:r>
            <a:r>
              <a:rPr lang="en-US" b="1" dirty="0"/>
              <a:t>Cash Budget Method</a:t>
            </a:r>
            <a:r>
              <a:rPr lang="en-US" dirty="0"/>
              <a:t>. Need not be linked to NOF.</a:t>
            </a:r>
            <a:endParaRPr lang="en-IN" b="1" dirty="0"/>
          </a:p>
          <a:p>
            <a:pPr marL="0" indent="0" algn="just">
              <a:buNone/>
            </a:pPr>
            <a:endParaRPr lang="en-US" b="1" dirty="0"/>
          </a:p>
          <a:p>
            <a:pPr marL="0" indent="0" algn="just">
              <a:buNone/>
            </a:pPr>
            <a:r>
              <a:rPr lang="en-US" sz="2400" b="1" dirty="0"/>
              <a:t>Gold Card Scheme for Exporters – Stand by Credit Limit</a:t>
            </a:r>
            <a:r>
              <a:rPr lang="en-US" dirty="0"/>
              <a:t>:</a:t>
            </a:r>
            <a:endParaRPr lang="en-IN" b="1" dirty="0"/>
          </a:p>
          <a:p>
            <a:pPr lvl="0" algn="just"/>
            <a:r>
              <a:rPr lang="en-US" dirty="0"/>
              <a:t>To facilitate urgent credit needs-</a:t>
            </a:r>
            <a:endParaRPr lang="en-IN" b="1" dirty="0"/>
          </a:p>
          <a:p>
            <a:pPr lvl="0" algn="just"/>
            <a:r>
              <a:rPr lang="en-US" b="1" dirty="0"/>
              <a:t>20% over and above the assessed limits</a:t>
            </a:r>
            <a:r>
              <a:rPr lang="en-US" dirty="0"/>
              <a:t>.</a:t>
            </a:r>
          </a:p>
          <a:p>
            <a:pPr lvl="0" algn="just"/>
            <a:r>
              <a:rPr lang="en-US" dirty="0"/>
              <a:t> For a maximum of </a:t>
            </a:r>
            <a:r>
              <a:rPr lang="en-US" b="1" dirty="0"/>
              <a:t>2 times</a:t>
            </a:r>
            <a:r>
              <a:rPr lang="en-US" dirty="0"/>
              <a:t> only in a year </a:t>
            </a:r>
          </a:p>
          <a:p>
            <a:pPr lvl="0" algn="just"/>
            <a:r>
              <a:rPr lang="en-US" dirty="0"/>
              <a:t>for period </a:t>
            </a:r>
            <a:r>
              <a:rPr lang="en-US" b="1" dirty="0"/>
              <a:t>not exceeding 60/90 days</a:t>
            </a:r>
            <a:r>
              <a:rPr lang="en-US" dirty="0"/>
              <a:t> at a time.</a:t>
            </a:r>
            <a:endParaRPr lang="en-IN" b="1" dirty="0"/>
          </a:p>
          <a:p>
            <a:pPr marL="0" indent="0" algn="just">
              <a:buNone/>
            </a:pPr>
            <a:r>
              <a:rPr lang="en-US" sz="2400" b="1" dirty="0"/>
              <a:t>Lending on the guarantee issued by other banks / FIs</a:t>
            </a:r>
            <a:endParaRPr lang="en-IN" sz="2400" b="1" dirty="0"/>
          </a:p>
          <a:p>
            <a:pPr lvl="0" algn="just"/>
            <a:r>
              <a:rPr lang="en-US" dirty="0"/>
              <a:t>The borrower shall have satisfactory dealings with the Bank for at least </a:t>
            </a:r>
            <a:r>
              <a:rPr lang="en-US" b="1" dirty="0"/>
              <a:t>3 years</a:t>
            </a:r>
            <a:endParaRPr lang="en-IN" dirty="0"/>
          </a:p>
          <a:p>
            <a:pPr lvl="0" algn="just"/>
            <a:r>
              <a:rPr lang="en-US" dirty="0"/>
              <a:t>The guaranteeing bank should have a fund based exposure to the party to the extent of </a:t>
            </a:r>
            <a:r>
              <a:rPr lang="en-US" b="1" dirty="0"/>
              <a:t>at least 10% of the amount guaranteed.</a:t>
            </a:r>
            <a:endParaRPr lang="en-IN" dirty="0"/>
          </a:p>
          <a:p>
            <a:endParaRPr lang="en-IN" dirty="0"/>
          </a:p>
        </p:txBody>
      </p:sp>
    </p:spTree>
    <p:extLst>
      <p:ext uri="{BB962C8B-B14F-4D97-AF65-F5344CB8AC3E}">
        <p14:creationId xmlns:p14="http://schemas.microsoft.com/office/powerpoint/2010/main" val="1589563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6906" y="385013"/>
            <a:ext cx="10397707" cy="5526211"/>
          </a:xfrm>
        </p:spPr>
        <p:txBody>
          <a:bodyPr>
            <a:normAutofit/>
          </a:bodyPr>
          <a:lstStyle/>
          <a:p>
            <a:pPr marL="0" indent="0">
              <a:buNone/>
            </a:pPr>
            <a:endParaRPr lang="en-US" sz="2400" b="1" dirty="0"/>
          </a:p>
          <a:p>
            <a:pPr marL="0" indent="0">
              <a:buNone/>
            </a:pPr>
            <a:r>
              <a:rPr lang="en-US" sz="2400" b="1" dirty="0"/>
              <a:t>Liquidity &amp; Current ratio norms</a:t>
            </a:r>
            <a:endParaRPr lang="en-IN" sz="2400" b="1" dirty="0"/>
          </a:p>
          <a:p>
            <a:pPr lvl="0" algn="just"/>
            <a:r>
              <a:rPr lang="en-US" sz="2000" dirty="0"/>
              <a:t>The benchmark current ratio is a </a:t>
            </a:r>
            <a:r>
              <a:rPr lang="en-US" sz="2000" b="1" dirty="0"/>
              <a:t>minimum of 1.33 or 1.25</a:t>
            </a:r>
            <a:r>
              <a:rPr lang="en-US" sz="2000" dirty="0"/>
              <a:t> basing on methods of Assessment to which borrowers are eligible</a:t>
            </a:r>
            <a:endParaRPr lang="en-IN" sz="2000" dirty="0"/>
          </a:p>
          <a:p>
            <a:pPr lvl="0" algn="just"/>
            <a:r>
              <a:rPr lang="en-US" sz="2000" dirty="0"/>
              <a:t>These norms </a:t>
            </a:r>
            <a:r>
              <a:rPr lang="en-US" sz="2000" b="1" dirty="0"/>
              <a:t>not applicable for WC to Schools, colleges, hospitals</a:t>
            </a:r>
            <a:r>
              <a:rPr lang="en-US" sz="2000" dirty="0"/>
              <a:t>, </a:t>
            </a:r>
            <a:r>
              <a:rPr lang="en-US" sz="2000" b="1" dirty="0"/>
              <a:t>nursing homes, hotels and restaurants, service providers, Infra projects</a:t>
            </a:r>
            <a:r>
              <a:rPr lang="en-US" sz="2000" dirty="0"/>
              <a:t> and </a:t>
            </a:r>
            <a:r>
              <a:rPr lang="en-US" sz="2000" b="1" dirty="0"/>
              <a:t>plantation</a:t>
            </a:r>
            <a:r>
              <a:rPr lang="en-US" sz="2000" dirty="0"/>
              <a:t>.</a:t>
            </a:r>
            <a:endParaRPr lang="en-IN" sz="2000" dirty="0"/>
          </a:p>
          <a:p>
            <a:pPr lvl="0" algn="just"/>
            <a:r>
              <a:rPr lang="en-US" sz="2000" dirty="0"/>
              <a:t>Benchmark </a:t>
            </a:r>
            <a:r>
              <a:rPr lang="en-US" sz="2000" b="1" dirty="0"/>
              <a:t>CR not applicable for Sugar Industry</a:t>
            </a:r>
            <a:r>
              <a:rPr lang="en-US" sz="2000" dirty="0"/>
              <a:t>.</a:t>
            </a:r>
            <a:endParaRPr lang="en-IN" sz="2000" dirty="0"/>
          </a:p>
          <a:p>
            <a:pPr lvl="0" algn="just"/>
            <a:r>
              <a:rPr lang="en-US" sz="2000" dirty="0"/>
              <a:t>Bank may  obtain </a:t>
            </a:r>
            <a:r>
              <a:rPr lang="en-US" sz="2000" b="1" dirty="0"/>
              <a:t>quarterly cash flow statements</a:t>
            </a:r>
            <a:r>
              <a:rPr lang="en-US" sz="2000" dirty="0"/>
              <a:t> in respect of borrowers having working capital limits of </a:t>
            </a:r>
            <a:r>
              <a:rPr lang="en-US" sz="2000" b="1" dirty="0"/>
              <a:t>Rs.50 </a:t>
            </a:r>
            <a:r>
              <a:rPr lang="en-US" sz="2000" b="1" dirty="0" err="1"/>
              <a:t>cr</a:t>
            </a:r>
            <a:r>
              <a:rPr lang="en-US" sz="2000" b="1" dirty="0"/>
              <a:t> and above</a:t>
            </a:r>
            <a:r>
              <a:rPr lang="en-US" sz="2000" dirty="0"/>
              <a:t> from the Bank or </a:t>
            </a:r>
            <a:r>
              <a:rPr lang="en-US" sz="2000" b="1" dirty="0"/>
              <a:t>Current ratio is less than the prescribed norms</a:t>
            </a:r>
            <a:r>
              <a:rPr lang="en-US" sz="2000" dirty="0"/>
              <a:t> for monitoring.</a:t>
            </a:r>
            <a:endParaRPr lang="en-IN" sz="2000" dirty="0"/>
          </a:p>
          <a:p>
            <a:pPr lvl="0" algn="just"/>
            <a:r>
              <a:rPr lang="en-US" sz="2000" dirty="0"/>
              <a:t>In case of large projects with total loan of </a:t>
            </a:r>
            <a:r>
              <a:rPr lang="en-US" sz="2000" b="1" dirty="0"/>
              <a:t>over Rs.250 </a:t>
            </a:r>
            <a:r>
              <a:rPr lang="en-US" sz="2000" b="1" dirty="0" err="1"/>
              <a:t>Crore</a:t>
            </a:r>
            <a:r>
              <a:rPr lang="en-US" sz="2000" dirty="0"/>
              <a:t> &amp; above from banking system, the bank shall stipulate a condition to the effect that cash flow of the company may also be monitored by an </a:t>
            </a:r>
            <a:r>
              <a:rPr lang="en-US" sz="2000" b="1" dirty="0"/>
              <a:t>approved / empanelled firm (Agency for Special Monitoring-ASM)</a:t>
            </a:r>
            <a:endParaRPr lang="en-IN" sz="2000" dirty="0"/>
          </a:p>
          <a:p>
            <a:endParaRPr lang="en-IN" dirty="0"/>
          </a:p>
        </p:txBody>
      </p:sp>
    </p:spTree>
    <p:extLst>
      <p:ext uri="{BB962C8B-B14F-4D97-AF65-F5344CB8AC3E}">
        <p14:creationId xmlns:p14="http://schemas.microsoft.com/office/powerpoint/2010/main" val="195915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0548" y="240632"/>
            <a:ext cx="10534065" cy="5670590"/>
          </a:xfrm>
        </p:spPr>
        <p:txBody>
          <a:bodyPr>
            <a:normAutofit lnSpcReduction="10000"/>
          </a:bodyPr>
          <a:lstStyle/>
          <a:p>
            <a:pPr marL="0" indent="0">
              <a:buNone/>
            </a:pPr>
            <a:r>
              <a:rPr lang="en-US" sz="2400" b="1" dirty="0"/>
              <a:t>QUICK RATIO:</a:t>
            </a:r>
            <a:endParaRPr lang="en-IN" sz="2400" b="1" dirty="0"/>
          </a:p>
          <a:p>
            <a:pPr lvl="0" algn="just"/>
            <a:r>
              <a:rPr lang="en-US" b="1" dirty="0"/>
              <a:t>Desirable level of Quick Ratio in respect of MSME borrowers</a:t>
            </a:r>
            <a:r>
              <a:rPr lang="en-US" dirty="0"/>
              <a:t> with total exposure </a:t>
            </a:r>
            <a:r>
              <a:rPr lang="en-US" b="1" dirty="0"/>
              <a:t>above Rs.10 </a:t>
            </a:r>
            <a:r>
              <a:rPr lang="en-US" b="1" dirty="0" err="1"/>
              <a:t>Crores</a:t>
            </a:r>
            <a:r>
              <a:rPr lang="en-US" dirty="0"/>
              <a:t> (FB+NFB) &amp; </a:t>
            </a:r>
            <a:endParaRPr lang="en-IN" dirty="0"/>
          </a:p>
          <a:p>
            <a:pPr lvl="0" algn="just"/>
            <a:r>
              <a:rPr lang="en-US" b="1" dirty="0"/>
              <a:t>Other than MSME Borrowers</a:t>
            </a:r>
            <a:r>
              <a:rPr lang="en-US" dirty="0"/>
              <a:t> </a:t>
            </a:r>
            <a:r>
              <a:rPr lang="en-US" b="1" dirty="0"/>
              <a:t>above</a:t>
            </a:r>
            <a:r>
              <a:rPr lang="en-US" dirty="0"/>
              <a:t> </a:t>
            </a:r>
            <a:r>
              <a:rPr lang="en-US" b="1" dirty="0"/>
              <a:t>Rs.50 </a:t>
            </a:r>
            <a:r>
              <a:rPr lang="en-US" b="1" dirty="0" err="1"/>
              <a:t>crore</a:t>
            </a:r>
            <a:r>
              <a:rPr lang="en-US" dirty="0"/>
              <a:t>,  as financial benchmark parameter  and the same varies from 0.61 to 0.93 basing on type of industry.</a:t>
            </a:r>
            <a:endParaRPr lang="en-IN" dirty="0"/>
          </a:p>
          <a:p>
            <a:pPr marL="0" indent="0" algn="just">
              <a:buNone/>
            </a:pPr>
            <a:r>
              <a:rPr lang="en-US" sz="2400" b="1" dirty="0"/>
              <a:t>Compliance to the sanction terms and conditions</a:t>
            </a:r>
            <a:endParaRPr lang="en-IN" sz="2400" b="1" dirty="0"/>
          </a:p>
          <a:p>
            <a:pPr algn="just"/>
            <a:r>
              <a:rPr lang="en-US" dirty="0"/>
              <a:t>Certificate : NF482</a:t>
            </a:r>
            <a:endParaRPr lang="en-IN" b="1" dirty="0"/>
          </a:p>
          <a:p>
            <a:pPr marL="0" indent="0" algn="just">
              <a:buNone/>
            </a:pPr>
            <a:r>
              <a:rPr lang="en-US" sz="2400" b="1" dirty="0"/>
              <a:t>Fixation of time schedules for working capital limits</a:t>
            </a:r>
            <a:endParaRPr lang="en-IN" sz="2400" dirty="0"/>
          </a:p>
          <a:p>
            <a:pPr algn="just"/>
            <a:r>
              <a:rPr lang="en-US" dirty="0"/>
              <a:t>Maximum </a:t>
            </a:r>
            <a:r>
              <a:rPr lang="en-US" b="1" dirty="0"/>
              <a:t>period</a:t>
            </a:r>
            <a:r>
              <a:rPr lang="en-US" dirty="0"/>
              <a:t>/ tenability of Working Capital limits shall be </a:t>
            </a:r>
            <a:r>
              <a:rPr lang="en-US" b="1" dirty="0"/>
              <a:t>fixed at 12 months</a:t>
            </a:r>
            <a:r>
              <a:rPr lang="en-US" dirty="0"/>
              <a:t> irrespective of risk rating/ category excluding Staff ODC, GL OD, Crop Loan KCC, certain schematic </a:t>
            </a:r>
            <a:r>
              <a:rPr lang="en-US" dirty="0" err="1"/>
              <a:t>lendings</a:t>
            </a:r>
            <a:r>
              <a:rPr lang="en-US" dirty="0"/>
              <a:t> like </a:t>
            </a:r>
            <a:r>
              <a:rPr lang="en-US" b="1" dirty="0"/>
              <a:t>Doctor’s Choice scheme</a:t>
            </a:r>
            <a:r>
              <a:rPr lang="en-US" dirty="0"/>
              <a:t>.</a:t>
            </a:r>
            <a:endParaRPr lang="en-IN" dirty="0"/>
          </a:p>
          <a:p>
            <a:pPr marL="0" indent="0" algn="just">
              <a:buNone/>
            </a:pPr>
            <a:r>
              <a:rPr lang="en-US" sz="2400" b="1" dirty="0"/>
              <a:t>Putting through EMT/ Mortgage transactions</a:t>
            </a:r>
            <a:endParaRPr lang="en-IN" sz="2400" dirty="0"/>
          </a:p>
          <a:p>
            <a:pPr lvl="0" algn="just"/>
            <a:r>
              <a:rPr lang="en-US" dirty="0"/>
              <a:t>First &amp; Second extension by SA for </a:t>
            </a:r>
            <a:r>
              <a:rPr lang="en-US" b="1" dirty="0"/>
              <a:t>maximum 6 months</a:t>
            </a:r>
            <a:r>
              <a:rPr lang="en-US" dirty="0"/>
              <a:t>. </a:t>
            </a:r>
            <a:endParaRPr lang="en-IN" dirty="0"/>
          </a:p>
          <a:p>
            <a:pPr lvl="0" algn="just"/>
            <a:r>
              <a:rPr lang="en-US" dirty="0"/>
              <a:t>3</a:t>
            </a:r>
            <a:r>
              <a:rPr lang="en-US" baseline="30000" dirty="0"/>
              <a:t>rd</a:t>
            </a:r>
            <a:r>
              <a:rPr lang="en-US" dirty="0"/>
              <a:t> </a:t>
            </a:r>
            <a:r>
              <a:rPr lang="en-US" dirty="0" err="1"/>
              <a:t>extention</a:t>
            </a:r>
            <a:r>
              <a:rPr lang="en-US" dirty="0"/>
              <a:t> onwards  NHA (next higher authority) </a:t>
            </a:r>
            <a:r>
              <a:rPr lang="en-US" dirty="0" err="1"/>
              <a:t>upto</a:t>
            </a:r>
            <a:r>
              <a:rPr lang="en-US" dirty="0"/>
              <a:t> CO powers. </a:t>
            </a:r>
            <a:endParaRPr lang="en-IN" dirty="0"/>
          </a:p>
          <a:p>
            <a:pPr algn="just"/>
            <a:r>
              <a:rPr lang="en-US" dirty="0"/>
              <a:t>Concerned SA at HO for HO power accounts</a:t>
            </a:r>
            <a:endParaRPr lang="en-IN" dirty="0"/>
          </a:p>
        </p:txBody>
      </p:sp>
    </p:spTree>
    <p:extLst>
      <p:ext uri="{BB962C8B-B14F-4D97-AF65-F5344CB8AC3E}">
        <p14:creationId xmlns:p14="http://schemas.microsoft.com/office/powerpoint/2010/main" val="217399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8884" y="152400"/>
            <a:ext cx="10405728" cy="6384758"/>
          </a:xfrm>
        </p:spPr>
        <p:txBody>
          <a:bodyPr>
            <a:normAutofit/>
          </a:bodyPr>
          <a:lstStyle/>
          <a:p>
            <a:pPr marL="0" indent="0">
              <a:buNone/>
            </a:pPr>
            <a:r>
              <a:rPr lang="en-US" sz="2400" b="1" dirty="0"/>
              <a:t>Loan System For Delivery Of Bank Credit (LSDBC)</a:t>
            </a:r>
            <a:endParaRPr lang="en-IN" sz="2400" b="1" dirty="0"/>
          </a:p>
          <a:p>
            <a:pPr lvl="0" algn="just"/>
            <a:r>
              <a:rPr lang="en-US" b="1" dirty="0"/>
              <a:t>Applicable</a:t>
            </a:r>
            <a:r>
              <a:rPr lang="en-US" dirty="0"/>
              <a:t> : Borrowers with FB WC limits of </a:t>
            </a:r>
            <a:r>
              <a:rPr lang="en-US" b="1" dirty="0"/>
              <a:t>Rs.150</a:t>
            </a:r>
            <a:r>
              <a:rPr lang="en-US" dirty="0"/>
              <a:t> </a:t>
            </a:r>
            <a:r>
              <a:rPr lang="en-US" b="1" dirty="0" err="1"/>
              <a:t>cr</a:t>
            </a:r>
            <a:r>
              <a:rPr lang="en-US" dirty="0"/>
              <a:t> and above from Banking system</a:t>
            </a:r>
            <a:endParaRPr lang="en-IN" dirty="0"/>
          </a:p>
          <a:p>
            <a:pPr lvl="0" algn="just"/>
            <a:r>
              <a:rPr lang="en-US" dirty="0"/>
              <a:t>Minimum level of ‘loan component’ </a:t>
            </a:r>
            <a:r>
              <a:rPr lang="en-US" b="1" dirty="0"/>
              <a:t>(WCDL) shall be 60</a:t>
            </a:r>
            <a:r>
              <a:rPr lang="en-US" dirty="0"/>
              <a:t> </a:t>
            </a:r>
            <a:r>
              <a:rPr lang="en-US" b="1" dirty="0"/>
              <a:t>percent</a:t>
            </a:r>
            <a:r>
              <a:rPr lang="en-US" dirty="0"/>
              <a:t> of the FBWC limit. </a:t>
            </a:r>
            <a:r>
              <a:rPr lang="en-US" b="1" dirty="0"/>
              <a:t>Beyond this Cash Credit</a:t>
            </a:r>
            <a:r>
              <a:rPr lang="en-US" dirty="0"/>
              <a:t>.</a:t>
            </a:r>
            <a:endParaRPr lang="en-IN" dirty="0"/>
          </a:p>
          <a:p>
            <a:pPr lvl="0" algn="just"/>
            <a:r>
              <a:rPr lang="en-US" dirty="0"/>
              <a:t>Minimum tenor of Loan component: </a:t>
            </a:r>
            <a:r>
              <a:rPr lang="en-US" b="1" dirty="0"/>
              <a:t>7 days</a:t>
            </a:r>
            <a:r>
              <a:rPr lang="en-US" dirty="0"/>
              <a:t>, max: permitted validity period of working capital limits</a:t>
            </a:r>
            <a:endParaRPr lang="en-IN" dirty="0"/>
          </a:p>
          <a:p>
            <a:pPr lvl="0" algn="just"/>
            <a:r>
              <a:rPr lang="en-US" dirty="0"/>
              <a:t>Risk Weights for undrawn portion of cash credit limits – unconditionally cancellable or not attract </a:t>
            </a:r>
            <a:r>
              <a:rPr lang="en-US" b="1" dirty="0"/>
              <a:t>Credit Conversion Factor</a:t>
            </a:r>
            <a:r>
              <a:rPr lang="en-US" dirty="0"/>
              <a:t> of  </a:t>
            </a:r>
            <a:r>
              <a:rPr lang="en-US" b="1" dirty="0"/>
              <a:t>20%</a:t>
            </a:r>
          </a:p>
          <a:p>
            <a:pPr marL="0" indent="0" algn="just">
              <a:buNone/>
            </a:pPr>
            <a:r>
              <a:rPr lang="en-US" sz="2400" b="1" dirty="0"/>
              <a:t>Computation of Drawing Power</a:t>
            </a:r>
            <a:endParaRPr lang="en-IN" sz="2400" b="1" dirty="0"/>
          </a:p>
          <a:p>
            <a:pPr lvl="0" algn="just"/>
            <a:r>
              <a:rPr lang="en-US" dirty="0"/>
              <a:t>Normally creditors arising out of purchase of goods / raw materials are deducted from stock value to determine drawing limit</a:t>
            </a:r>
            <a:endParaRPr lang="en-IN" dirty="0"/>
          </a:p>
          <a:p>
            <a:pPr lvl="0" algn="just"/>
            <a:r>
              <a:rPr lang="en-US" dirty="0"/>
              <a:t>In exceptional cases, based on merits thereof, drawing limit can be determined </a:t>
            </a:r>
            <a:r>
              <a:rPr lang="en-US" b="1" dirty="0"/>
              <a:t>without deducting sundry creditors for goods</a:t>
            </a:r>
            <a:r>
              <a:rPr lang="en-US" dirty="0"/>
              <a:t> subject to permission from delegated authorities.</a:t>
            </a:r>
            <a:endParaRPr lang="en-IN" dirty="0"/>
          </a:p>
          <a:p>
            <a:pPr lvl="0" algn="just"/>
            <a:r>
              <a:rPr lang="en-US" dirty="0"/>
              <a:t>Sundry creditors for goods </a:t>
            </a:r>
            <a:r>
              <a:rPr lang="en-US" dirty="0" err="1"/>
              <a:t>upto</a:t>
            </a:r>
            <a:r>
              <a:rPr lang="en-US" dirty="0"/>
              <a:t> the levels projected / accepted while arriving at MPBF need not be deducted from stock value to determine drawing limit. </a:t>
            </a:r>
            <a:endParaRPr lang="en-IN" dirty="0"/>
          </a:p>
          <a:p>
            <a:pPr lvl="0" algn="just"/>
            <a:r>
              <a:rPr lang="en-US" dirty="0"/>
              <a:t>Beyond accepted level may be deducted from stock value.</a:t>
            </a:r>
            <a:endParaRPr lang="en-IN" dirty="0"/>
          </a:p>
          <a:p>
            <a:pPr lvl="0" algn="just"/>
            <a:r>
              <a:rPr lang="en-US" b="1" dirty="0"/>
              <a:t>CGM/GM-HO-CAC and above authorities may permit.</a:t>
            </a:r>
            <a:endParaRPr lang="en-IN" dirty="0"/>
          </a:p>
          <a:p>
            <a:pPr lvl="0"/>
            <a:endParaRPr lang="en-IN" dirty="0"/>
          </a:p>
          <a:p>
            <a:endParaRPr lang="en-IN" dirty="0"/>
          </a:p>
        </p:txBody>
      </p:sp>
    </p:spTree>
    <p:extLst>
      <p:ext uri="{BB962C8B-B14F-4D97-AF65-F5344CB8AC3E}">
        <p14:creationId xmlns:p14="http://schemas.microsoft.com/office/powerpoint/2010/main" val="3522558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475" y="136360"/>
            <a:ext cx="10943138" cy="633663"/>
          </a:xfrm>
        </p:spPr>
        <p:txBody>
          <a:bodyPr>
            <a:normAutofit fontScale="90000"/>
          </a:bodyPr>
          <a:lstStyle/>
          <a:p>
            <a:r>
              <a:rPr lang="en-US" sz="2700" b="1" dirty="0"/>
              <a:t>TERM LOANS AND DPG/ BILLS CO-ACCEPTANCE FOR CAPITAL GOODS</a:t>
            </a:r>
            <a:br>
              <a:rPr lang="en-IN" b="1" dirty="0"/>
            </a:br>
            <a:endParaRPr lang="en-IN" dirty="0"/>
          </a:p>
        </p:txBody>
      </p:sp>
      <p:sp>
        <p:nvSpPr>
          <p:cNvPr id="3" name="Content Placeholder 2"/>
          <p:cNvSpPr>
            <a:spLocks noGrp="1"/>
          </p:cNvSpPr>
          <p:nvPr>
            <p:ph idx="1"/>
          </p:nvPr>
        </p:nvSpPr>
        <p:spPr>
          <a:xfrm>
            <a:off x="665748" y="705855"/>
            <a:ext cx="11117179" cy="5831305"/>
          </a:xfrm>
        </p:spPr>
        <p:txBody>
          <a:bodyPr>
            <a:normAutofit lnSpcReduction="10000"/>
          </a:bodyPr>
          <a:lstStyle/>
          <a:p>
            <a:endParaRPr lang="en-US" dirty="0"/>
          </a:p>
          <a:p>
            <a:endParaRPr lang="en-US" dirty="0"/>
          </a:p>
          <a:p>
            <a:endParaRPr lang="en-US" dirty="0"/>
          </a:p>
          <a:p>
            <a:endParaRPr lang="en-US" dirty="0"/>
          </a:p>
          <a:p>
            <a:r>
              <a:rPr lang="en-US" dirty="0"/>
              <a:t>While considering </a:t>
            </a:r>
            <a:r>
              <a:rPr lang="en-US" b="1" dirty="0"/>
              <a:t>infrastructure proposals</a:t>
            </a:r>
            <a:r>
              <a:rPr lang="en-US" dirty="0"/>
              <a:t>, mechanisms like </a:t>
            </a:r>
            <a:endParaRPr lang="en-IN" dirty="0"/>
          </a:p>
          <a:p>
            <a:pPr lvl="0"/>
            <a:r>
              <a:rPr lang="en-US" dirty="0"/>
              <a:t>“</a:t>
            </a:r>
            <a:r>
              <a:rPr lang="en-US" b="1" dirty="0"/>
              <a:t>Escrow</a:t>
            </a:r>
            <a:r>
              <a:rPr lang="en-US" dirty="0"/>
              <a:t>”,   </a:t>
            </a:r>
            <a:endParaRPr lang="en-IN" dirty="0"/>
          </a:p>
          <a:p>
            <a:pPr lvl="0"/>
            <a:r>
              <a:rPr lang="en-US" dirty="0"/>
              <a:t>“Creation of </a:t>
            </a:r>
            <a:r>
              <a:rPr lang="en-US" b="1" dirty="0"/>
              <a:t>Debt Service Reserve Account</a:t>
            </a:r>
            <a:r>
              <a:rPr lang="en-US" dirty="0"/>
              <a:t>”, </a:t>
            </a:r>
            <a:endParaRPr lang="en-IN" dirty="0"/>
          </a:p>
          <a:p>
            <a:pPr lvl="0"/>
            <a:r>
              <a:rPr lang="en-US" dirty="0"/>
              <a:t>Monitoring cash flows through "</a:t>
            </a:r>
            <a:r>
              <a:rPr lang="en-US" b="1" dirty="0"/>
              <a:t>Trust and Retention Account</a:t>
            </a:r>
            <a:r>
              <a:rPr lang="en-US" dirty="0"/>
              <a:t>" and </a:t>
            </a:r>
            <a:endParaRPr lang="en-IN" dirty="0"/>
          </a:p>
          <a:p>
            <a:pPr lvl="0"/>
            <a:r>
              <a:rPr lang="en-US" dirty="0"/>
              <a:t>Appointment of </a:t>
            </a:r>
            <a:r>
              <a:rPr lang="en-US" b="1" dirty="0"/>
              <a:t>lenders' independent engineers</a:t>
            </a:r>
            <a:r>
              <a:rPr lang="en-US" dirty="0"/>
              <a:t> etc. </a:t>
            </a:r>
            <a:endParaRPr lang="en-IN" dirty="0"/>
          </a:p>
          <a:p>
            <a:pPr lvl="0"/>
            <a:r>
              <a:rPr lang="en-US" dirty="0"/>
              <a:t>should be explored to ensure better access and control on project cash flows which will be utilized by way of documented </a:t>
            </a:r>
            <a:r>
              <a:rPr lang="en-US" b="1" dirty="0"/>
              <a:t>waterfall mechanism</a:t>
            </a:r>
            <a:r>
              <a:rPr lang="en-US" dirty="0"/>
              <a:t> </a:t>
            </a:r>
            <a:r>
              <a:rPr lang="en-US" b="1" dirty="0"/>
              <a:t>in the Escrow / TRA Account. </a:t>
            </a:r>
            <a:endParaRPr lang="en-IN" dirty="0"/>
          </a:p>
          <a:p>
            <a:r>
              <a:rPr lang="en-US" b="1" dirty="0"/>
              <a:t>Hybrid Annuity Model (HAM)</a:t>
            </a:r>
            <a:r>
              <a:rPr lang="en-US" dirty="0"/>
              <a:t> is one of the latest mechanism under </a:t>
            </a:r>
            <a:r>
              <a:rPr lang="en-US" b="1" dirty="0"/>
              <a:t>Public Private Partnership </a:t>
            </a:r>
            <a:r>
              <a:rPr lang="en-US" dirty="0"/>
              <a:t>(PPP) </a:t>
            </a:r>
            <a:r>
              <a:rPr lang="en-US" b="1" dirty="0"/>
              <a:t>to implement Road Projects</a:t>
            </a:r>
            <a:r>
              <a:rPr lang="en-US" dirty="0"/>
              <a:t> at an increased pace of awarding and construction by National Highway Authority of India </a:t>
            </a:r>
            <a:r>
              <a:rPr lang="en-US" b="1" dirty="0"/>
              <a:t>(NHAI).</a:t>
            </a:r>
          </a:p>
          <a:p>
            <a:r>
              <a:rPr lang="en-US" dirty="0"/>
              <a:t>HAM is a mix of the Engineering, Procurement and Construction (EPC) and Build, Operate, Transfer (BOT) models. · HAM combines 40% EPC and 60% BOT-</a:t>
            </a:r>
            <a:r>
              <a:rPr lang="en-US" b="1" dirty="0"/>
              <a:t>Annuity.</a:t>
            </a:r>
            <a:endParaRPr lang="en-IN" dirty="0"/>
          </a:p>
          <a:p>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1342754635"/>
              </p:ext>
            </p:extLst>
          </p:nvPr>
        </p:nvGraphicFramePr>
        <p:xfrm>
          <a:off x="1917034" y="641687"/>
          <a:ext cx="7866965" cy="1602734"/>
        </p:xfrm>
        <a:graphic>
          <a:graphicData uri="http://schemas.openxmlformats.org/drawingml/2006/table">
            <a:tbl>
              <a:tblPr firstRow="1" firstCol="1" lastRow="1" lastCol="1" bandRow="1" bandCol="1">
                <a:tableStyleId>{5C22544A-7EE6-4342-B048-85BDC9FD1C3A}</a:tableStyleId>
              </a:tblPr>
              <a:tblGrid>
                <a:gridCol w="2450351">
                  <a:extLst>
                    <a:ext uri="{9D8B030D-6E8A-4147-A177-3AD203B41FA5}">
                      <a16:colId xmlns:a16="http://schemas.microsoft.com/office/drawing/2014/main" val="20000"/>
                    </a:ext>
                  </a:extLst>
                </a:gridCol>
                <a:gridCol w="5416614">
                  <a:extLst>
                    <a:ext uri="{9D8B030D-6E8A-4147-A177-3AD203B41FA5}">
                      <a16:colId xmlns:a16="http://schemas.microsoft.com/office/drawing/2014/main" val="20001"/>
                    </a:ext>
                  </a:extLst>
                </a:gridCol>
              </a:tblGrid>
              <a:tr h="462861">
                <a:tc>
                  <a:txBody>
                    <a:bodyPr/>
                    <a:lstStyle/>
                    <a:p>
                      <a:pPr marL="69850" algn="just">
                        <a:lnSpc>
                          <a:spcPct val="107000"/>
                        </a:lnSpc>
                        <a:spcAft>
                          <a:spcPts val="0"/>
                        </a:spcAft>
                      </a:pPr>
                      <a:r>
                        <a:rPr lang="en-US" sz="1800" dirty="0">
                          <a:effectLst/>
                        </a:rPr>
                        <a:t>Term </a:t>
                      </a:r>
                      <a:r>
                        <a:rPr lang="en-US" sz="1800" spc="-10" dirty="0">
                          <a:effectLst/>
                        </a:rPr>
                        <a:t>Loans</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07000"/>
                        </a:lnSpc>
                        <a:spcAft>
                          <a:spcPts val="0"/>
                        </a:spcAft>
                      </a:pPr>
                      <a:r>
                        <a:rPr lang="en-US" sz="1800">
                          <a:effectLst/>
                        </a:rPr>
                        <a:t>All</a:t>
                      </a:r>
                      <a:r>
                        <a:rPr lang="en-US" sz="1800" spc="-20">
                          <a:effectLst/>
                        </a:rPr>
                        <a:t> </a:t>
                      </a:r>
                      <a:r>
                        <a:rPr lang="en-US" sz="1800">
                          <a:effectLst/>
                        </a:rPr>
                        <a:t>term</a:t>
                      </a:r>
                      <a:r>
                        <a:rPr lang="en-US" sz="1800" spc="-10">
                          <a:effectLst/>
                        </a:rPr>
                        <a:t> </a:t>
                      </a:r>
                      <a:r>
                        <a:rPr lang="en-US" sz="1800">
                          <a:effectLst/>
                        </a:rPr>
                        <a:t>loans</a:t>
                      </a:r>
                      <a:r>
                        <a:rPr lang="en-US" sz="1800" spc="-20">
                          <a:effectLst/>
                        </a:rPr>
                        <a:t> </a:t>
                      </a:r>
                      <a:r>
                        <a:rPr lang="en-US" sz="1800">
                          <a:effectLst/>
                        </a:rPr>
                        <a:t>with</a:t>
                      </a:r>
                      <a:r>
                        <a:rPr lang="en-US" sz="1800" spc="-10">
                          <a:effectLst/>
                        </a:rPr>
                        <a:t> </a:t>
                      </a:r>
                      <a:r>
                        <a:rPr lang="en-US" sz="1800">
                          <a:effectLst/>
                        </a:rPr>
                        <a:t>maturity</a:t>
                      </a:r>
                      <a:r>
                        <a:rPr lang="en-US" sz="1800" spc="-20">
                          <a:effectLst/>
                        </a:rPr>
                        <a:t> </a:t>
                      </a:r>
                      <a:r>
                        <a:rPr lang="en-US" sz="1800">
                          <a:effectLst/>
                        </a:rPr>
                        <a:t>in</a:t>
                      </a:r>
                      <a:r>
                        <a:rPr lang="en-US" sz="1800" spc="5">
                          <a:effectLst/>
                        </a:rPr>
                        <a:t> </a:t>
                      </a:r>
                      <a:r>
                        <a:rPr lang="en-US" sz="1800">
                          <a:effectLst/>
                        </a:rPr>
                        <a:t>excess</a:t>
                      </a:r>
                      <a:r>
                        <a:rPr lang="en-US" sz="1800" spc="-20">
                          <a:effectLst/>
                        </a:rPr>
                        <a:t> </a:t>
                      </a:r>
                      <a:r>
                        <a:rPr lang="en-US" sz="1800">
                          <a:effectLst/>
                        </a:rPr>
                        <a:t>of</a:t>
                      </a:r>
                      <a:r>
                        <a:rPr lang="en-US" sz="1800" spc="-10">
                          <a:effectLst/>
                        </a:rPr>
                        <a:t> </a:t>
                      </a:r>
                      <a:r>
                        <a:rPr lang="en-US" sz="1800">
                          <a:effectLst/>
                        </a:rPr>
                        <a:t>one</a:t>
                      </a:r>
                      <a:r>
                        <a:rPr lang="en-US" sz="1800" spc="-15">
                          <a:effectLst/>
                        </a:rPr>
                        <a:t> </a:t>
                      </a:r>
                      <a:r>
                        <a:rPr lang="en-US" sz="1800" spc="-20">
                          <a:effectLst/>
                        </a:rPr>
                        <a:t>year</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564824">
                <a:tc>
                  <a:txBody>
                    <a:bodyPr/>
                    <a:lstStyle/>
                    <a:p>
                      <a:pPr marL="69850" algn="just">
                        <a:lnSpc>
                          <a:spcPct val="107000"/>
                        </a:lnSpc>
                        <a:spcBef>
                          <a:spcPts val="190"/>
                        </a:spcBef>
                        <a:spcAft>
                          <a:spcPts val="0"/>
                        </a:spcAft>
                      </a:pPr>
                      <a:r>
                        <a:rPr lang="en-US" sz="1800" dirty="0">
                          <a:effectLst/>
                        </a:rPr>
                        <a:t>Medium</a:t>
                      </a:r>
                      <a:r>
                        <a:rPr lang="en-US" sz="1800" spc="-20" dirty="0">
                          <a:effectLst/>
                        </a:rPr>
                        <a:t> </a:t>
                      </a:r>
                      <a:r>
                        <a:rPr lang="en-US" sz="1800" dirty="0">
                          <a:effectLst/>
                        </a:rPr>
                        <a:t>Term</a:t>
                      </a:r>
                      <a:r>
                        <a:rPr lang="en-US" sz="1800" spc="-5" dirty="0">
                          <a:effectLst/>
                        </a:rPr>
                        <a:t> </a:t>
                      </a:r>
                      <a:r>
                        <a:rPr lang="en-US" sz="1800" spc="-10" dirty="0">
                          <a:effectLst/>
                        </a:rPr>
                        <a:t>Loans</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07000"/>
                        </a:lnSpc>
                        <a:spcBef>
                          <a:spcPts val="190"/>
                        </a:spcBef>
                        <a:spcAft>
                          <a:spcPts val="0"/>
                        </a:spcAft>
                      </a:pPr>
                      <a:r>
                        <a:rPr lang="en-US" sz="1800" dirty="0">
                          <a:effectLst/>
                        </a:rPr>
                        <a:t>Above</a:t>
                      </a:r>
                      <a:r>
                        <a:rPr lang="en-US" sz="1800" spc="-10" dirty="0">
                          <a:effectLst/>
                        </a:rPr>
                        <a:t> </a:t>
                      </a:r>
                      <a:r>
                        <a:rPr lang="en-US" sz="1800" dirty="0">
                          <a:effectLst/>
                        </a:rPr>
                        <a:t>one</a:t>
                      </a:r>
                      <a:r>
                        <a:rPr lang="en-US" sz="1800" spc="-5" dirty="0">
                          <a:effectLst/>
                        </a:rPr>
                        <a:t> </a:t>
                      </a:r>
                      <a:r>
                        <a:rPr lang="en-US" sz="1800" dirty="0">
                          <a:effectLst/>
                        </a:rPr>
                        <a:t>year</a:t>
                      </a:r>
                      <a:r>
                        <a:rPr lang="en-US" sz="1800" spc="-5" dirty="0">
                          <a:effectLst/>
                        </a:rPr>
                        <a:t> </a:t>
                      </a:r>
                      <a:r>
                        <a:rPr lang="en-US" sz="1800" dirty="0">
                          <a:effectLst/>
                        </a:rPr>
                        <a:t>up</a:t>
                      </a:r>
                      <a:r>
                        <a:rPr lang="en-US" sz="1800" spc="-5" dirty="0">
                          <a:effectLst/>
                        </a:rPr>
                        <a:t> </a:t>
                      </a:r>
                      <a:r>
                        <a:rPr lang="en-US" sz="1800" dirty="0">
                          <a:effectLst/>
                        </a:rPr>
                        <a:t>to</a:t>
                      </a:r>
                      <a:r>
                        <a:rPr lang="en-US" sz="1800" spc="-20" dirty="0">
                          <a:effectLst/>
                        </a:rPr>
                        <a:t> </a:t>
                      </a:r>
                      <a:r>
                        <a:rPr lang="en-US" sz="1800" dirty="0">
                          <a:effectLst/>
                        </a:rPr>
                        <a:t>3</a:t>
                      </a:r>
                      <a:r>
                        <a:rPr lang="en-US" sz="1800" spc="-15" dirty="0">
                          <a:effectLst/>
                        </a:rPr>
                        <a:t> </a:t>
                      </a:r>
                      <a:r>
                        <a:rPr lang="en-US" sz="1800" spc="-10" dirty="0">
                          <a:effectLst/>
                        </a:rPr>
                        <a:t>years</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472252">
                <a:tc>
                  <a:txBody>
                    <a:bodyPr/>
                    <a:lstStyle/>
                    <a:p>
                      <a:pPr marL="69850" algn="just">
                        <a:lnSpc>
                          <a:spcPct val="107000"/>
                        </a:lnSpc>
                        <a:spcBef>
                          <a:spcPts val="25"/>
                        </a:spcBef>
                        <a:spcAft>
                          <a:spcPts val="0"/>
                        </a:spcAft>
                      </a:pPr>
                      <a:r>
                        <a:rPr lang="en-US" sz="1800">
                          <a:effectLst/>
                        </a:rPr>
                        <a:t>Long</a:t>
                      </a:r>
                      <a:r>
                        <a:rPr lang="en-US" sz="1800" spc="-10">
                          <a:effectLst/>
                        </a:rPr>
                        <a:t> </a:t>
                      </a:r>
                      <a:r>
                        <a:rPr lang="en-US" sz="1800">
                          <a:effectLst/>
                        </a:rPr>
                        <a:t>Term </a:t>
                      </a:r>
                      <a:r>
                        <a:rPr lang="en-US" sz="1800" spc="-10">
                          <a:effectLst/>
                        </a:rPr>
                        <a:t>Loans</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07000"/>
                        </a:lnSpc>
                        <a:spcBef>
                          <a:spcPts val="25"/>
                        </a:spcBef>
                        <a:spcAft>
                          <a:spcPts val="0"/>
                        </a:spcAft>
                      </a:pPr>
                      <a:r>
                        <a:rPr lang="en-US" sz="1800" dirty="0">
                          <a:effectLst/>
                        </a:rPr>
                        <a:t>Above 3</a:t>
                      </a:r>
                      <a:r>
                        <a:rPr lang="en-US" sz="1800" spc="-10" dirty="0">
                          <a:effectLst/>
                        </a:rPr>
                        <a:t> years</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570309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558" y="200527"/>
            <a:ext cx="11004884" cy="6481011"/>
          </a:xfrm>
        </p:spPr>
        <p:txBody>
          <a:bodyPr>
            <a:normAutofit lnSpcReduction="10000"/>
          </a:bodyPr>
          <a:lstStyle/>
          <a:p>
            <a:pPr marL="0" indent="0">
              <a:buNone/>
            </a:pPr>
            <a:r>
              <a:rPr lang="en-US" sz="2400" b="1" dirty="0"/>
              <a:t>Tail Risk</a:t>
            </a:r>
            <a:r>
              <a:rPr lang="en-US" b="1" dirty="0"/>
              <a:t> : </a:t>
            </a:r>
            <a:endParaRPr lang="en-IN" dirty="0"/>
          </a:p>
          <a:p>
            <a:pPr lvl="0" algn="just"/>
            <a:r>
              <a:rPr lang="en-US" dirty="0"/>
              <a:t>Repayment Period of Project Loan shall be fixed in manner that loan is fully completely liquidated within a </a:t>
            </a:r>
            <a:r>
              <a:rPr lang="en-US" b="1" dirty="0"/>
              <a:t>“Tail period” of 25%</a:t>
            </a:r>
            <a:r>
              <a:rPr lang="en-US" dirty="0"/>
              <a:t> in case of ‘</a:t>
            </a:r>
            <a:r>
              <a:rPr lang="en-US" b="1" dirty="0"/>
              <a:t>Non-Infra projects’</a:t>
            </a:r>
            <a:r>
              <a:rPr lang="en-US" dirty="0"/>
              <a:t> and </a:t>
            </a:r>
            <a:r>
              <a:rPr lang="en-US" b="1" dirty="0"/>
              <a:t>20% in case of ‘Infra</a:t>
            </a:r>
            <a:r>
              <a:rPr lang="en-US" dirty="0"/>
              <a:t> and </a:t>
            </a:r>
            <a:r>
              <a:rPr lang="en-US" b="1" dirty="0"/>
              <a:t>core industries</a:t>
            </a:r>
            <a:r>
              <a:rPr lang="en-US" dirty="0"/>
              <a:t> projects’. While Fixing the repayment schedule it shall be ensured that 75% of the cash flow towards debt repayment falls within the 75% of the total repayment period envisaged leaving a tail repayment of 25% to be serviced at the end of repayment period</a:t>
            </a:r>
            <a:endParaRPr lang="en-IN" dirty="0"/>
          </a:p>
          <a:p>
            <a:pPr lvl="0" algn="just"/>
            <a:r>
              <a:rPr lang="en-US" dirty="0"/>
              <a:t>Further, at the time of </a:t>
            </a:r>
            <a:r>
              <a:rPr lang="en-US" b="1" dirty="0"/>
              <a:t>restructuring </a:t>
            </a:r>
            <a:r>
              <a:rPr lang="en-US" dirty="0"/>
              <a:t>of the proposal, the tail period shall be </a:t>
            </a:r>
            <a:r>
              <a:rPr lang="en-US" b="1" dirty="0"/>
              <a:t>20% in case of ‘Non-Infra projects’</a:t>
            </a:r>
            <a:r>
              <a:rPr lang="en-US" dirty="0"/>
              <a:t> and </a:t>
            </a:r>
            <a:r>
              <a:rPr lang="en-US" b="1" dirty="0"/>
              <a:t>15% in case of ‘Infrastructure and core industries projects’</a:t>
            </a:r>
            <a:r>
              <a:rPr lang="en-US" dirty="0"/>
              <a:t>.</a:t>
            </a:r>
            <a:endParaRPr lang="en-IN" dirty="0"/>
          </a:p>
          <a:p>
            <a:pPr lvl="0" algn="just"/>
            <a:r>
              <a:rPr lang="en-US" dirty="0"/>
              <a:t>Tail Period shall not to be insisted for road projects under </a:t>
            </a:r>
            <a:r>
              <a:rPr lang="en-US" b="1" dirty="0"/>
              <a:t>Hybrid Annuity Model</a:t>
            </a:r>
            <a:r>
              <a:rPr lang="en-US" dirty="0"/>
              <a:t> (HAM).</a:t>
            </a:r>
          </a:p>
          <a:p>
            <a:pPr marL="0" indent="0" algn="just">
              <a:buNone/>
            </a:pPr>
            <a:r>
              <a:rPr lang="en-US" sz="2400" b="1" dirty="0"/>
              <a:t>Reimbursement under Term Loans</a:t>
            </a:r>
            <a:r>
              <a:rPr lang="en-US" b="1" dirty="0"/>
              <a:t> :</a:t>
            </a:r>
            <a:endParaRPr lang="en-IN" b="1" dirty="0"/>
          </a:p>
          <a:p>
            <a:pPr algn="just"/>
            <a:r>
              <a:rPr lang="en-US" b="1" dirty="0"/>
              <a:t>May be permitted </a:t>
            </a:r>
            <a:r>
              <a:rPr lang="en-US" b="1" dirty="0" err="1"/>
              <a:t>upto</a:t>
            </a:r>
            <a:r>
              <a:rPr lang="en-US" b="1" dirty="0"/>
              <a:t> 25% of the term loan or the quantum of investment by the borrower whichever is lower subject to fulfilment of following conditions:</a:t>
            </a:r>
            <a:endParaRPr lang="en-IN" b="1" dirty="0"/>
          </a:p>
          <a:p>
            <a:pPr lvl="0" algn="just"/>
            <a:r>
              <a:rPr lang="en-US" dirty="0"/>
              <a:t>The borrowers shall be rated as </a:t>
            </a:r>
            <a:r>
              <a:rPr lang="en-US" b="1" dirty="0"/>
              <a:t>Low Risk/Normal Risk</a:t>
            </a:r>
            <a:endParaRPr lang="en-IN" dirty="0"/>
          </a:p>
          <a:p>
            <a:pPr lvl="0" algn="just"/>
            <a:r>
              <a:rPr lang="en-US" dirty="0"/>
              <a:t>Only for payments made towards </a:t>
            </a:r>
            <a:r>
              <a:rPr lang="en-US" b="1" dirty="0"/>
              <a:t>plant &amp; machinery</a:t>
            </a:r>
            <a:r>
              <a:rPr lang="en-US" dirty="0"/>
              <a:t> and not land &amp; building or other miscellaneous fixed assets.</a:t>
            </a:r>
            <a:endParaRPr lang="en-IN" dirty="0"/>
          </a:p>
          <a:p>
            <a:pPr lvl="0" algn="just"/>
            <a:r>
              <a:rPr lang="en-US" dirty="0"/>
              <a:t>The reimbursement shall be </a:t>
            </a:r>
            <a:r>
              <a:rPr lang="en-US" b="1" dirty="0"/>
              <a:t>claimed within 6 months</a:t>
            </a:r>
            <a:r>
              <a:rPr lang="en-US" dirty="0"/>
              <a:t> from the date of purchase.</a:t>
            </a:r>
            <a:endParaRPr lang="en-IN" dirty="0"/>
          </a:p>
          <a:p>
            <a:pPr lvl="0" algn="just"/>
            <a:r>
              <a:rPr lang="en-US" dirty="0"/>
              <a:t>Certificate from chartered accountant as to the amount spent towards creation / acquisition of fixed assets. </a:t>
            </a:r>
            <a:endParaRPr lang="en-IN" dirty="0"/>
          </a:p>
          <a:p>
            <a:pPr lvl="0" algn="just"/>
            <a:r>
              <a:rPr lang="en-US" dirty="0"/>
              <a:t>Bills, Stamped Receipts, Insurance </a:t>
            </a:r>
            <a:r>
              <a:rPr lang="en-US" dirty="0" err="1"/>
              <a:t>etc</a:t>
            </a:r>
            <a:r>
              <a:rPr lang="en-US" dirty="0"/>
              <a:t> to be ensured.</a:t>
            </a:r>
            <a:endParaRPr lang="en-IN" dirty="0"/>
          </a:p>
          <a:p>
            <a:pPr lvl="0"/>
            <a:endParaRPr lang="en-IN" dirty="0"/>
          </a:p>
          <a:p>
            <a:endParaRPr lang="en-IN" dirty="0"/>
          </a:p>
        </p:txBody>
      </p:sp>
    </p:spTree>
    <p:extLst>
      <p:ext uri="{BB962C8B-B14F-4D97-AF65-F5344CB8AC3E}">
        <p14:creationId xmlns:p14="http://schemas.microsoft.com/office/powerpoint/2010/main" val="26547566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368" y="136358"/>
            <a:ext cx="10983244" cy="6328610"/>
          </a:xfrm>
        </p:spPr>
        <p:txBody>
          <a:bodyPr>
            <a:normAutofit fontScale="85000" lnSpcReduction="20000"/>
          </a:bodyPr>
          <a:lstStyle/>
          <a:p>
            <a:pPr marL="0" indent="0" algn="just">
              <a:buNone/>
            </a:pPr>
            <a:r>
              <a:rPr lang="en-US" sz="2600" b="1" dirty="0"/>
              <a:t>Guidelines with regard to conduct of project appraisal</a:t>
            </a:r>
            <a:r>
              <a:rPr lang="en-US" b="1" dirty="0"/>
              <a:t> : </a:t>
            </a:r>
            <a:endParaRPr lang="en-US" dirty="0"/>
          </a:p>
          <a:p>
            <a:pPr marL="0" lvl="0" indent="0" algn="just">
              <a:buNone/>
            </a:pPr>
            <a:r>
              <a:rPr lang="en-US" sz="2600" b="1" dirty="0"/>
              <a:t>New Borrower</a:t>
            </a:r>
            <a:r>
              <a:rPr lang="en-US" sz="2600" dirty="0"/>
              <a:t> </a:t>
            </a:r>
            <a:r>
              <a:rPr lang="en-US" sz="2200" dirty="0"/>
              <a:t>project appraisal shall be applicable to proposed projects including infrastructure with project cost of </a:t>
            </a:r>
            <a:r>
              <a:rPr lang="en-US" sz="2200" b="1" dirty="0" err="1"/>
              <a:t>Rs</a:t>
            </a:r>
            <a:r>
              <a:rPr lang="en-US" sz="2200" b="1" dirty="0"/>
              <a:t> 1000 lakh and above</a:t>
            </a:r>
            <a:r>
              <a:rPr lang="en-US" sz="2200" dirty="0"/>
              <a:t>.</a:t>
            </a:r>
            <a:endParaRPr lang="en-IN" sz="2200" dirty="0"/>
          </a:p>
          <a:p>
            <a:pPr marL="0" lvl="0" indent="0" algn="just">
              <a:buNone/>
            </a:pPr>
            <a:r>
              <a:rPr lang="en-US" sz="2600" b="1" dirty="0"/>
              <a:t>Existing Borrowers</a:t>
            </a:r>
            <a:r>
              <a:rPr lang="en-US" sz="2600" dirty="0"/>
              <a:t> </a:t>
            </a:r>
            <a:r>
              <a:rPr lang="en-US" sz="2200" dirty="0"/>
              <a:t>: </a:t>
            </a:r>
          </a:p>
          <a:p>
            <a:pPr marL="0" lvl="0" indent="0" algn="just">
              <a:buNone/>
            </a:pPr>
            <a:r>
              <a:rPr lang="en-US" sz="2200" b="1" dirty="0"/>
              <a:t>Proposed Project  </a:t>
            </a:r>
            <a:r>
              <a:rPr lang="en-US" sz="2200" dirty="0"/>
              <a:t>:   </a:t>
            </a:r>
            <a:r>
              <a:rPr lang="en-US" sz="2200" b="1" dirty="0"/>
              <a:t>For LR</a:t>
            </a:r>
            <a:r>
              <a:rPr lang="en-US" sz="2200" dirty="0"/>
              <a:t>(CNR I to V)/NR(CNR VI)/</a:t>
            </a:r>
            <a:r>
              <a:rPr lang="en-US" sz="2200" b="1" dirty="0"/>
              <a:t>BBB or better Rating</a:t>
            </a:r>
            <a:r>
              <a:rPr lang="en-US" sz="2200" dirty="0"/>
              <a:t> : </a:t>
            </a:r>
          </a:p>
          <a:p>
            <a:pPr algn="just"/>
            <a:r>
              <a:rPr lang="en-US" sz="2200" b="1" dirty="0"/>
              <a:t>Project cost Rs.2000 lakhs and above if Borrower’s dealing with us are 3 or more years, </a:t>
            </a:r>
          </a:p>
          <a:p>
            <a:pPr algn="just"/>
            <a:r>
              <a:rPr lang="en-US" sz="2200" b="1" dirty="0"/>
              <a:t>Project Cost Rs1500 lakh and above for less than 3 years dealings with us.</a:t>
            </a:r>
            <a:endParaRPr lang="en-IN" sz="2200" dirty="0"/>
          </a:p>
          <a:p>
            <a:pPr lvl="0" algn="just"/>
            <a:r>
              <a:rPr lang="en-US" sz="2200" b="1" dirty="0"/>
              <a:t>Moderate Risk</a:t>
            </a:r>
            <a:r>
              <a:rPr lang="en-US" sz="2200" dirty="0"/>
              <a:t> CNR VII&amp;CNR VIII/BB rating.: </a:t>
            </a:r>
            <a:r>
              <a:rPr lang="en-US" sz="2200" b="1" dirty="0"/>
              <a:t>Project Cost 1000 lakhs and above</a:t>
            </a:r>
            <a:r>
              <a:rPr lang="en-US" sz="2200" dirty="0"/>
              <a:t> </a:t>
            </a:r>
            <a:endParaRPr lang="en-IN" sz="2200" dirty="0"/>
          </a:p>
          <a:p>
            <a:pPr marL="0" lvl="0" indent="0" algn="just">
              <a:buNone/>
            </a:pPr>
            <a:endParaRPr lang="en-US" sz="2200" b="1" dirty="0"/>
          </a:p>
          <a:p>
            <a:pPr marL="0" lvl="0" indent="0" algn="just">
              <a:buNone/>
            </a:pPr>
            <a:r>
              <a:rPr lang="en-US" sz="2600" b="1" dirty="0"/>
              <a:t>Proposals under Commercial Real Estate</a:t>
            </a:r>
            <a:r>
              <a:rPr lang="en-US" sz="2200" b="1" dirty="0"/>
              <a:t> :  All projects</a:t>
            </a:r>
            <a:r>
              <a:rPr lang="en-US" sz="2200" dirty="0"/>
              <a:t> irrespective of Proposed project cost, </a:t>
            </a:r>
            <a:r>
              <a:rPr lang="en-US" sz="2200" b="1" dirty="0"/>
              <a:t>subject to Project Appraisal.</a:t>
            </a:r>
            <a:endParaRPr lang="en-IN" sz="2200" dirty="0"/>
          </a:p>
          <a:p>
            <a:pPr lvl="0" algn="just"/>
            <a:r>
              <a:rPr lang="en-US" sz="2200" b="1" dirty="0"/>
              <a:t>CRE-RH </a:t>
            </a:r>
            <a:r>
              <a:rPr lang="en-US" sz="2200" b="1" dirty="0" err="1"/>
              <a:t>upto</a:t>
            </a:r>
            <a:r>
              <a:rPr lang="en-US" sz="2200" b="1" dirty="0"/>
              <a:t> Rs.5 </a:t>
            </a:r>
            <a:r>
              <a:rPr lang="en-US" sz="2200" b="1" dirty="0" err="1"/>
              <a:t>crore</a:t>
            </a:r>
            <a:r>
              <a:rPr lang="en-US" sz="2200" b="1" dirty="0"/>
              <a:t> : </a:t>
            </a:r>
            <a:r>
              <a:rPr lang="en-US" sz="2200" dirty="0"/>
              <a:t>Project appraisal not applicable</a:t>
            </a:r>
            <a:r>
              <a:rPr lang="en-US" sz="2200" b="1" dirty="0"/>
              <a:t>.</a:t>
            </a:r>
            <a:r>
              <a:rPr lang="en-US" sz="2200" dirty="0"/>
              <a:t> </a:t>
            </a:r>
          </a:p>
          <a:p>
            <a:pPr marL="0" indent="0" algn="just">
              <a:buNone/>
            </a:pPr>
            <a:endParaRPr lang="en-US" sz="2600" b="1" dirty="0"/>
          </a:p>
          <a:p>
            <a:pPr marL="0" indent="0" algn="just">
              <a:buNone/>
            </a:pPr>
            <a:r>
              <a:rPr lang="en-US" sz="2600" b="1" dirty="0"/>
              <a:t>AGRICULTURAL TERM LOANS</a:t>
            </a:r>
            <a:r>
              <a:rPr lang="en-US" sz="2200" dirty="0"/>
              <a:t> shall be appraised by </a:t>
            </a:r>
            <a:r>
              <a:rPr lang="en-US" sz="2200" b="1" dirty="0"/>
              <a:t>Agricultural Innovation Centre (AIC), HO </a:t>
            </a:r>
            <a:r>
              <a:rPr lang="en-US" sz="2200" dirty="0"/>
              <a:t>on standalone basis.</a:t>
            </a:r>
            <a:endParaRPr lang="en-IN" sz="2200" dirty="0"/>
          </a:p>
          <a:p>
            <a:pPr lvl="0" algn="just"/>
            <a:r>
              <a:rPr lang="en-US" sz="2200" dirty="0"/>
              <a:t>For </a:t>
            </a:r>
            <a:r>
              <a:rPr lang="en-US" sz="2200" b="1" dirty="0"/>
              <a:t>new customers</a:t>
            </a:r>
            <a:r>
              <a:rPr lang="en-US" sz="2200" dirty="0"/>
              <a:t> with Project Cost above Rs.</a:t>
            </a:r>
            <a:r>
              <a:rPr lang="en-US" sz="2200" b="1" dirty="0"/>
              <a:t>400</a:t>
            </a:r>
            <a:r>
              <a:rPr lang="en-US" sz="2200" b="1" i="1" dirty="0"/>
              <a:t> </a:t>
            </a:r>
            <a:r>
              <a:rPr lang="en-US" sz="2200" dirty="0"/>
              <a:t>lakh</a:t>
            </a:r>
            <a:endParaRPr lang="en-IN" sz="2200" dirty="0"/>
          </a:p>
          <a:p>
            <a:pPr lvl="0" algn="just"/>
            <a:r>
              <a:rPr lang="en-US" sz="2200" dirty="0"/>
              <a:t>For </a:t>
            </a:r>
            <a:r>
              <a:rPr lang="en-US" sz="2200" b="1" dirty="0"/>
              <a:t>existing customers</a:t>
            </a:r>
            <a:r>
              <a:rPr lang="en-US" sz="2200" dirty="0"/>
              <a:t> with Project Cost above Rs.</a:t>
            </a:r>
            <a:r>
              <a:rPr lang="en-US" sz="2200" b="1" dirty="0"/>
              <a:t>750</a:t>
            </a:r>
            <a:r>
              <a:rPr lang="en-US" sz="2200" b="1" i="1" dirty="0"/>
              <a:t> </a:t>
            </a:r>
            <a:r>
              <a:rPr lang="en-US" sz="2200" dirty="0"/>
              <a:t>lakh</a:t>
            </a:r>
            <a:endParaRPr lang="en-IN" sz="2200" dirty="0"/>
          </a:p>
          <a:p>
            <a:pPr lvl="0" algn="just"/>
            <a:endParaRPr lang="en-IN" dirty="0"/>
          </a:p>
          <a:p>
            <a:endParaRPr lang="en-IN" dirty="0"/>
          </a:p>
        </p:txBody>
      </p:sp>
    </p:spTree>
    <p:extLst>
      <p:ext uri="{BB962C8B-B14F-4D97-AF65-F5344CB8AC3E}">
        <p14:creationId xmlns:p14="http://schemas.microsoft.com/office/powerpoint/2010/main" val="4481091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5747" y="304800"/>
            <a:ext cx="10838865" cy="6232358"/>
          </a:xfrm>
        </p:spPr>
        <p:txBody>
          <a:bodyPr/>
          <a:lstStyle/>
          <a:p>
            <a:pPr marL="0" indent="0">
              <a:buNone/>
            </a:pPr>
            <a:endParaRPr lang="en-US" dirty="0"/>
          </a:p>
          <a:p>
            <a:pPr algn="just"/>
            <a:r>
              <a:rPr lang="en-US" sz="2000" b="1" dirty="0"/>
              <a:t>Validity</a:t>
            </a:r>
            <a:r>
              <a:rPr lang="en-US" sz="2000" dirty="0"/>
              <a:t> of PAG/PAC/TEV/AIC Reports : 6 months. Revalidation permissible for 6 m.</a:t>
            </a:r>
          </a:p>
          <a:p>
            <a:pPr algn="just"/>
            <a:r>
              <a:rPr lang="en-US" sz="2000" dirty="0"/>
              <a:t>Irrespective of sanctioning authority, </a:t>
            </a:r>
            <a:r>
              <a:rPr lang="en-US" sz="2000" b="1" dirty="0"/>
              <a:t>Project Appraisal Cell (PAC) at Circles</a:t>
            </a:r>
            <a:r>
              <a:rPr lang="en-US" sz="2000" dirty="0"/>
              <a:t> shall conduct appraisal of Term Loan proposals as under :</a:t>
            </a:r>
            <a:endParaRPr lang="en-IN" sz="2000" dirty="0"/>
          </a:p>
          <a:p>
            <a:pPr lvl="4" algn="just"/>
            <a:r>
              <a:rPr lang="en-US" sz="2000" b="1" dirty="0"/>
              <a:t>CGM/GM</a:t>
            </a:r>
            <a:r>
              <a:rPr lang="en-US" sz="2000" dirty="0"/>
              <a:t> headed Circles – </a:t>
            </a:r>
            <a:r>
              <a:rPr lang="en-US" sz="2000" b="1" dirty="0"/>
              <a:t>Project Cost </a:t>
            </a:r>
            <a:r>
              <a:rPr lang="en-US" sz="2000" b="1" dirty="0" err="1"/>
              <a:t>upto</a:t>
            </a:r>
            <a:r>
              <a:rPr lang="en-US" sz="2000" b="1" dirty="0"/>
              <a:t> Rs.100 </a:t>
            </a:r>
            <a:r>
              <a:rPr lang="en-US" sz="2000" b="1" dirty="0" err="1"/>
              <a:t>Crore</a:t>
            </a:r>
            <a:r>
              <a:rPr lang="en-US" sz="2000" dirty="0"/>
              <a:t>.</a:t>
            </a:r>
            <a:endParaRPr lang="en-IN" sz="2000" dirty="0"/>
          </a:p>
          <a:p>
            <a:pPr lvl="4" algn="just"/>
            <a:r>
              <a:rPr lang="en-US" sz="2000" b="1" dirty="0"/>
              <a:t>DGM</a:t>
            </a:r>
            <a:r>
              <a:rPr lang="en-US" sz="2000" dirty="0"/>
              <a:t> headed Circles - </a:t>
            </a:r>
            <a:r>
              <a:rPr lang="en-US" sz="2000" b="1" dirty="0"/>
              <a:t>Project</a:t>
            </a:r>
            <a:r>
              <a:rPr lang="en-US" sz="2000" dirty="0"/>
              <a:t> </a:t>
            </a:r>
            <a:r>
              <a:rPr lang="en-US" sz="2000" b="1" dirty="0"/>
              <a:t>Cost </a:t>
            </a:r>
            <a:r>
              <a:rPr lang="en-US" sz="2000" b="1" dirty="0" err="1"/>
              <a:t>upto</a:t>
            </a:r>
            <a:r>
              <a:rPr lang="en-US" sz="2000" b="1" dirty="0"/>
              <a:t> Rs.50 Crore</a:t>
            </a:r>
            <a:r>
              <a:rPr lang="en-US" sz="2000" dirty="0"/>
              <a:t>.</a:t>
            </a:r>
            <a:endParaRPr lang="en-IN" sz="2000" dirty="0"/>
          </a:p>
          <a:p>
            <a:pPr lvl="0" algn="just"/>
            <a:r>
              <a:rPr lang="en-US" sz="2000" dirty="0"/>
              <a:t>Bank may utilize the services of externally empanelled TEV consultants in our Bank for appraisal of Term Loan proposals with Project Cost </a:t>
            </a:r>
            <a:r>
              <a:rPr lang="en-US" sz="2000" dirty="0" err="1"/>
              <a:t>upto</a:t>
            </a:r>
            <a:r>
              <a:rPr lang="en-US" sz="2000" dirty="0"/>
              <a:t> and including </a:t>
            </a:r>
            <a:r>
              <a:rPr lang="en-US" sz="2000" b="1" dirty="0" err="1"/>
              <a:t>Rs</a:t>
            </a:r>
            <a:r>
              <a:rPr lang="en-US" sz="2000" b="1" dirty="0"/>
              <a:t>. 250 </a:t>
            </a:r>
            <a:r>
              <a:rPr lang="en-US" sz="2000" b="1" dirty="0" err="1"/>
              <a:t>Crores</a:t>
            </a:r>
            <a:r>
              <a:rPr lang="en-US" sz="2000" dirty="0"/>
              <a:t>, which will be vetted by PAG.  </a:t>
            </a:r>
            <a:endParaRPr lang="en-IN" sz="2000" dirty="0"/>
          </a:p>
          <a:p>
            <a:pPr lvl="0" algn="just"/>
            <a:r>
              <a:rPr lang="en-US" sz="2000" dirty="0"/>
              <a:t>  </a:t>
            </a:r>
            <a:r>
              <a:rPr lang="en-US" sz="2000" b="1" dirty="0"/>
              <a:t>Beyond Rs.250 crores, PAG at HO</a:t>
            </a:r>
            <a:r>
              <a:rPr lang="en-US" sz="2000" dirty="0"/>
              <a:t>.</a:t>
            </a:r>
            <a:endParaRPr lang="en-IN" dirty="0"/>
          </a:p>
          <a:p>
            <a:r>
              <a:rPr lang="en-US" sz="2000" dirty="0">
                <a:solidFill>
                  <a:srgbClr val="FF0000"/>
                </a:solidFill>
                <a:latin typeface="Arial" panose="020B0604020202020204" pitchFamily="34" charset="0"/>
                <a:cs typeface="Arial" panose="020B0604020202020204" pitchFamily="34" charset="0"/>
              </a:rPr>
              <a:t>Services of </a:t>
            </a:r>
            <a:r>
              <a:rPr lang="en-US" sz="2000" dirty="0" err="1">
                <a:solidFill>
                  <a:srgbClr val="FF0000"/>
                </a:solidFill>
                <a:latin typeface="Arial" panose="020B0604020202020204" pitchFamily="34" charset="0"/>
                <a:cs typeface="Arial" panose="020B0604020202020204" pitchFamily="34" charset="0"/>
              </a:rPr>
              <a:t>empanelled</a:t>
            </a:r>
            <a:r>
              <a:rPr lang="en-US" sz="2000" dirty="0">
                <a:solidFill>
                  <a:srgbClr val="FF0000"/>
                </a:solidFill>
                <a:latin typeface="Arial" panose="020B0604020202020204" pitchFamily="34" charset="0"/>
                <a:cs typeface="Arial" panose="020B0604020202020204" pitchFamily="34" charset="0"/>
              </a:rPr>
              <a:t> TEV consultants who have Industry specific specialization may be accepted for appraisal of Term Loan proposals with Project cost more than Rs 250.00 Crores on a selective basis with due justifications</a:t>
            </a:r>
            <a:r>
              <a:rPr lang="en-US" sz="2000" b="1" i="1" dirty="0"/>
              <a:t>. </a:t>
            </a:r>
          </a:p>
          <a:p>
            <a:r>
              <a:rPr lang="en-US" sz="2000" dirty="0">
                <a:solidFill>
                  <a:srgbClr val="FF0000"/>
                </a:solidFill>
              </a:rPr>
              <a:t>Authority for allocation to TEV consultants:  </a:t>
            </a:r>
            <a:r>
              <a:rPr lang="en-US" sz="2000" dirty="0" err="1">
                <a:solidFill>
                  <a:srgbClr val="FF0000"/>
                </a:solidFill>
              </a:rPr>
              <a:t>Upto</a:t>
            </a:r>
            <a:r>
              <a:rPr lang="en-US" sz="2000" dirty="0">
                <a:solidFill>
                  <a:srgbClr val="FF0000"/>
                </a:solidFill>
              </a:rPr>
              <a:t> Circle Head Powers: Circle Head and HO power Accounts: Concerned Wing Head.</a:t>
            </a:r>
          </a:p>
          <a:p>
            <a:pPr lvl="0" algn="just"/>
            <a:endParaRPr lang="en-IN" sz="2000" dirty="0"/>
          </a:p>
          <a:p>
            <a:endParaRPr lang="en-IN" dirty="0"/>
          </a:p>
        </p:txBody>
      </p:sp>
    </p:spTree>
    <p:extLst>
      <p:ext uri="{BB962C8B-B14F-4D97-AF65-F5344CB8AC3E}">
        <p14:creationId xmlns:p14="http://schemas.microsoft.com/office/powerpoint/2010/main" val="1758772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991" y="1034720"/>
            <a:ext cx="11127623" cy="5670880"/>
          </a:xfrm>
        </p:spPr>
        <p:txBody>
          <a:bodyPr>
            <a:normAutofit/>
          </a:bodyPr>
          <a:lstStyle/>
          <a:p>
            <a:pPr marL="0" indent="0">
              <a:buNone/>
            </a:pPr>
            <a:r>
              <a:rPr lang="en-US" b="1" dirty="0"/>
              <a:t>                 CREDIT INFORMATION:</a:t>
            </a:r>
            <a:endParaRPr lang="en-IN" b="1" dirty="0"/>
          </a:p>
          <a:p>
            <a:pPr algn="just"/>
            <a:r>
              <a:rPr lang="en-US" b="1" dirty="0"/>
              <a:t>Credit Information Companies” for drawing of Credit Information Reports (CIRs) under Consumer (individual a/</a:t>
            </a:r>
            <a:r>
              <a:rPr lang="en-US" b="1" dirty="0" err="1"/>
              <a:t>cs</a:t>
            </a:r>
            <a:r>
              <a:rPr lang="en-US" b="1" dirty="0"/>
              <a:t>) and Commercial segments (other than individual a/</a:t>
            </a:r>
            <a:r>
              <a:rPr lang="en-US" b="1" dirty="0" err="1"/>
              <a:t>cs</a:t>
            </a:r>
            <a:r>
              <a:rPr lang="en-US" b="1" dirty="0"/>
              <a:t>)</a:t>
            </a:r>
            <a:endParaRPr lang="en-IN" b="1" dirty="0"/>
          </a:p>
          <a:p>
            <a:pPr lvl="0" algn="just"/>
            <a:r>
              <a:rPr lang="en-US" dirty="0"/>
              <a:t>M/s. </a:t>
            </a:r>
            <a:r>
              <a:rPr lang="en-US" dirty="0" err="1"/>
              <a:t>TransUnion</a:t>
            </a:r>
            <a:r>
              <a:rPr lang="en-US" dirty="0"/>
              <a:t> CIBIL Limited</a:t>
            </a:r>
            <a:endParaRPr lang="en-IN" dirty="0"/>
          </a:p>
          <a:p>
            <a:pPr lvl="0" algn="just"/>
            <a:r>
              <a:rPr lang="en-US" dirty="0"/>
              <a:t>M/s. Experian Credit Information Company India Private Ltd. (ECICI)</a:t>
            </a:r>
            <a:endParaRPr lang="en-IN" dirty="0"/>
          </a:p>
          <a:p>
            <a:pPr lvl="0" algn="just"/>
            <a:r>
              <a:rPr lang="en-US" dirty="0"/>
              <a:t>M/s. Equifax Credit Information Services Private Ltd. (ECIS)</a:t>
            </a:r>
            <a:endParaRPr lang="en-IN" dirty="0"/>
          </a:p>
          <a:p>
            <a:pPr lvl="0" algn="just"/>
            <a:r>
              <a:rPr lang="en-US" dirty="0"/>
              <a:t>M/s. CRIF High Mark Credit Information Services Pvt. Ltd. (CHMCIS)</a:t>
            </a:r>
            <a:endParaRPr lang="en-IN" dirty="0"/>
          </a:p>
          <a:p>
            <a:pPr marL="0" indent="0" algn="just">
              <a:buNone/>
            </a:pPr>
            <a:r>
              <a:rPr lang="en-US" b="1" dirty="0"/>
              <a:t>Credit Information Report (CIR)</a:t>
            </a:r>
            <a:endParaRPr lang="en-IN" b="1" dirty="0"/>
          </a:p>
          <a:p>
            <a:pPr lvl="0" algn="just"/>
            <a:r>
              <a:rPr lang="en-US" dirty="0"/>
              <a:t>CIRs 3 digit score represents Probability of  Default over one year horizon period.</a:t>
            </a:r>
            <a:endParaRPr lang="en-IN" dirty="0"/>
          </a:p>
          <a:p>
            <a:pPr marL="0" indent="0">
              <a:buNone/>
            </a:pPr>
            <a:r>
              <a:rPr lang="en-US" b="1" dirty="0"/>
              <a:t>The mapping of CIC scores and Internal Risk Grades are as under:</a:t>
            </a:r>
            <a:endParaRPr lang="en-IN" dirty="0"/>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1798737542"/>
              </p:ext>
            </p:extLst>
          </p:nvPr>
        </p:nvGraphicFramePr>
        <p:xfrm>
          <a:off x="1804740" y="4993828"/>
          <a:ext cx="5866060" cy="1601706"/>
        </p:xfrm>
        <a:graphic>
          <a:graphicData uri="http://schemas.openxmlformats.org/drawingml/2006/table">
            <a:tbl>
              <a:tblPr firstRow="1" firstCol="1" lastRow="1" lastCol="1" bandRow="1" bandCol="1">
                <a:tableStyleId>{5C22544A-7EE6-4342-B048-85BDC9FD1C3A}</a:tableStyleId>
              </a:tblPr>
              <a:tblGrid>
                <a:gridCol w="2777566">
                  <a:extLst>
                    <a:ext uri="{9D8B030D-6E8A-4147-A177-3AD203B41FA5}">
                      <a16:colId xmlns:a16="http://schemas.microsoft.com/office/drawing/2014/main" val="20000"/>
                    </a:ext>
                  </a:extLst>
                </a:gridCol>
                <a:gridCol w="1597212">
                  <a:extLst>
                    <a:ext uri="{9D8B030D-6E8A-4147-A177-3AD203B41FA5}">
                      <a16:colId xmlns:a16="http://schemas.microsoft.com/office/drawing/2014/main" val="20001"/>
                    </a:ext>
                  </a:extLst>
                </a:gridCol>
                <a:gridCol w="1491282">
                  <a:extLst>
                    <a:ext uri="{9D8B030D-6E8A-4147-A177-3AD203B41FA5}">
                      <a16:colId xmlns:a16="http://schemas.microsoft.com/office/drawing/2014/main" val="20002"/>
                    </a:ext>
                  </a:extLst>
                </a:gridCol>
              </a:tblGrid>
              <a:tr h="327114">
                <a:tc>
                  <a:txBody>
                    <a:bodyPr/>
                    <a:lstStyle/>
                    <a:p>
                      <a:pPr marL="135255" marR="133350" algn="ctr">
                        <a:lnSpc>
                          <a:spcPct val="115000"/>
                        </a:lnSpc>
                        <a:spcAft>
                          <a:spcPts val="0"/>
                        </a:spcAft>
                      </a:pPr>
                      <a:r>
                        <a:rPr lang="en-US" sz="1200" dirty="0">
                          <a:effectLst/>
                        </a:rPr>
                        <a:t>CIBIL/CRIF/Equifax/</a:t>
                      </a:r>
                      <a:r>
                        <a:rPr lang="en-US" sz="1200" spc="-65" dirty="0">
                          <a:effectLst/>
                        </a:rPr>
                        <a:t> </a:t>
                      </a:r>
                      <a:r>
                        <a:rPr lang="en-US" sz="1200" spc="-10" dirty="0">
                          <a:effectLst/>
                        </a:rPr>
                        <a:t>Experian</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95275" algn="ctr">
                        <a:lnSpc>
                          <a:spcPct val="115000"/>
                        </a:lnSpc>
                        <a:spcBef>
                          <a:spcPts val="95"/>
                        </a:spcBef>
                        <a:spcAft>
                          <a:spcPts val="0"/>
                        </a:spcAft>
                      </a:pPr>
                      <a:r>
                        <a:rPr lang="en-US" sz="1200">
                          <a:effectLst/>
                        </a:rPr>
                        <a:t>Risk </a:t>
                      </a:r>
                      <a:r>
                        <a:rPr lang="en-US" sz="1200" spc="-10">
                          <a:effectLst/>
                        </a:rPr>
                        <a:t>Grade</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7945" algn="ctr">
                        <a:lnSpc>
                          <a:spcPct val="115000"/>
                        </a:lnSpc>
                        <a:spcBef>
                          <a:spcPts val="95"/>
                        </a:spcBef>
                        <a:spcAft>
                          <a:spcPts val="0"/>
                        </a:spcAft>
                      </a:pPr>
                      <a:r>
                        <a:rPr lang="en-US" sz="1200">
                          <a:effectLst/>
                        </a:rPr>
                        <a:t>Risk </a:t>
                      </a:r>
                      <a:r>
                        <a:rPr lang="en-US" sz="1200" spc="-10">
                          <a:effectLst/>
                        </a:rPr>
                        <a:t>Description</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318648">
                <a:tc>
                  <a:txBody>
                    <a:bodyPr/>
                    <a:lstStyle/>
                    <a:p>
                      <a:pPr marL="70485" marR="133350" algn="just">
                        <a:lnSpc>
                          <a:spcPct val="115000"/>
                        </a:lnSpc>
                        <a:spcAft>
                          <a:spcPts val="0"/>
                        </a:spcAft>
                      </a:pPr>
                      <a:r>
                        <a:rPr lang="en-US" sz="1200" dirty="0">
                          <a:effectLst/>
                        </a:rPr>
                        <a:t>750</a:t>
                      </a:r>
                      <a:r>
                        <a:rPr lang="en-US" sz="1200" spc="-5" dirty="0">
                          <a:effectLst/>
                        </a:rPr>
                        <a:t> </a:t>
                      </a:r>
                      <a:r>
                        <a:rPr lang="en-US" sz="1200" dirty="0">
                          <a:effectLst/>
                        </a:rPr>
                        <a:t>and</a:t>
                      </a:r>
                      <a:r>
                        <a:rPr lang="en-US" sz="1200" spc="-10" dirty="0">
                          <a:effectLst/>
                        </a:rPr>
                        <a:t> </a:t>
                      </a:r>
                      <a:r>
                        <a:rPr lang="en-US" sz="1200" spc="-20" dirty="0">
                          <a:effectLst/>
                        </a:rPr>
                        <a:t>above</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43230" marR="521970" algn="just">
                        <a:lnSpc>
                          <a:spcPct val="115000"/>
                        </a:lnSpc>
                        <a:spcAft>
                          <a:spcPts val="0"/>
                        </a:spcAft>
                      </a:pPr>
                      <a:r>
                        <a:rPr lang="en-US" sz="1200">
                          <a:effectLst/>
                        </a:rPr>
                        <a:t>CS: </a:t>
                      </a:r>
                      <a:r>
                        <a:rPr lang="en-US" sz="1200" spc="-50">
                          <a:effectLst/>
                        </a:rPr>
                        <a:t>1</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13665" algn="just">
                        <a:lnSpc>
                          <a:spcPct val="115000"/>
                        </a:lnSpc>
                        <a:spcAft>
                          <a:spcPts val="0"/>
                        </a:spcAft>
                      </a:pPr>
                      <a:r>
                        <a:rPr lang="en-US" sz="1200">
                          <a:effectLst/>
                        </a:rPr>
                        <a:t>Low</a:t>
                      </a:r>
                      <a:r>
                        <a:rPr lang="en-US" sz="1200" spc="-5">
                          <a:effectLst/>
                        </a:rPr>
                        <a:t> </a:t>
                      </a:r>
                      <a:r>
                        <a:rPr lang="en-US" sz="1200" spc="-20">
                          <a:effectLst/>
                        </a:rPr>
                        <a:t>Risk</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318648">
                <a:tc>
                  <a:txBody>
                    <a:bodyPr/>
                    <a:lstStyle/>
                    <a:p>
                      <a:pPr marL="73025" marR="133350" algn="just">
                        <a:lnSpc>
                          <a:spcPct val="115000"/>
                        </a:lnSpc>
                        <a:spcAft>
                          <a:spcPts val="0"/>
                        </a:spcAft>
                      </a:pPr>
                      <a:r>
                        <a:rPr lang="en-US" sz="1200" spc="-10">
                          <a:effectLst/>
                        </a:rPr>
                        <a:t>749-</a:t>
                      </a:r>
                      <a:r>
                        <a:rPr lang="en-US" sz="1200" spc="-25">
                          <a:effectLst/>
                        </a:rPr>
                        <a:t>700</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43230" marR="521970" algn="just">
                        <a:lnSpc>
                          <a:spcPct val="115000"/>
                        </a:lnSpc>
                        <a:spcAft>
                          <a:spcPts val="0"/>
                        </a:spcAft>
                      </a:pPr>
                      <a:r>
                        <a:rPr lang="en-US" sz="1200">
                          <a:effectLst/>
                        </a:rPr>
                        <a:t>CS: </a:t>
                      </a:r>
                      <a:r>
                        <a:rPr lang="en-US" sz="1200" spc="-50">
                          <a:effectLst/>
                        </a:rPr>
                        <a:t>2</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13665" algn="just">
                        <a:lnSpc>
                          <a:spcPct val="115000"/>
                        </a:lnSpc>
                        <a:spcAft>
                          <a:spcPts val="0"/>
                        </a:spcAft>
                      </a:pPr>
                      <a:r>
                        <a:rPr lang="en-US" sz="1200" dirty="0">
                          <a:effectLst/>
                        </a:rPr>
                        <a:t>Normal</a:t>
                      </a:r>
                      <a:r>
                        <a:rPr lang="en-US" sz="1200" spc="-15" dirty="0">
                          <a:effectLst/>
                        </a:rPr>
                        <a:t> </a:t>
                      </a:r>
                      <a:r>
                        <a:rPr lang="en-US" sz="1200" spc="-20" dirty="0">
                          <a:effectLst/>
                        </a:rPr>
                        <a:t>Risk</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318648">
                <a:tc>
                  <a:txBody>
                    <a:bodyPr/>
                    <a:lstStyle/>
                    <a:p>
                      <a:pPr marL="73025" marR="133350" algn="just">
                        <a:lnSpc>
                          <a:spcPct val="115000"/>
                        </a:lnSpc>
                        <a:spcAft>
                          <a:spcPts val="0"/>
                        </a:spcAft>
                      </a:pPr>
                      <a:r>
                        <a:rPr lang="en-US" sz="1200" spc="-10">
                          <a:effectLst/>
                        </a:rPr>
                        <a:t>699-</a:t>
                      </a:r>
                      <a:r>
                        <a:rPr lang="en-US" sz="1200" spc="-25">
                          <a:effectLst/>
                        </a:rPr>
                        <a:t>650</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43230" marR="521970" algn="just">
                        <a:lnSpc>
                          <a:spcPct val="115000"/>
                        </a:lnSpc>
                        <a:spcAft>
                          <a:spcPts val="0"/>
                        </a:spcAft>
                      </a:pPr>
                      <a:r>
                        <a:rPr lang="en-US" sz="1200">
                          <a:effectLst/>
                        </a:rPr>
                        <a:t>CS: </a:t>
                      </a:r>
                      <a:r>
                        <a:rPr lang="en-US" sz="1200" spc="-50">
                          <a:effectLst/>
                        </a:rPr>
                        <a:t>3</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13665" algn="just">
                        <a:lnSpc>
                          <a:spcPct val="115000"/>
                        </a:lnSpc>
                        <a:spcAft>
                          <a:spcPts val="0"/>
                        </a:spcAft>
                      </a:pPr>
                      <a:r>
                        <a:rPr lang="en-US" sz="1200">
                          <a:effectLst/>
                        </a:rPr>
                        <a:t>Moderate</a:t>
                      </a:r>
                      <a:r>
                        <a:rPr lang="en-US" sz="1200" spc="-30">
                          <a:effectLst/>
                        </a:rPr>
                        <a:t> </a:t>
                      </a:r>
                      <a:r>
                        <a:rPr lang="en-US" sz="1200" spc="-20">
                          <a:effectLst/>
                        </a:rPr>
                        <a:t>Risk</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r h="318648">
                <a:tc>
                  <a:txBody>
                    <a:bodyPr/>
                    <a:lstStyle/>
                    <a:p>
                      <a:pPr marL="70485" marR="133350" algn="just">
                        <a:lnSpc>
                          <a:spcPct val="115000"/>
                        </a:lnSpc>
                        <a:spcAft>
                          <a:spcPts val="0"/>
                        </a:spcAft>
                      </a:pPr>
                      <a:r>
                        <a:rPr lang="en-US" sz="1200">
                          <a:effectLst/>
                        </a:rPr>
                        <a:t>Below</a:t>
                      </a:r>
                      <a:r>
                        <a:rPr lang="en-US" sz="1200" spc="-25">
                          <a:effectLst/>
                        </a:rPr>
                        <a:t> 650</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43230" marR="521970" algn="just">
                        <a:lnSpc>
                          <a:spcPct val="115000"/>
                        </a:lnSpc>
                        <a:spcAft>
                          <a:spcPts val="0"/>
                        </a:spcAft>
                      </a:pPr>
                      <a:r>
                        <a:rPr lang="en-US" sz="1200">
                          <a:effectLst/>
                        </a:rPr>
                        <a:t>CS: </a:t>
                      </a:r>
                      <a:r>
                        <a:rPr lang="en-US" sz="1200" spc="-50">
                          <a:effectLst/>
                        </a:rPr>
                        <a:t>4</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13665" algn="just">
                        <a:lnSpc>
                          <a:spcPct val="115000"/>
                        </a:lnSpc>
                        <a:spcAft>
                          <a:spcPts val="0"/>
                        </a:spcAft>
                      </a:pPr>
                      <a:r>
                        <a:rPr lang="en-US" sz="1200" dirty="0">
                          <a:effectLst/>
                        </a:rPr>
                        <a:t>High</a:t>
                      </a:r>
                      <a:r>
                        <a:rPr lang="en-US" sz="1200" spc="-25" dirty="0">
                          <a:effectLst/>
                        </a:rPr>
                        <a:t> </a:t>
                      </a:r>
                      <a:r>
                        <a:rPr lang="en-US" sz="1200" spc="-20" dirty="0">
                          <a:effectLst/>
                        </a:rPr>
                        <a:t>Risk</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63978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92507"/>
            <a:ext cx="10895012" cy="5718717"/>
          </a:xfrm>
        </p:spPr>
        <p:txBody>
          <a:bodyPr>
            <a:normAutofit/>
          </a:bodyPr>
          <a:lstStyle/>
          <a:p>
            <a:pPr marL="0" indent="0">
              <a:buNone/>
            </a:pPr>
            <a:endParaRPr lang="en-US" sz="2800" b="1" dirty="0"/>
          </a:p>
          <a:p>
            <a:pPr marL="0" indent="0">
              <a:buNone/>
            </a:pPr>
            <a:endParaRPr lang="en-US" sz="2800" b="1" dirty="0"/>
          </a:p>
          <a:p>
            <a:pPr marL="0" indent="0">
              <a:buNone/>
            </a:pPr>
            <a:r>
              <a:rPr lang="en-US" sz="4000" b="1" dirty="0"/>
              <a:t>Approval of Project </a:t>
            </a:r>
            <a:r>
              <a:rPr lang="en-US" sz="4000" b="1" dirty="0" err="1"/>
              <a:t>Apparaisal</a:t>
            </a:r>
            <a:r>
              <a:rPr lang="en-US" sz="4000" b="1" dirty="0"/>
              <a:t> Report</a:t>
            </a:r>
            <a:r>
              <a:rPr lang="en-US" sz="2800" b="1" dirty="0"/>
              <a:t> :  </a:t>
            </a:r>
            <a:endParaRPr lang="en-IN" sz="2800" dirty="0"/>
          </a:p>
          <a:p>
            <a:pPr lvl="0"/>
            <a:r>
              <a:rPr lang="en-US" sz="2800" dirty="0"/>
              <a:t>DGM -CO (PAC/PFD at CO)   .   </a:t>
            </a:r>
            <a:endParaRPr lang="en-IN" sz="2800" dirty="0"/>
          </a:p>
          <a:p>
            <a:pPr lvl="0"/>
            <a:r>
              <a:rPr lang="en-US" sz="2800" dirty="0"/>
              <a:t>DGM (HO)  for Appraisals of PAG, HO.</a:t>
            </a:r>
            <a:endParaRPr lang="en-IN" sz="2800" dirty="0"/>
          </a:p>
          <a:p>
            <a:pPr marL="0" indent="0">
              <a:buNone/>
            </a:pPr>
            <a:endParaRPr lang="en-US" sz="2800" b="1" dirty="0"/>
          </a:p>
          <a:p>
            <a:pPr marL="0" indent="0">
              <a:buNone/>
            </a:pPr>
            <a:r>
              <a:rPr lang="en-US" sz="2800" b="1" dirty="0"/>
              <a:t>Annual Review of Term Loans:</a:t>
            </a:r>
            <a:endParaRPr lang="en-IN" sz="2800" b="1" dirty="0"/>
          </a:p>
          <a:p>
            <a:pPr lvl="0"/>
            <a:r>
              <a:rPr lang="en-US" b="1" dirty="0"/>
              <a:t>TLs sanctioned by Circle Head CAC and above authorities</a:t>
            </a:r>
            <a:r>
              <a:rPr lang="en-US" dirty="0"/>
              <a:t> </a:t>
            </a:r>
            <a:endParaRPr lang="en-IN" dirty="0"/>
          </a:p>
          <a:p>
            <a:pPr lvl="0"/>
            <a:r>
              <a:rPr lang="en-US" b="1" dirty="0"/>
              <a:t>Annual Review</a:t>
            </a:r>
            <a:r>
              <a:rPr lang="en-US" dirty="0"/>
              <a:t>.</a:t>
            </a:r>
            <a:endParaRPr lang="en-IN" dirty="0"/>
          </a:p>
          <a:p>
            <a:pPr lvl="0"/>
            <a:r>
              <a:rPr lang="en-US" dirty="0"/>
              <a:t> Standard, </a:t>
            </a:r>
            <a:r>
              <a:rPr lang="en-US" dirty="0" err="1"/>
              <a:t>Std</a:t>
            </a:r>
            <a:r>
              <a:rPr lang="en-US" dirty="0"/>
              <a:t> Restructured, NPA not marked for recovery accounts eligible.</a:t>
            </a:r>
            <a:endParaRPr lang="en-IN" dirty="0"/>
          </a:p>
          <a:p>
            <a:pPr lvl="0"/>
            <a:r>
              <a:rPr lang="en-US" dirty="0"/>
              <a:t>  </a:t>
            </a:r>
            <a:r>
              <a:rPr lang="en-US" b="1" dirty="0"/>
              <a:t>All Retail Loans </a:t>
            </a:r>
            <a:r>
              <a:rPr lang="en-US" b="1" dirty="0" err="1"/>
              <a:t>upto</a:t>
            </a:r>
            <a:r>
              <a:rPr lang="en-US" b="1" dirty="0"/>
              <a:t> Rs.5 </a:t>
            </a:r>
            <a:r>
              <a:rPr lang="en-US" b="1" dirty="0" err="1"/>
              <a:t>crores</a:t>
            </a:r>
            <a:r>
              <a:rPr lang="en-US" b="1" dirty="0"/>
              <a:t> exempted.</a:t>
            </a:r>
          </a:p>
          <a:p>
            <a:endParaRPr lang="en-IN" dirty="0"/>
          </a:p>
        </p:txBody>
      </p:sp>
    </p:spTree>
    <p:extLst>
      <p:ext uri="{BB962C8B-B14F-4D97-AF65-F5344CB8AC3E}">
        <p14:creationId xmlns:p14="http://schemas.microsoft.com/office/powerpoint/2010/main" val="8253092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29301960"/>
              </p:ext>
            </p:extLst>
          </p:nvPr>
        </p:nvGraphicFramePr>
        <p:xfrm>
          <a:off x="1227223" y="1546090"/>
          <a:ext cx="10138609" cy="3611088"/>
        </p:xfrm>
        <a:graphic>
          <a:graphicData uri="http://schemas.openxmlformats.org/drawingml/2006/table">
            <a:tbl>
              <a:tblPr firstRow="1" firstCol="1" bandRow="1">
                <a:tableStyleId>{5C22544A-7EE6-4342-B048-85BDC9FD1C3A}</a:tableStyleId>
              </a:tblPr>
              <a:tblGrid>
                <a:gridCol w="1467884">
                  <a:extLst>
                    <a:ext uri="{9D8B030D-6E8A-4147-A177-3AD203B41FA5}">
                      <a16:colId xmlns:a16="http://schemas.microsoft.com/office/drawing/2014/main" val="20000"/>
                    </a:ext>
                  </a:extLst>
                </a:gridCol>
                <a:gridCol w="1385317">
                  <a:extLst>
                    <a:ext uri="{9D8B030D-6E8A-4147-A177-3AD203B41FA5}">
                      <a16:colId xmlns:a16="http://schemas.microsoft.com/office/drawing/2014/main" val="20001"/>
                    </a:ext>
                  </a:extLst>
                </a:gridCol>
                <a:gridCol w="1375322">
                  <a:extLst>
                    <a:ext uri="{9D8B030D-6E8A-4147-A177-3AD203B41FA5}">
                      <a16:colId xmlns:a16="http://schemas.microsoft.com/office/drawing/2014/main" val="20002"/>
                    </a:ext>
                  </a:extLst>
                </a:gridCol>
                <a:gridCol w="1389314">
                  <a:extLst>
                    <a:ext uri="{9D8B030D-6E8A-4147-A177-3AD203B41FA5}">
                      <a16:colId xmlns:a16="http://schemas.microsoft.com/office/drawing/2014/main" val="20003"/>
                    </a:ext>
                  </a:extLst>
                </a:gridCol>
                <a:gridCol w="1641191">
                  <a:extLst>
                    <a:ext uri="{9D8B030D-6E8A-4147-A177-3AD203B41FA5}">
                      <a16:colId xmlns:a16="http://schemas.microsoft.com/office/drawing/2014/main" val="20004"/>
                    </a:ext>
                  </a:extLst>
                </a:gridCol>
                <a:gridCol w="1393313">
                  <a:extLst>
                    <a:ext uri="{9D8B030D-6E8A-4147-A177-3AD203B41FA5}">
                      <a16:colId xmlns:a16="http://schemas.microsoft.com/office/drawing/2014/main" val="20005"/>
                    </a:ext>
                  </a:extLst>
                </a:gridCol>
                <a:gridCol w="1486268">
                  <a:extLst>
                    <a:ext uri="{9D8B030D-6E8A-4147-A177-3AD203B41FA5}">
                      <a16:colId xmlns:a16="http://schemas.microsoft.com/office/drawing/2014/main" val="20006"/>
                    </a:ext>
                  </a:extLst>
                </a:gridCol>
              </a:tblGrid>
              <a:tr h="283575">
                <a:tc>
                  <a:txBody>
                    <a:bodyPr/>
                    <a:lstStyle/>
                    <a:p>
                      <a:pPr>
                        <a:spcAft>
                          <a:spcPts val="0"/>
                        </a:spcAft>
                      </a:pPr>
                      <a:r>
                        <a:rPr lang="en-US" sz="1600" dirty="0">
                          <a:effectLst/>
                        </a:rPr>
                        <a:t>Parameters</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dirty="0">
                          <a:effectLst/>
                        </a:rPr>
                        <a:t>DER</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a:effectLst/>
                        </a:rPr>
                        <a:t>DSCR</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a:effectLst/>
                        </a:rPr>
                        <a:t>FACR</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a:effectLst/>
                        </a:rPr>
                        <a:t>Repayment</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a:effectLst/>
                        </a:rPr>
                        <a:t>Margin (% of PC)</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dirty="0">
                          <a:effectLst/>
                        </a:rPr>
                        <a:t>IRR (PC 25cr&amp;above</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extLst>
                  <a:ext uri="{0D108BD9-81ED-4DB2-BD59-A6C34878D82A}">
                    <a16:rowId xmlns:a16="http://schemas.microsoft.com/office/drawing/2014/main" val="10000"/>
                  </a:ext>
                </a:extLst>
              </a:tr>
              <a:tr h="685008">
                <a:tc>
                  <a:txBody>
                    <a:bodyPr/>
                    <a:lstStyle/>
                    <a:p>
                      <a:pPr>
                        <a:spcAft>
                          <a:spcPts val="0"/>
                        </a:spcAft>
                      </a:pPr>
                      <a:r>
                        <a:rPr lang="en-US" sz="1600" dirty="0">
                          <a:effectLst/>
                        </a:rPr>
                        <a:t>Transport Operators</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3:1</a:t>
                      </a:r>
                      <a:endParaRPr lang="en-IN" sz="1600" b="1" dirty="0">
                        <a:effectLst/>
                      </a:endParaRPr>
                    </a:p>
                    <a:p>
                      <a:pPr algn="ctr">
                        <a:spcAft>
                          <a:spcPts val="0"/>
                        </a:spcAft>
                      </a:pPr>
                      <a:r>
                        <a:rPr lang="en-US" sz="1600" b="1" dirty="0">
                          <a:effectLst/>
                        </a:rPr>
                        <a:t>(4:1)</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Not less than 1.50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 </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a:effectLst/>
                        </a:rPr>
                        <a:t>6y (Morator.3m)</a:t>
                      </a:r>
                      <a:endParaRPr lang="en-IN" sz="1600" b="1">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 </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 </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extLst>
                  <a:ext uri="{0D108BD9-81ED-4DB2-BD59-A6C34878D82A}">
                    <a16:rowId xmlns:a16="http://schemas.microsoft.com/office/drawing/2014/main" val="10001"/>
                  </a:ext>
                </a:extLst>
              </a:tr>
              <a:tr h="456672">
                <a:tc>
                  <a:txBody>
                    <a:bodyPr/>
                    <a:lstStyle/>
                    <a:p>
                      <a:pPr>
                        <a:spcAft>
                          <a:spcPts val="0"/>
                        </a:spcAft>
                      </a:pPr>
                      <a:r>
                        <a:rPr lang="en-US" sz="1600">
                          <a:effectLst/>
                        </a:rPr>
                        <a:t>PC UPTO 100 lacs</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4:1</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&lt;=1.50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1.33 (1.20)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7y (incl.</a:t>
                      </a:r>
                      <a:endParaRPr lang="en-IN" sz="1600" b="1" dirty="0">
                        <a:effectLst/>
                      </a:endParaRPr>
                    </a:p>
                    <a:p>
                      <a:pPr algn="ctr">
                        <a:spcAft>
                          <a:spcPts val="0"/>
                        </a:spcAft>
                      </a:pPr>
                      <a:r>
                        <a:rPr lang="en-US" sz="1600" b="1" dirty="0">
                          <a:effectLst/>
                        </a:rPr>
                        <a:t>morat.10Y)</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a:effectLst/>
                        </a:rPr>
                        <a:t>Min20%</a:t>
                      </a:r>
                      <a:endParaRPr lang="en-IN" sz="1600" b="1">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 </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extLst>
                  <a:ext uri="{0D108BD9-81ED-4DB2-BD59-A6C34878D82A}">
                    <a16:rowId xmlns:a16="http://schemas.microsoft.com/office/drawing/2014/main" val="10002"/>
                  </a:ext>
                </a:extLst>
              </a:tr>
              <a:tr h="532784">
                <a:tc>
                  <a:txBody>
                    <a:bodyPr/>
                    <a:lstStyle/>
                    <a:p>
                      <a:pPr>
                        <a:spcAft>
                          <a:spcPts val="0"/>
                        </a:spcAft>
                      </a:pPr>
                      <a:r>
                        <a:rPr lang="en-US" sz="1600">
                          <a:effectLst/>
                        </a:rPr>
                        <a:t>PC above 100 lacs</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a:effectLst/>
                        </a:rPr>
                        <a:t>3:1</a:t>
                      </a:r>
                      <a:endParaRPr lang="en-IN" sz="1600" b="1">
                        <a:effectLst/>
                      </a:endParaRPr>
                    </a:p>
                    <a:p>
                      <a:pPr algn="ctr">
                        <a:spcAft>
                          <a:spcPts val="0"/>
                        </a:spcAft>
                      </a:pPr>
                      <a:r>
                        <a:rPr lang="en-US" sz="1600" b="1">
                          <a:effectLst/>
                        </a:rPr>
                        <a:t>(4:1)</a:t>
                      </a:r>
                      <a:endParaRPr lang="en-IN" sz="1600" b="1">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1.50 (1.40)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1.33 (1.20 CO)</a:t>
                      </a:r>
                      <a:endParaRPr lang="en-IN" sz="1600" b="1" dirty="0">
                        <a:effectLst/>
                      </a:endParaRPr>
                    </a:p>
                    <a:p>
                      <a:pPr algn="ctr">
                        <a:spcAft>
                          <a:spcPts val="0"/>
                        </a:spcAft>
                      </a:pPr>
                      <a:r>
                        <a:rPr lang="en-US" sz="1600" b="1" dirty="0">
                          <a:effectLst/>
                        </a:rPr>
                        <a:t>(1.25 RO)</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7-10y (incl.</a:t>
                      </a:r>
                      <a:endParaRPr lang="en-IN" sz="1600" b="1" dirty="0">
                        <a:effectLst/>
                      </a:endParaRPr>
                    </a:p>
                    <a:p>
                      <a:pPr algn="ctr">
                        <a:spcAft>
                          <a:spcPts val="0"/>
                        </a:spcAft>
                      </a:pPr>
                      <a:r>
                        <a:rPr lang="en-US" sz="1600" b="1" dirty="0">
                          <a:effectLst/>
                        </a:rPr>
                        <a:t>morat.12Y)</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Min20%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4% above WACOF</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extLst>
                  <a:ext uri="{0D108BD9-81ED-4DB2-BD59-A6C34878D82A}">
                    <a16:rowId xmlns:a16="http://schemas.microsoft.com/office/drawing/2014/main" val="10003"/>
                  </a:ext>
                </a:extLst>
              </a:tr>
              <a:tr h="456672">
                <a:tc>
                  <a:txBody>
                    <a:bodyPr/>
                    <a:lstStyle/>
                    <a:p>
                      <a:pPr>
                        <a:spcAft>
                          <a:spcPts val="0"/>
                        </a:spcAft>
                      </a:pPr>
                      <a:r>
                        <a:rPr lang="en-US" sz="1600">
                          <a:effectLst/>
                        </a:rPr>
                        <a:t>AGRI</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a:effectLst/>
                        </a:rPr>
                        <a:t>3:1 (5.66:1)</a:t>
                      </a:r>
                      <a:endParaRPr lang="en-IN" sz="1600" b="1">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a:effectLst/>
                        </a:rPr>
                        <a:t>1.50 (1.25)</a:t>
                      </a:r>
                      <a:endParaRPr lang="en-IN" sz="1600" b="1">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Min.1.2</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5-7 y (15y plantation)</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Min 15%</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4% above WACOF</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extLst>
                  <a:ext uri="{0D108BD9-81ED-4DB2-BD59-A6C34878D82A}">
                    <a16:rowId xmlns:a16="http://schemas.microsoft.com/office/drawing/2014/main" val="10004"/>
                  </a:ext>
                </a:extLst>
              </a:tr>
              <a:tr h="685008">
                <a:tc>
                  <a:txBody>
                    <a:bodyPr/>
                    <a:lstStyle/>
                    <a:p>
                      <a:pPr>
                        <a:spcAft>
                          <a:spcPts val="0"/>
                        </a:spcAft>
                      </a:pPr>
                      <a:r>
                        <a:rPr lang="en-US" sz="1600" dirty="0">
                          <a:effectLst/>
                        </a:rPr>
                        <a:t>INFRA</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a:effectLst/>
                        </a:rPr>
                        <a:t>Below 5.67:1</a:t>
                      </a:r>
                      <a:endParaRPr lang="en-IN" sz="1600" b="1">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a:effectLst/>
                        </a:rPr>
                        <a:t>1.50 (1.25)</a:t>
                      </a:r>
                      <a:endParaRPr lang="en-IN" sz="1600" b="1">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1.25 (1.11)</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15y (20y)</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15% (11% if </a:t>
                      </a:r>
                      <a:r>
                        <a:rPr lang="en-US" sz="1600" b="1" dirty="0" err="1">
                          <a:effectLst/>
                        </a:rPr>
                        <a:t>govt</a:t>
                      </a:r>
                      <a:r>
                        <a:rPr lang="en-US" sz="1600" b="1" dirty="0">
                          <a:effectLst/>
                        </a:rPr>
                        <a:t> stake)</a:t>
                      </a:r>
                      <a:endParaRPr lang="en-IN" sz="1600" b="1" dirty="0">
                        <a:effectLst/>
                      </a:endParaRPr>
                    </a:p>
                    <a:p>
                      <a:pPr algn="ctr">
                        <a:spcAft>
                          <a:spcPts val="0"/>
                        </a:spcAft>
                      </a:pPr>
                      <a:r>
                        <a:rPr lang="en-US" sz="1600" b="1" dirty="0">
                          <a:effectLst/>
                        </a:rPr>
                        <a:t>HAM:10%</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tc>
                  <a:txBody>
                    <a:bodyPr/>
                    <a:lstStyle/>
                    <a:p>
                      <a:pPr algn="ctr">
                        <a:spcAft>
                          <a:spcPts val="0"/>
                        </a:spcAft>
                      </a:pPr>
                      <a:r>
                        <a:rPr lang="en-US" sz="1600" b="1" dirty="0">
                          <a:effectLst/>
                        </a:rPr>
                        <a:t>4% + COF (2% road projects)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68580" marR="68580" marT="0" marB="0"/>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2430379" y="627803"/>
            <a:ext cx="6272465"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52219" tIns="45720" rIns="91440" bIns="0" numCol="1" anchor="ctr" anchorCtr="0" compatLnSpc="1">
            <a:prstTxWarp prst="textNoShape">
              <a:avLst/>
            </a:prstTxWarp>
            <a:spAutoFit/>
          </a:bodyPr>
          <a:lstStyle/>
          <a:p>
            <a:pPr algn="just" eaLnBrk="0" fontAlgn="base" hangingPunct="0">
              <a:spcBef>
                <a:spcPct val="0"/>
              </a:spcBef>
              <a:spcAft>
                <a:spcPct val="0"/>
              </a:spcAft>
            </a:pPr>
            <a:r>
              <a:rPr lang="en-US" sz="2000" b="1" dirty="0">
                <a:solidFill>
                  <a:srgbClr val="0D0D0D"/>
                </a:solidFill>
                <a:latin typeface="Arial" panose="020B0604020202020204" pitchFamily="34" charset="0"/>
                <a:ea typeface="Trebuchet MS" panose="020B0603020202020204" pitchFamily="34" charset="0"/>
                <a:cs typeface="Arial" panose="020B0604020202020204" pitchFamily="34" charset="0"/>
              </a:rPr>
              <a:t>Financial/project benchmark parameters</a:t>
            </a:r>
            <a:endParaRPr lang="en-US" sz="2000" b="1" dirty="0">
              <a:ea typeface="Trebuchet MS" panose="020B0603020202020204" pitchFamily="34" charset="0"/>
              <a:cs typeface="Trebuchet MS" panose="020B0603020202020204" pitchFamily="34" charset="0"/>
            </a:endParaRPr>
          </a:p>
        </p:txBody>
      </p:sp>
      <p:sp>
        <p:nvSpPr>
          <p:cNvPr id="7" name="Rectangle 6"/>
          <p:cNvSpPr/>
          <p:nvPr/>
        </p:nvSpPr>
        <p:spPr>
          <a:xfrm>
            <a:off x="1892970" y="5582653"/>
            <a:ext cx="8903369" cy="410882"/>
          </a:xfrm>
          <a:prstGeom prst="rect">
            <a:avLst/>
          </a:prstGeom>
        </p:spPr>
        <p:txBody>
          <a:bodyPr wrap="square">
            <a:spAutoFit/>
          </a:bodyPr>
          <a:lstStyle/>
          <a:p>
            <a:pPr algn="just">
              <a:lnSpc>
                <a:spcPct val="115000"/>
              </a:lnSpc>
            </a:pPr>
            <a:r>
              <a:rPr lang="en-US" b="1" dirty="0">
                <a:solidFill>
                  <a:srgbClr val="0D0D0D"/>
                </a:solidFill>
                <a:latin typeface="Arial" panose="020B0604020202020204" pitchFamily="34" charset="0"/>
                <a:ea typeface="Trebuchet MS" panose="020B0603020202020204" pitchFamily="34" charset="0"/>
                <a:cs typeface="Trebuchet MS" panose="020B0603020202020204" pitchFamily="34" charset="0"/>
              </a:rPr>
              <a:t>(figures in brackets: relaxations in deserving cases by various authorities.)</a:t>
            </a:r>
            <a:endParaRPr lang="en-IN" sz="1600" dirty="0">
              <a:latin typeface="Trebuchet MS" panose="020B0603020202020204" pitchFamily="34" charset="0"/>
              <a:ea typeface="Trebuchet MS" panose="020B0603020202020204" pitchFamily="34" charset="0"/>
              <a:cs typeface="Trebuchet MS" panose="020B0603020202020204" pitchFamily="34" charset="0"/>
            </a:endParaRPr>
          </a:p>
        </p:txBody>
      </p:sp>
    </p:spTree>
    <p:extLst>
      <p:ext uri="{BB962C8B-B14F-4D97-AF65-F5344CB8AC3E}">
        <p14:creationId xmlns:p14="http://schemas.microsoft.com/office/powerpoint/2010/main" val="6218557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4083" y="136358"/>
            <a:ext cx="10999983" cy="6553200"/>
          </a:xfrm>
        </p:spPr>
        <p:txBody>
          <a:bodyPr>
            <a:normAutofit lnSpcReduction="10000"/>
          </a:bodyPr>
          <a:lstStyle/>
          <a:p>
            <a:pPr algn="just"/>
            <a:r>
              <a:rPr lang="en-US" sz="2000" b="1" dirty="0"/>
              <a:t>The prescribed FACR for prescribed 9 Industries under MSME (food  processing, paper products, coal products etc.) (</a:t>
            </a:r>
            <a:r>
              <a:rPr lang="en-US" sz="2000" b="1" dirty="0" err="1"/>
              <a:t>cir</a:t>
            </a:r>
            <a:r>
              <a:rPr lang="en-US" sz="2000" b="1" dirty="0"/>
              <a:t> 586/2024)</a:t>
            </a:r>
            <a:r>
              <a:rPr lang="en-US" dirty="0"/>
              <a:t> : </a:t>
            </a:r>
          </a:p>
          <a:p>
            <a:pPr lvl="1" algn="just"/>
            <a:r>
              <a:rPr lang="en-US" b="1" dirty="0"/>
              <a:t>                 </a:t>
            </a:r>
            <a:r>
              <a:rPr lang="en-US" sz="2000" b="1" dirty="0"/>
              <a:t>1.25 (DGM-CO-CAC can accept 1.20) (for others 1.33 &amp; 1.20)</a:t>
            </a:r>
          </a:p>
          <a:p>
            <a:pPr lvl="0" algn="just"/>
            <a:r>
              <a:rPr lang="en-US" sz="2000" b="1" dirty="0"/>
              <a:t>Interest During Construction (IDC)</a:t>
            </a:r>
            <a:r>
              <a:rPr lang="en-US" sz="2000" dirty="0"/>
              <a:t> for the Project shall form part of Cost of Project; however no funding shall be provided for IDC.</a:t>
            </a:r>
            <a:endParaRPr lang="en-IN" sz="2000" dirty="0"/>
          </a:p>
          <a:p>
            <a:pPr lvl="0" algn="just"/>
            <a:r>
              <a:rPr lang="en-US" sz="2000" b="1" dirty="0"/>
              <a:t>Minimum Equity Contribution by Promoters </a:t>
            </a:r>
            <a:r>
              <a:rPr lang="en-US" sz="2000" dirty="0"/>
              <a:t>shall be </a:t>
            </a:r>
            <a:r>
              <a:rPr lang="en-US" sz="2000" b="1" dirty="0"/>
              <a:t>50% of the Overall Margin</a:t>
            </a:r>
            <a:r>
              <a:rPr lang="en-US" sz="2000" dirty="0"/>
              <a:t> for the Project.</a:t>
            </a:r>
          </a:p>
          <a:p>
            <a:pPr lvl="0" algn="just"/>
            <a:r>
              <a:rPr lang="en-US" b="1" dirty="0">
                <a:solidFill>
                  <a:srgbClr val="FF0000"/>
                </a:solidFill>
              </a:rPr>
              <a:t>For Infrastructure Projects, minimum Equity Contribution of Promoters out of total margin will be basing on ECAI rating. AAA:25%; AA:30%; A:35% and for Others: 50%.  In case of newly floated projects which are unrated, ECAI rating of Sponsor should be considered. For Accounts fully covered by Central/State government guarantee Minimum Equity contribution shall be 25%. </a:t>
            </a:r>
            <a:endParaRPr lang="en-IN" b="1" dirty="0">
              <a:solidFill>
                <a:srgbClr val="FF0000"/>
              </a:solidFill>
            </a:endParaRPr>
          </a:p>
          <a:p>
            <a:pPr lvl="0" algn="just"/>
            <a:r>
              <a:rPr lang="en-US" b="1" dirty="0">
                <a:solidFill>
                  <a:srgbClr val="FF0000"/>
                </a:solidFill>
              </a:rPr>
              <a:t>Remaining share of promoters’ contribution shall be in form of equity/quasi equity appropriately </a:t>
            </a:r>
            <a:endParaRPr lang="en-IN" sz="2000" b="1" dirty="0">
              <a:solidFill>
                <a:srgbClr val="FF0000"/>
              </a:solidFill>
            </a:endParaRPr>
          </a:p>
          <a:p>
            <a:pPr lvl="0" algn="just"/>
            <a:r>
              <a:rPr lang="en-US" sz="2000" dirty="0"/>
              <a:t>Treatment of </a:t>
            </a:r>
            <a:r>
              <a:rPr lang="en-US" sz="2000" b="1" dirty="0"/>
              <a:t>Quasi Equity for Term Loan of </a:t>
            </a:r>
            <a:r>
              <a:rPr lang="en-US" sz="2000" b="1" dirty="0" err="1"/>
              <a:t>Rs</a:t>
            </a:r>
            <a:r>
              <a:rPr lang="en-US" sz="2000" b="1" dirty="0"/>
              <a:t>. 50 </a:t>
            </a:r>
            <a:r>
              <a:rPr lang="en-US" sz="2000" b="1" dirty="0" err="1"/>
              <a:t>Crore</a:t>
            </a:r>
            <a:r>
              <a:rPr lang="en-US" sz="2000" b="1" dirty="0"/>
              <a:t> &amp; above</a:t>
            </a:r>
            <a:r>
              <a:rPr lang="en-US" sz="2000" dirty="0"/>
              <a:t>: Maximum cap on quasi equity shall be to the extent of </a:t>
            </a:r>
            <a:r>
              <a:rPr lang="en-US" sz="2000" b="1" dirty="0"/>
              <a:t>100% of equity</a:t>
            </a:r>
            <a:r>
              <a:rPr lang="en-US" sz="2000" dirty="0"/>
              <a:t> in case of Proprietary, Partnership concerns as also Corporates/ Companies.</a:t>
            </a:r>
            <a:endParaRPr lang="en-IN" sz="2000" dirty="0"/>
          </a:p>
          <a:p>
            <a:pPr lvl="0" algn="just"/>
            <a:r>
              <a:rPr lang="en-US" sz="2000" dirty="0"/>
              <a:t>If Quasi equity is withdrawn later, </a:t>
            </a:r>
            <a:r>
              <a:rPr lang="en-US" sz="2000" b="1" dirty="0"/>
              <a:t>1% additional interest</a:t>
            </a:r>
            <a:r>
              <a:rPr lang="en-US" sz="2000" dirty="0"/>
              <a:t> is to be charged.</a:t>
            </a:r>
            <a:endParaRPr lang="en-IN" sz="2000" dirty="0"/>
          </a:p>
          <a:p>
            <a:pPr lvl="0" algn="just"/>
            <a:r>
              <a:rPr lang="en-US" sz="2000" b="1" dirty="0"/>
              <a:t>For financing Stressed Sectors as identified by Bank,  100% collateral is required. (</a:t>
            </a:r>
            <a:r>
              <a:rPr lang="en-US" sz="2000" b="1" dirty="0" err="1"/>
              <a:t>cir</a:t>
            </a:r>
            <a:r>
              <a:rPr lang="en-US" sz="2000" b="1" dirty="0"/>
              <a:t> 587/2024)</a:t>
            </a:r>
            <a:endParaRPr lang="en-IN" sz="2000" dirty="0"/>
          </a:p>
          <a:p>
            <a:endParaRPr lang="en-IN" dirty="0"/>
          </a:p>
          <a:p>
            <a:endParaRPr lang="en-IN" dirty="0"/>
          </a:p>
        </p:txBody>
      </p:sp>
    </p:spTree>
    <p:extLst>
      <p:ext uri="{BB962C8B-B14F-4D97-AF65-F5344CB8AC3E}">
        <p14:creationId xmlns:p14="http://schemas.microsoft.com/office/powerpoint/2010/main" val="42160997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0232" y="449179"/>
            <a:ext cx="10654380" cy="5462043"/>
          </a:xfrm>
        </p:spPr>
        <p:txBody>
          <a:bodyPr>
            <a:normAutofit/>
          </a:bodyPr>
          <a:lstStyle/>
          <a:p>
            <a:endParaRPr lang="en-US" sz="2000" b="1" dirty="0"/>
          </a:p>
          <a:p>
            <a:endParaRPr lang="en-US" sz="2000" b="1" dirty="0"/>
          </a:p>
          <a:p>
            <a:pPr marL="0" indent="0">
              <a:buNone/>
            </a:pPr>
            <a:r>
              <a:rPr lang="en-US" sz="2000" b="1" dirty="0"/>
              <a:t>Delegation of Powers while taking any fresh exposure/additional exposure under Gems &amp; </a:t>
            </a:r>
            <a:r>
              <a:rPr lang="en-US" sz="2000" b="1" dirty="0" err="1"/>
              <a:t>Jewellery</a:t>
            </a:r>
            <a:r>
              <a:rPr lang="en-US" sz="2000" b="1" dirty="0"/>
              <a:t> Sector :  </a:t>
            </a:r>
            <a:endParaRPr lang="en-IN" sz="2000" dirty="0"/>
          </a:p>
          <a:p>
            <a:pPr lvl="0"/>
            <a:r>
              <a:rPr lang="en-US" sz="2000" dirty="0"/>
              <a:t>Renewal by Respective Sanctioning Authority (RSA).  </a:t>
            </a:r>
            <a:endParaRPr lang="en-IN" sz="2000" dirty="0"/>
          </a:p>
          <a:p>
            <a:pPr lvl="0"/>
            <a:r>
              <a:rPr lang="en-US" sz="2000" dirty="0"/>
              <a:t>Renewal with enhancement: LR/NR (CNR-I to CNR-VI): </a:t>
            </a:r>
            <a:r>
              <a:rPr lang="en-US" sz="2000" b="1" dirty="0"/>
              <a:t>RSA</a:t>
            </a:r>
            <a:r>
              <a:rPr lang="en-US" sz="2000" dirty="0"/>
              <a:t>.   </a:t>
            </a:r>
            <a:endParaRPr lang="en-IN" sz="2000" dirty="0"/>
          </a:p>
          <a:p>
            <a:pPr lvl="0"/>
            <a:r>
              <a:rPr lang="en-US" sz="2000" b="1" dirty="0"/>
              <a:t>Moderate Risk</a:t>
            </a:r>
            <a:r>
              <a:rPr lang="en-US" sz="2000" dirty="0"/>
              <a:t>: (CNR-VII to CNR-VIII)  :  </a:t>
            </a:r>
            <a:r>
              <a:rPr lang="en-US" sz="2000" b="1" dirty="0"/>
              <a:t>CGM/GM-HO-CAC</a:t>
            </a:r>
            <a:r>
              <a:rPr lang="en-US" sz="2000" dirty="0"/>
              <a:t> and above</a:t>
            </a:r>
            <a:endParaRPr lang="en-IN" sz="2000" dirty="0"/>
          </a:p>
          <a:p>
            <a:pPr lvl="0"/>
            <a:r>
              <a:rPr lang="en-US" sz="2000" b="1" dirty="0"/>
              <a:t>Fresh Proposals</a:t>
            </a:r>
            <a:r>
              <a:rPr lang="en-US" sz="2000" dirty="0"/>
              <a:t>: </a:t>
            </a:r>
            <a:r>
              <a:rPr lang="en-US" sz="2000" dirty="0" err="1"/>
              <a:t>Upto</a:t>
            </a:r>
            <a:r>
              <a:rPr lang="en-US" sz="2000" dirty="0"/>
              <a:t> Rs.5 Cr:  For </a:t>
            </a:r>
            <a:r>
              <a:rPr lang="en-US" sz="2000" b="1" dirty="0"/>
              <a:t>LR, NR</a:t>
            </a:r>
            <a:r>
              <a:rPr lang="en-US" sz="2000" dirty="0"/>
              <a:t> : </a:t>
            </a:r>
            <a:r>
              <a:rPr lang="en-US" sz="2000" b="1" dirty="0"/>
              <a:t>CO Head CAC</a:t>
            </a:r>
            <a:r>
              <a:rPr lang="en-US" sz="2000" dirty="0"/>
              <a:t> and above.</a:t>
            </a:r>
            <a:endParaRPr lang="en-IN" sz="2000" dirty="0"/>
          </a:p>
          <a:p>
            <a:pPr lvl="0"/>
            <a:r>
              <a:rPr lang="en-US" sz="2000" b="1" dirty="0">
                <a:solidFill>
                  <a:srgbClr val="FF0000"/>
                </a:solidFill>
              </a:rPr>
              <a:t>Moderate Risk &amp; Above 5cr incl. New Borrowers: ED-CAC</a:t>
            </a:r>
            <a:r>
              <a:rPr lang="en-US" sz="2000" dirty="0">
                <a:solidFill>
                  <a:srgbClr val="FF0000"/>
                </a:solidFill>
              </a:rPr>
              <a:t> and above.</a:t>
            </a:r>
            <a:endParaRPr lang="en-IN" sz="2000" dirty="0">
              <a:solidFill>
                <a:srgbClr val="FF0000"/>
              </a:solidFill>
            </a:endParaRPr>
          </a:p>
          <a:p>
            <a:pPr marL="0" lvl="0" indent="0">
              <a:buNone/>
            </a:pPr>
            <a:endParaRPr lang="en-US" sz="2000" b="1" dirty="0"/>
          </a:p>
          <a:p>
            <a:pPr marL="0" lvl="0" indent="0">
              <a:buNone/>
            </a:pPr>
            <a:r>
              <a:rPr lang="en-US" sz="2000" b="1" dirty="0"/>
              <a:t>FOR DISCOMS</a:t>
            </a:r>
            <a:r>
              <a:rPr lang="en-US" sz="2000" dirty="0"/>
              <a:t>,  </a:t>
            </a:r>
            <a:r>
              <a:rPr lang="en-US" sz="2000" b="1" dirty="0"/>
              <a:t>working capital</a:t>
            </a:r>
            <a:r>
              <a:rPr lang="en-US" sz="2000" dirty="0"/>
              <a:t> shall be restricted to </a:t>
            </a:r>
            <a:r>
              <a:rPr lang="en-US" sz="2000" b="1" dirty="0"/>
              <a:t>25% of total Revenue</a:t>
            </a:r>
            <a:r>
              <a:rPr lang="en-US" sz="2000" dirty="0"/>
              <a:t> as per ABS. </a:t>
            </a:r>
            <a:endParaRPr lang="en-IN" sz="2000" dirty="0"/>
          </a:p>
          <a:p>
            <a:pPr lvl="0"/>
            <a:r>
              <a:rPr lang="en-US" sz="2000" dirty="0"/>
              <a:t>In case of </a:t>
            </a:r>
            <a:r>
              <a:rPr lang="en-US" sz="2000" b="1" dirty="0"/>
              <a:t>GENCO and TRANSCO</a:t>
            </a:r>
            <a:r>
              <a:rPr lang="en-US" sz="2000" dirty="0"/>
              <a:t>, </a:t>
            </a:r>
            <a:r>
              <a:rPr lang="en-US" sz="2000" b="1" dirty="0"/>
              <a:t>WC is restricted to 50% of total Revenue</a:t>
            </a:r>
            <a:r>
              <a:rPr lang="en-US" sz="2000" dirty="0"/>
              <a:t> as per ABS.</a:t>
            </a:r>
            <a:endParaRPr lang="en-IN" sz="2000" dirty="0"/>
          </a:p>
          <a:p>
            <a:endParaRPr lang="en-IN" sz="2000" dirty="0"/>
          </a:p>
        </p:txBody>
      </p:sp>
    </p:spTree>
    <p:extLst>
      <p:ext uri="{BB962C8B-B14F-4D97-AF65-F5344CB8AC3E}">
        <p14:creationId xmlns:p14="http://schemas.microsoft.com/office/powerpoint/2010/main" val="297332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0338" y="112296"/>
            <a:ext cx="10614275" cy="569494"/>
          </a:xfrm>
        </p:spPr>
        <p:txBody>
          <a:bodyPr>
            <a:normAutofit fontScale="90000"/>
          </a:bodyPr>
          <a:lstStyle/>
          <a:p>
            <a:r>
              <a:rPr lang="en-US" sz="2000" b="1" dirty="0"/>
              <a:t>TAKEOVER OF BORROWAL ACCOUNTS FROM OTHER BANKS/FINANCIAL INSTITUTIONS</a:t>
            </a:r>
            <a:br>
              <a:rPr lang="en-IN" sz="2000" b="1" dirty="0"/>
            </a:br>
            <a:endParaRPr lang="en-IN" sz="2000" dirty="0"/>
          </a:p>
        </p:txBody>
      </p:sp>
      <p:sp>
        <p:nvSpPr>
          <p:cNvPr id="3" name="Content Placeholder 2"/>
          <p:cNvSpPr>
            <a:spLocks noGrp="1"/>
          </p:cNvSpPr>
          <p:nvPr>
            <p:ph idx="1"/>
          </p:nvPr>
        </p:nvSpPr>
        <p:spPr>
          <a:xfrm>
            <a:off x="890338" y="681791"/>
            <a:ext cx="10614275" cy="5727031"/>
          </a:xfrm>
        </p:spPr>
        <p:txBody>
          <a:bodyPr>
            <a:normAutofit lnSpcReduction="10000"/>
          </a:bodyPr>
          <a:lstStyle/>
          <a:p>
            <a:pPr algn="just"/>
            <a:r>
              <a:rPr lang="en-US" sz="2000" dirty="0"/>
              <a:t>If the prospective borrower clears the outstanding liability with the other bank or institution fully out of their own sources &amp; approaches our bank for credit facilities </a:t>
            </a:r>
            <a:r>
              <a:rPr lang="en-US" sz="2000" b="1" dirty="0"/>
              <a:t>after 3 months (after 10 days for  Retail Loans and Agricultural Loans</a:t>
            </a:r>
            <a:r>
              <a:rPr lang="en-US" sz="2000" dirty="0"/>
              <a:t> other than Food and Agro </a:t>
            </a:r>
            <a:r>
              <a:rPr lang="en-US" sz="2000" dirty="0" err="1"/>
              <a:t>Proc</a:t>
            </a:r>
            <a:r>
              <a:rPr lang="en-US" sz="2000" dirty="0"/>
              <a:t> units)</a:t>
            </a:r>
            <a:r>
              <a:rPr lang="en-US" sz="2000" b="1" dirty="0"/>
              <a:t> from the date of above closure</a:t>
            </a:r>
            <a:r>
              <a:rPr lang="en-US" sz="2000" dirty="0"/>
              <a:t>, such proposals shall be kept outside the purview of takeover norms.</a:t>
            </a:r>
            <a:endParaRPr lang="en-IN" sz="2000" dirty="0"/>
          </a:p>
          <a:p>
            <a:pPr marL="0" indent="0" algn="just">
              <a:buNone/>
            </a:pPr>
            <a:r>
              <a:rPr lang="en-US" sz="2400" b="1" dirty="0"/>
              <a:t>Take over Policy for Exposures </a:t>
            </a:r>
            <a:r>
              <a:rPr lang="en-US" sz="2400" b="1" dirty="0" err="1"/>
              <a:t>upto</a:t>
            </a:r>
            <a:r>
              <a:rPr lang="en-US" sz="2400" b="1" dirty="0"/>
              <a:t> Rs.100 </a:t>
            </a:r>
            <a:r>
              <a:rPr lang="en-US" sz="2400" b="1" dirty="0" err="1"/>
              <a:t>cr</a:t>
            </a:r>
            <a:r>
              <a:rPr lang="en-US" b="1" dirty="0"/>
              <a:t> (excl. Ag and Retail Lending)</a:t>
            </a:r>
            <a:endParaRPr lang="en-IN" dirty="0"/>
          </a:p>
          <a:p>
            <a:pPr lvl="0" algn="just"/>
            <a:r>
              <a:rPr lang="en-US" dirty="0"/>
              <a:t>Rating:  </a:t>
            </a:r>
            <a:r>
              <a:rPr lang="en-US" b="1" dirty="0"/>
              <a:t>BBB and above (For MSME: BB and above)</a:t>
            </a:r>
            <a:r>
              <a:rPr lang="en-US" dirty="0"/>
              <a:t> </a:t>
            </a:r>
            <a:endParaRPr lang="en-IN" dirty="0"/>
          </a:p>
          <a:p>
            <a:pPr lvl="0" algn="just"/>
            <a:r>
              <a:rPr lang="en-US" dirty="0"/>
              <a:t>Earning operating </a:t>
            </a:r>
            <a:r>
              <a:rPr lang="en-US" b="1" dirty="0"/>
              <a:t>profit for 3 years </a:t>
            </a:r>
            <a:endParaRPr lang="en-IN" b="1" dirty="0"/>
          </a:p>
          <a:p>
            <a:pPr lvl="0" algn="just"/>
            <a:r>
              <a:rPr lang="en-US" dirty="0"/>
              <a:t>All applicable financial parameters satisfactory. </a:t>
            </a:r>
            <a:endParaRPr lang="en-IN" dirty="0"/>
          </a:p>
          <a:p>
            <a:pPr lvl="0" algn="just"/>
            <a:r>
              <a:rPr lang="en-US" b="1" dirty="0"/>
              <a:t>Previous 1 year </a:t>
            </a:r>
            <a:r>
              <a:rPr lang="en-US" dirty="0"/>
              <a:t>: </a:t>
            </a:r>
            <a:r>
              <a:rPr lang="en-US" b="1" dirty="0"/>
              <a:t>not restructured, </a:t>
            </a:r>
            <a:r>
              <a:rPr lang="en-US" dirty="0"/>
              <a:t> no down gradation of external rating. </a:t>
            </a:r>
            <a:r>
              <a:rPr lang="en-US" b="1" dirty="0"/>
              <a:t>Not appeared in SMA2 during last 18 months(CRILC/CIR report)</a:t>
            </a:r>
            <a:endParaRPr lang="en-IN" b="1" dirty="0"/>
          </a:p>
          <a:p>
            <a:pPr marL="0" lvl="0" indent="0" algn="just">
              <a:buNone/>
            </a:pPr>
            <a:r>
              <a:rPr lang="en-US" sz="2400" b="1" dirty="0"/>
              <a:t>General guidelines of takeover</a:t>
            </a:r>
            <a:r>
              <a:rPr lang="en-US" b="1" dirty="0"/>
              <a:t>:</a:t>
            </a:r>
            <a:endParaRPr lang="en-IN" dirty="0"/>
          </a:p>
          <a:p>
            <a:pPr lvl="0" algn="just"/>
            <a:r>
              <a:rPr lang="en-US" dirty="0"/>
              <a:t>The account should have been in the books of transferor bank for </a:t>
            </a:r>
            <a:r>
              <a:rPr lang="en-US" b="1" dirty="0"/>
              <a:t>minimum of 1 year         (6 months for Low Risk/A and above rated borrowers</a:t>
            </a:r>
            <a:r>
              <a:rPr lang="en-US" dirty="0"/>
              <a:t>). </a:t>
            </a:r>
            <a:endParaRPr lang="en-IN" dirty="0"/>
          </a:p>
          <a:p>
            <a:pPr lvl="0" algn="just"/>
            <a:r>
              <a:rPr lang="en-US" dirty="0"/>
              <a:t>In case of </a:t>
            </a:r>
            <a:r>
              <a:rPr lang="en-US" b="1" dirty="0"/>
              <a:t>Manufacturing unit,</a:t>
            </a:r>
            <a:r>
              <a:rPr lang="en-US" dirty="0"/>
              <a:t> it should be </a:t>
            </a:r>
            <a:r>
              <a:rPr lang="en-US" b="1" dirty="0"/>
              <a:t>minimum 1 year old</a:t>
            </a:r>
            <a:r>
              <a:rPr lang="en-US" dirty="0"/>
              <a:t> and should have </a:t>
            </a:r>
            <a:r>
              <a:rPr lang="en-US" b="1" dirty="0"/>
              <a:t>satisfactory repayment track record of </a:t>
            </a:r>
            <a:r>
              <a:rPr lang="en-US" b="1" dirty="0" err="1"/>
              <a:t>atleast</a:t>
            </a:r>
            <a:r>
              <a:rPr lang="en-US" b="1" dirty="0"/>
              <a:t> 6 months</a:t>
            </a:r>
            <a:r>
              <a:rPr lang="en-US" dirty="0"/>
              <a:t> &amp; DCCO </a:t>
            </a:r>
            <a:r>
              <a:rPr lang="en-US" dirty="0" err="1"/>
              <a:t>atleast</a:t>
            </a:r>
            <a:r>
              <a:rPr lang="en-US" dirty="0"/>
              <a:t> </a:t>
            </a:r>
            <a:r>
              <a:rPr lang="en-US" b="1" dirty="0"/>
              <a:t>more than 6 months</a:t>
            </a:r>
            <a:r>
              <a:rPr lang="en-US" dirty="0"/>
              <a:t> back.</a:t>
            </a:r>
            <a:endParaRPr lang="en-IN" dirty="0"/>
          </a:p>
          <a:p>
            <a:endParaRPr lang="en-IN" dirty="0"/>
          </a:p>
        </p:txBody>
      </p:sp>
    </p:spTree>
    <p:extLst>
      <p:ext uri="{BB962C8B-B14F-4D97-AF65-F5344CB8AC3E}">
        <p14:creationId xmlns:p14="http://schemas.microsoft.com/office/powerpoint/2010/main" val="15217474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557" y="112297"/>
            <a:ext cx="11302109" cy="6517103"/>
          </a:xfrm>
        </p:spPr>
        <p:txBody>
          <a:bodyPr>
            <a:normAutofit/>
          </a:bodyPr>
          <a:lstStyle/>
          <a:p>
            <a:pPr lvl="0" algn="just"/>
            <a:r>
              <a:rPr lang="en-US" sz="2000" b="1" dirty="0"/>
              <a:t>Shifting of accounts </a:t>
            </a:r>
            <a:r>
              <a:rPr lang="en-US" sz="2000" dirty="0"/>
              <a:t>from other banks shall </a:t>
            </a:r>
            <a:r>
              <a:rPr lang="en-US" sz="2000" b="1" dirty="0"/>
              <a:t>not be more than one occasion during last 5 years,</a:t>
            </a:r>
            <a:r>
              <a:rPr lang="en-US" sz="2000" dirty="0"/>
              <a:t> </a:t>
            </a:r>
            <a:r>
              <a:rPr lang="en-US" sz="2000" b="1" dirty="0"/>
              <a:t>gap</a:t>
            </a:r>
            <a:r>
              <a:rPr lang="en-US" sz="2000" dirty="0"/>
              <a:t> to last switch over shall be </a:t>
            </a:r>
            <a:r>
              <a:rPr lang="en-US" sz="2000" b="1" dirty="0"/>
              <a:t>minimum of 1 year</a:t>
            </a:r>
            <a:r>
              <a:rPr lang="en-US" sz="2000" dirty="0"/>
              <a:t>           (</a:t>
            </a:r>
            <a:r>
              <a:rPr lang="en-US" sz="2000" b="1" dirty="0"/>
              <a:t>2 years for &gt;100 lacs)</a:t>
            </a:r>
            <a:r>
              <a:rPr lang="en-US" sz="2000" dirty="0"/>
              <a:t>(exempted for account which existed with our bank earlier with good record).</a:t>
            </a:r>
            <a:endParaRPr lang="en-IN" sz="2000" dirty="0"/>
          </a:p>
          <a:p>
            <a:pPr lvl="0" algn="just"/>
            <a:r>
              <a:rPr lang="en-US" sz="2000" b="1" dirty="0"/>
              <a:t>Audited financial statements</a:t>
            </a:r>
            <a:r>
              <a:rPr lang="en-US" sz="2000" dirty="0"/>
              <a:t> for the </a:t>
            </a:r>
            <a:r>
              <a:rPr lang="en-US" sz="2000" b="1" dirty="0"/>
              <a:t>previous 3 years</a:t>
            </a:r>
            <a:r>
              <a:rPr lang="en-US" sz="2000" dirty="0"/>
              <a:t> shall be obtained and </a:t>
            </a:r>
            <a:r>
              <a:rPr lang="en-US" sz="2000" dirty="0" err="1"/>
              <a:t>analysed</a:t>
            </a:r>
            <a:r>
              <a:rPr lang="en-US" sz="2000" dirty="0"/>
              <a:t>, </a:t>
            </a:r>
            <a:r>
              <a:rPr lang="en-US" sz="2000" b="1" dirty="0"/>
              <a:t>verified with ROC for corporates</a:t>
            </a:r>
            <a:r>
              <a:rPr lang="en-US" sz="2000" dirty="0"/>
              <a:t>. </a:t>
            </a:r>
            <a:endParaRPr lang="en-IN" sz="2000" dirty="0"/>
          </a:p>
          <a:p>
            <a:pPr lvl="0" algn="just"/>
            <a:r>
              <a:rPr lang="en-US" sz="2000" b="1" dirty="0"/>
              <a:t>Current Ratio: 1.33 (1.25 for turnover method)</a:t>
            </a:r>
            <a:r>
              <a:rPr lang="en-US" sz="2000" dirty="0"/>
              <a:t>. </a:t>
            </a:r>
            <a:endParaRPr lang="en-IN" sz="2000" dirty="0"/>
          </a:p>
          <a:p>
            <a:pPr lvl="0" algn="just"/>
            <a:r>
              <a:rPr lang="en-US" sz="2000" b="1" dirty="0"/>
              <a:t>For MSME, CR relaxed </a:t>
            </a:r>
            <a:r>
              <a:rPr lang="en-US" sz="2000" b="1" dirty="0" err="1"/>
              <a:t>upto</a:t>
            </a:r>
            <a:r>
              <a:rPr lang="en-US" sz="2000" b="1" dirty="0"/>
              <a:t> 1 (incl.1)</a:t>
            </a:r>
            <a:endParaRPr lang="en-IN" sz="2000" dirty="0"/>
          </a:p>
          <a:p>
            <a:pPr lvl="0" algn="just"/>
            <a:r>
              <a:rPr lang="en-US" sz="2000" b="1" dirty="0"/>
              <a:t>DER </a:t>
            </a:r>
            <a:r>
              <a:rPr lang="en-US" sz="2000" dirty="0"/>
              <a:t> not more than </a:t>
            </a:r>
            <a:r>
              <a:rPr lang="en-US" sz="2000" b="1" dirty="0"/>
              <a:t>2:1 (relaxations 3:1).</a:t>
            </a:r>
            <a:r>
              <a:rPr lang="en-US" sz="2000" dirty="0"/>
              <a:t>  For </a:t>
            </a:r>
            <a:r>
              <a:rPr lang="en-US" sz="2000" b="1" dirty="0"/>
              <a:t>MSME  DER 3:1.</a:t>
            </a:r>
            <a:endParaRPr lang="en-IN" sz="2000" dirty="0"/>
          </a:p>
          <a:p>
            <a:pPr lvl="0" algn="just"/>
            <a:r>
              <a:rPr lang="en-US" sz="2000" b="1" dirty="0"/>
              <a:t>Pass </a:t>
            </a:r>
            <a:r>
              <a:rPr lang="en-US" sz="2000" b="1" dirty="0" err="1"/>
              <a:t>seheet</a:t>
            </a:r>
            <a:r>
              <a:rPr lang="en-US" sz="2000" b="1" dirty="0"/>
              <a:t> for 1 year</a:t>
            </a:r>
            <a:r>
              <a:rPr lang="en-US" sz="2000" dirty="0"/>
              <a:t> </a:t>
            </a:r>
            <a:r>
              <a:rPr lang="en-US" sz="2000" b="1" dirty="0"/>
              <a:t>(TL)</a:t>
            </a:r>
            <a:r>
              <a:rPr lang="en-US" sz="2000" dirty="0"/>
              <a:t> or </a:t>
            </a:r>
            <a:r>
              <a:rPr lang="en-US" sz="2000" b="1" dirty="0"/>
              <a:t>6months (WC)</a:t>
            </a:r>
            <a:r>
              <a:rPr lang="en-US" sz="2000" dirty="0"/>
              <a:t> to be verified.</a:t>
            </a:r>
            <a:endParaRPr lang="en-IN" sz="2000" dirty="0"/>
          </a:p>
          <a:p>
            <a:pPr lvl="0" algn="just"/>
            <a:r>
              <a:rPr lang="en-US" sz="2000" b="1" dirty="0"/>
              <a:t>For TLs if time over run or cost over run is more than 15%, No take over</a:t>
            </a:r>
            <a:r>
              <a:rPr lang="en-US" sz="2000" dirty="0"/>
              <a:t>.</a:t>
            </a:r>
            <a:endParaRPr lang="en-IN" sz="2000" dirty="0"/>
          </a:p>
          <a:p>
            <a:pPr lvl="0" algn="just"/>
            <a:r>
              <a:rPr lang="en-US" sz="2000" b="1" dirty="0"/>
              <a:t>Dilution of security</a:t>
            </a:r>
            <a:r>
              <a:rPr lang="en-US" sz="2000" dirty="0"/>
              <a:t>/ </a:t>
            </a:r>
            <a:r>
              <a:rPr lang="en-US" sz="2000" b="1" dirty="0"/>
              <a:t>reduction in margin should not occur </a:t>
            </a:r>
            <a:r>
              <a:rPr lang="en-US" sz="2000" dirty="0"/>
              <a:t>on account of take over</a:t>
            </a:r>
            <a:endParaRPr lang="en-IN" sz="2000" dirty="0"/>
          </a:p>
          <a:p>
            <a:pPr lvl="0" algn="just"/>
            <a:r>
              <a:rPr lang="en-US" sz="2000" b="1" dirty="0"/>
              <a:t>Repayment period not beyond original repayment </a:t>
            </a:r>
            <a:r>
              <a:rPr lang="en-US" sz="2000" dirty="0"/>
              <a:t>period. For </a:t>
            </a:r>
            <a:r>
              <a:rPr lang="en-US" sz="2000" b="1" dirty="0"/>
              <a:t>Lease Rent Discounting(LRD)</a:t>
            </a:r>
            <a:r>
              <a:rPr lang="en-US" sz="2000" dirty="0"/>
              <a:t> proposals, </a:t>
            </a:r>
            <a:r>
              <a:rPr lang="en-US" sz="2000" dirty="0" err="1"/>
              <a:t>extention</a:t>
            </a:r>
            <a:r>
              <a:rPr lang="en-US" sz="2000" dirty="0"/>
              <a:t> with in </a:t>
            </a:r>
            <a:r>
              <a:rPr lang="en-US" sz="2000" b="1" dirty="0"/>
              <a:t>scheme guidelines (max.180m</a:t>
            </a:r>
            <a:r>
              <a:rPr lang="en-US" sz="2000" dirty="0"/>
              <a:t>)</a:t>
            </a:r>
            <a:endParaRPr lang="en-IN" sz="2000" dirty="0"/>
          </a:p>
          <a:p>
            <a:pPr lvl="0" algn="just"/>
            <a:r>
              <a:rPr lang="en-US" sz="2000" dirty="0"/>
              <a:t>For take over with enhancement, </a:t>
            </a:r>
            <a:r>
              <a:rPr lang="en-US" sz="2000" b="1" dirty="0"/>
              <a:t>security coverage</a:t>
            </a:r>
            <a:r>
              <a:rPr lang="en-US" sz="2000" dirty="0"/>
              <a:t> in the form of Land &amp; Building, Our own Bank Deposit, NSC, KVP, Insurance Policy </a:t>
            </a:r>
            <a:r>
              <a:rPr lang="en-US" sz="2000" b="1" dirty="0"/>
              <a:t>not less than 50% </a:t>
            </a:r>
            <a:r>
              <a:rPr lang="en-US" sz="2000" dirty="0"/>
              <a:t>of entire exposure including enhancement amount.  </a:t>
            </a:r>
            <a:r>
              <a:rPr lang="en-US" sz="2000" b="1" dirty="0"/>
              <a:t>Vacant land not more than 50%</a:t>
            </a:r>
            <a:r>
              <a:rPr lang="en-US" sz="2000" dirty="0"/>
              <a:t> of the total collateral security.</a:t>
            </a:r>
            <a:endParaRPr lang="en-IN" sz="2000" dirty="0"/>
          </a:p>
          <a:p>
            <a:endParaRPr lang="en-IN" dirty="0"/>
          </a:p>
        </p:txBody>
      </p:sp>
    </p:spTree>
    <p:extLst>
      <p:ext uri="{BB962C8B-B14F-4D97-AF65-F5344CB8AC3E}">
        <p14:creationId xmlns:p14="http://schemas.microsoft.com/office/powerpoint/2010/main" val="8623573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264" y="192505"/>
            <a:ext cx="11023349" cy="6079958"/>
          </a:xfrm>
        </p:spPr>
        <p:txBody>
          <a:bodyPr/>
          <a:lstStyle/>
          <a:p>
            <a:pPr lvl="0" algn="just"/>
            <a:r>
              <a:rPr lang="en-US" dirty="0"/>
              <a:t>If </a:t>
            </a:r>
            <a:r>
              <a:rPr lang="en-US" b="1" dirty="0"/>
              <a:t>enhancement</a:t>
            </a:r>
            <a:r>
              <a:rPr lang="en-US" dirty="0"/>
              <a:t> is </a:t>
            </a:r>
            <a:r>
              <a:rPr lang="en-US" b="1" dirty="0"/>
              <a:t>more than 25%,</a:t>
            </a:r>
            <a:r>
              <a:rPr lang="en-US" dirty="0"/>
              <a:t> sanction by </a:t>
            </a:r>
            <a:r>
              <a:rPr lang="en-US" b="1" dirty="0"/>
              <a:t>Next Higher Authority</a:t>
            </a:r>
            <a:r>
              <a:rPr lang="en-US" dirty="0"/>
              <a:t>. </a:t>
            </a:r>
            <a:endParaRPr lang="en-IN" dirty="0"/>
          </a:p>
          <a:p>
            <a:pPr lvl="0" algn="just"/>
            <a:r>
              <a:rPr lang="en-US" b="1" dirty="0"/>
              <a:t>         HO power a/c s : Same authority</a:t>
            </a:r>
            <a:r>
              <a:rPr lang="en-US" dirty="0"/>
              <a:t> irrespective of percentage of enhancement.</a:t>
            </a:r>
            <a:endParaRPr lang="en-IN" dirty="0"/>
          </a:p>
          <a:p>
            <a:pPr lvl="0" algn="just"/>
            <a:r>
              <a:rPr lang="en-US" dirty="0"/>
              <a:t>If </a:t>
            </a:r>
            <a:r>
              <a:rPr lang="en-US" b="1" dirty="0"/>
              <a:t>fresh Term Loans</a:t>
            </a:r>
            <a:r>
              <a:rPr lang="en-US" dirty="0"/>
              <a:t> are proposed for </a:t>
            </a:r>
            <a:r>
              <a:rPr lang="en-US" b="1" dirty="0"/>
              <a:t>expansion during take over</a:t>
            </a:r>
            <a:r>
              <a:rPr lang="en-US" dirty="0"/>
              <a:t>, </a:t>
            </a:r>
            <a:r>
              <a:rPr lang="en-US" b="1" dirty="0"/>
              <a:t>Respective Sanctioning Authority </a:t>
            </a:r>
            <a:r>
              <a:rPr lang="en-US" dirty="0"/>
              <a:t>can permit. </a:t>
            </a:r>
            <a:endParaRPr lang="en-IN" dirty="0"/>
          </a:p>
          <a:p>
            <a:pPr lvl="0" algn="just"/>
            <a:r>
              <a:rPr lang="en-US" b="1" dirty="0"/>
              <a:t>Expansion and also Concessions in ROI &amp; Service Charges</a:t>
            </a:r>
            <a:r>
              <a:rPr lang="en-US" dirty="0"/>
              <a:t> – Sanction  by </a:t>
            </a:r>
            <a:r>
              <a:rPr lang="en-US" b="1" dirty="0"/>
              <a:t>Next Higher Authority</a:t>
            </a:r>
            <a:r>
              <a:rPr lang="en-US" dirty="0"/>
              <a:t> </a:t>
            </a:r>
            <a:r>
              <a:rPr lang="en-US" dirty="0" err="1"/>
              <a:t>upto</a:t>
            </a:r>
            <a:r>
              <a:rPr lang="en-US" dirty="0"/>
              <a:t> </a:t>
            </a:r>
            <a:r>
              <a:rPr lang="en-US" b="1" dirty="0"/>
              <a:t>CO Head CAC</a:t>
            </a:r>
            <a:r>
              <a:rPr lang="en-US" dirty="0"/>
              <a:t> and concerned Sanctioning Authority in case of HO power accounts.</a:t>
            </a:r>
            <a:endParaRPr lang="en-IN" dirty="0"/>
          </a:p>
          <a:p>
            <a:pPr lvl="0" algn="just"/>
            <a:r>
              <a:rPr lang="en-US" b="1" dirty="0"/>
              <a:t>Proposal with enhancement</a:t>
            </a:r>
            <a:r>
              <a:rPr lang="en-US" dirty="0"/>
              <a:t> : If </a:t>
            </a:r>
            <a:r>
              <a:rPr lang="en-US" b="1" dirty="0"/>
              <a:t>collateral is more than 100%</a:t>
            </a:r>
            <a:r>
              <a:rPr lang="en-US" dirty="0"/>
              <a:t> of exposure including enhancement, </a:t>
            </a:r>
            <a:r>
              <a:rPr lang="en-US" b="1" dirty="0" err="1"/>
              <a:t>atleast</a:t>
            </a:r>
            <a:r>
              <a:rPr lang="en-US" b="1" dirty="0"/>
              <a:t> 15%</a:t>
            </a:r>
            <a:r>
              <a:rPr lang="en-US" dirty="0"/>
              <a:t> of collateral should be in the form of </a:t>
            </a:r>
            <a:r>
              <a:rPr lang="en-US" b="1" dirty="0"/>
              <a:t>Commercial/Residential Properties</a:t>
            </a:r>
            <a:r>
              <a:rPr lang="en-US" dirty="0"/>
              <a:t>. </a:t>
            </a:r>
            <a:endParaRPr lang="en-IN" dirty="0"/>
          </a:p>
          <a:p>
            <a:pPr lvl="0" algn="just"/>
            <a:r>
              <a:rPr lang="en-US" b="1" dirty="0"/>
              <a:t>Stock Audit</a:t>
            </a:r>
            <a:r>
              <a:rPr lang="en-US" dirty="0"/>
              <a:t> to be conducted. (waiver for Secured OD limits, contractors OD Scheme)</a:t>
            </a:r>
            <a:endParaRPr lang="en-IN" dirty="0"/>
          </a:p>
          <a:p>
            <a:pPr lvl="0" algn="just"/>
            <a:r>
              <a:rPr lang="en-US" b="1" dirty="0"/>
              <a:t>Waiver of Stock Audit </a:t>
            </a:r>
            <a:r>
              <a:rPr lang="en-US" dirty="0"/>
              <a:t>: </a:t>
            </a:r>
            <a:r>
              <a:rPr lang="en-US" b="1" dirty="0" err="1"/>
              <a:t>Upto</a:t>
            </a:r>
            <a:r>
              <a:rPr lang="en-US" b="1" dirty="0"/>
              <a:t> Rs.10 cr</a:t>
            </a:r>
            <a:r>
              <a:rPr lang="en-US" dirty="0"/>
              <a:t>. Provided previous bank’s stock audit report </a:t>
            </a:r>
            <a:r>
              <a:rPr lang="en-US" b="1" dirty="0"/>
              <a:t>not older than 6 months</a:t>
            </a:r>
            <a:r>
              <a:rPr lang="en-US" dirty="0"/>
              <a:t> (if </a:t>
            </a:r>
            <a:r>
              <a:rPr lang="en-US" b="1" dirty="0"/>
              <a:t>more than 6 months, </a:t>
            </a:r>
            <a:r>
              <a:rPr lang="en-US" b="1" dirty="0" err="1"/>
              <a:t>upto</a:t>
            </a:r>
            <a:r>
              <a:rPr lang="en-US" b="1" dirty="0"/>
              <a:t> Rs.3 </a:t>
            </a:r>
            <a:r>
              <a:rPr lang="en-US" b="1" dirty="0" err="1"/>
              <a:t>cr</a:t>
            </a:r>
            <a:r>
              <a:rPr lang="en-US" b="1" dirty="0"/>
              <a:t> waiver</a:t>
            </a:r>
            <a:r>
              <a:rPr lang="en-US" dirty="0"/>
              <a:t>). Previous </a:t>
            </a:r>
            <a:r>
              <a:rPr lang="en-US" b="1" dirty="0"/>
              <a:t>3 months stock statements</a:t>
            </a:r>
            <a:r>
              <a:rPr lang="en-US" dirty="0"/>
              <a:t> to be obtained &amp; verified. In case of </a:t>
            </a:r>
            <a:r>
              <a:rPr lang="en-US" b="1" dirty="0"/>
              <a:t>MSME </a:t>
            </a:r>
            <a:r>
              <a:rPr lang="en-US" b="1" dirty="0" err="1"/>
              <a:t>upto</a:t>
            </a:r>
            <a:r>
              <a:rPr lang="en-US" b="1" dirty="0"/>
              <a:t> Rs.1 </a:t>
            </a:r>
            <a:r>
              <a:rPr lang="en-US" b="1" dirty="0" err="1"/>
              <a:t>crore</a:t>
            </a:r>
            <a:r>
              <a:rPr lang="en-US" dirty="0"/>
              <a:t>, CO head may permit waiver of Stock Audit provided </a:t>
            </a:r>
            <a:r>
              <a:rPr lang="en-US" b="1" dirty="0"/>
              <a:t>125% collateral comfort</a:t>
            </a:r>
            <a:r>
              <a:rPr lang="en-US" dirty="0"/>
              <a:t> is available.</a:t>
            </a:r>
          </a:p>
          <a:p>
            <a:pPr lvl="0" algn="just"/>
            <a:r>
              <a:rPr lang="en-US" b="1" dirty="0"/>
              <a:t>Sanction communication  </a:t>
            </a:r>
            <a:r>
              <a:rPr lang="en-US" dirty="0"/>
              <a:t>of</a:t>
            </a:r>
            <a:r>
              <a:rPr lang="en-US" b="1" dirty="0"/>
              <a:t> last 3 years</a:t>
            </a:r>
            <a:r>
              <a:rPr lang="en-US" dirty="0"/>
              <a:t> (</a:t>
            </a:r>
            <a:r>
              <a:rPr lang="en-US" b="1" dirty="0"/>
              <a:t>1 year for Agricultural Loans</a:t>
            </a:r>
            <a:r>
              <a:rPr lang="en-US" dirty="0"/>
              <a:t>) to be verified.</a:t>
            </a:r>
            <a:endParaRPr lang="en-IN" dirty="0"/>
          </a:p>
          <a:p>
            <a:pPr lvl="0" algn="just"/>
            <a:r>
              <a:rPr lang="en-US" dirty="0"/>
              <a:t>Take over from Bank where any of our </a:t>
            </a:r>
            <a:r>
              <a:rPr lang="en-US" b="1" dirty="0"/>
              <a:t>Whole Time Director worked earlier</a:t>
            </a:r>
            <a:r>
              <a:rPr lang="en-US" dirty="0"/>
              <a:t>:  Sanction by GM-HO-CAC and above.</a:t>
            </a:r>
            <a:endParaRPr lang="en-IN" dirty="0"/>
          </a:p>
          <a:p>
            <a:pPr lvl="0"/>
            <a:endParaRPr lang="en-IN" dirty="0"/>
          </a:p>
        </p:txBody>
      </p:sp>
    </p:spTree>
    <p:extLst>
      <p:ext uri="{BB962C8B-B14F-4D97-AF65-F5344CB8AC3E}">
        <p14:creationId xmlns:p14="http://schemas.microsoft.com/office/powerpoint/2010/main" val="30571748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1" y="80213"/>
            <a:ext cx="10590212" cy="818147"/>
          </a:xfrm>
        </p:spPr>
        <p:txBody>
          <a:bodyPr>
            <a:normAutofit fontScale="90000"/>
          </a:bodyPr>
          <a:lstStyle/>
          <a:p>
            <a:r>
              <a:rPr lang="en-US" b="1" dirty="0"/>
              <a:t>Policy on takeover of Retail loans</a:t>
            </a:r>
            <a:br>
              <a:rPr lang="en-IN" dirty="0"/>
            </a:br>
            <a:endParaRPr lang="en-IN" dirty="0"/>
          </a:p>
        </p:txBody>
      </p:sp>
      <p:sp>
        <p:nvSpPr>
          <p:cNvPr id="3" name="Content Placeholder 2"/>
          <p:cNvSpPr>
            <a:spLocks noGrp="1"/>
          </p:cNvSpPr>
          <p:nvPr>
            <p:ph idx="1"/>
          </p:nvPr>
        </p:nvSpPr>
        <p:spPr>
          <a:xfrm>
            <a:off x="697832" y="721895"/>
            <a:ext cx="10806780" cy="5943600"/>
          </a:xfrm>
        </p:spPr>
        <p:txBody>
          <a:bodyPr/>
          <a:lstStyle/>
          <a:p>
            <a:pPr lvl="0"/>
            <a:endParaRPr lang="en-US" sz="2000" dirty="0"/>
          </a:p>
          <a:p>
            <a:pPr lvl="0" algn="just"/>
            <a:r>
              <a:rPr lang="en-US" sz="2000" dirty="0"/>
              <a:t>Prior to take over, the account should have satisfactory conduct with the transferring bank for a </a:t>
            </a:r>
            <a:r>
              <a:rPr lang="en-US" sz="2000" b="1" dirty="0"/>
              <a:t>minimum period of 1 year</a:t>
            </a:r>
            <a:r>
              <a:rPr lang="en-US" sz="2000" dirty="0"/>
              <a:t>. </a:t>
            </a:r>
            <a:r>
              <a:rPr lang="en-US" sz="2000" b="1" dirty="0"/>
              <a:t>Prompt repayments </a:t>
            </a:r>
            <a:r>
              <a:rPr lang="en-US" sz="2000" b="1" dirty="0" err="1"/>
              <a:t>atleast</a:t>
            </a:r>
            <a:r>
              <a:rPr lang="en-US" sz="2000" dirty="0"/>
              <a:t> </a:t>
            </a:r>
            <a:r>
              <a:rPr lang="en-US" sz="2000" b="1" dirty="0"/>
              <a:t>6 months</a:t>
            </a:r>
            <a:r>
              <a:rPr lang="en-US" sz="2000" dirty="0"/>
              <a:t> during previous 1 year or minimum Risk Grade </a:t>
            </a:r>
            <a:r>
              <a:rPr lang="en-US" sz="2000" b="1" dirty="0"/>
              <a:t>CRG-3</a:t>
            </a:r>
            <a:r>
              <a:rPr lang="en-US" sz="2000" dirty="0"/>
              <a:t> (Moderate Risk)</a:t>
            </a:r>
            <a:endParaRPr lang="en-IN" sz="2000" dirty="0"/>
          </a:p>
          <a:p>
            <a:pPr lvl="0" algn="just"/>
            <a:r>
              <a:rPr lang="en-US" sz="2000" b="1" dirty="0"/>
              <a:t>Not appeared in SMA-2 during last 18 months (as per CRILC/CIR report)</a:t>
            </a:r>
            <a:endParaRPr lang="en-IN" sz="2000" b="1" dirty="0"/>
          </a:p>
          <a:p>
            <a:pPr lvl="0" algn="just"/>
            <a:r>
              <a:rPr lang="en-US" sz="2000" dirty="0"/>
              <a:t>Loans where </a:t>
            </a:r>
            <a:r>
              <a:rPr lang="en-US" sz="2000" b="1" dirty="0"/>
              <a:t>projects are not completed and not fully</a:t>
            </a:r>
            <a:r>
              <a:rPr lang="en-US" sz="2000" dirty="0"/>
              <a:t> </a:t>
            </a:r>
            <a:r>
              <a:rPr lang="en-US" sz="2000" b="1" dirty="0"/>
              <a:t>disbursed</a:t>
            </a:r>
            <a:r>
              <a:rPr lang="en-US" sz="2000" dirty="0"/>
              <a:t> shall not be taken over</a:t>
            </a:r>
            <a:endParaRPr lang="en-IN" sz="2000" dirty="0"/>
          </a:p>
          <a:p>
            <a:pPr lvl="0" algn="just"/>
            <a:r>
              <a:rPr lang="en-US" sz="2000" dirty="0"/>
              <a:t>Repayment period should be restricted to the residual tenor of the loan at the transferor bank except in respect of </a:t>
            </a:r>
            <a:r>
              <a:rPr lang="en-US" sz="2000" b="1" dirty="0"/>
              <a:t>Lease Discounting proposals</a:t>
            </a:r>
            <a:r>
              <a:rPr lang="en-US" sz="2000" dirty="0"/>
              <a:t> where </a:t>
            </a:r>
            <a:r>
              <a:rPr lang="en-US" sz="2000" b="1" dirty="0"/>
              <a:t>extended repayment</a:t>
            </a:r>
            <a:r>
              <a:rPr lang="en-US" sz="2000" dirty="0"/>
              <a:t> period may be permitted (max180months).</a:t>
            </a:r>
            <a:endParaRPr lang="en-IN" sz="2000" dirty="0"/>
          </a:p>
          <a:p>
            <a:pPr lvl="0" algn="just"/>
            <a:r>
              <a:rPr lang="en-US" sz="2000" dirty="0"/>
              <a:t>A </a:t>
            </a:r>
            <a:r>
              <a:rPr lang="en-US" sz="2000" b="1" dirty="0"/>
              <a:t>valid EMT</a:t>
            </a:r>
            <a:r>
              <a:rPr lang="en-US" sz="2000" dirty="0"/>
              <a:t> should be created by the financing branch </a:t>
            </a:r>
            <a:r>
              <a:rPr lang="en-US" sz="2000" b="1" dirty="0"/>
              <a:t>within 30 days</a:t>
            </a:r>
            <a:r>
              <a:rPr lang="en-US" sz="2000" dirty="0"/>
              <a:t> of clearance of the liability with other bank</a:t>
            </a:r>
            <a:endParaRPr lang="en-IN" sz="2000" dirty="0"/>
          </a:p>
          <a:p>
            <a:pPr marL="0" indent="0" algn="just">
              <a:buNone/>
            </a:pPr>
            <a:endParaRPr lang="en-IN" b="1" dirty="0"/>
          </a:p>
        </p:txBody>
      </p:sp>
    </p:spTree>
    <p:extLst>
      <p:ext uri="{BB962C8B-B14F-4D97-AF65-F5344CB8AC3E}">
        <p14:creationId xmlns:p14="http://schemas.microsoft.com/office/powerpoint/2010/main" val="13891006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496" y="0"/>
            <a:ext cx="10935117" cy="609600"/>
          </a:xfrm>
        </p:spPr>
        <p:txBody>
          <a:bodyPr>
            <a:normAutofit fontScale="90000"/>
          </a:bodyPr>
          <a:lstStyle/>
          <a:p>
            <a:r>
              <a:rPr lang="en-US" sz="2400" b="1" dirty="0"/>
              <a:t>Fresh facilities to OTS borrowers – Minimum cooling period</a:t>
            </a:r>
            <a:br>
              <a:rPr lang="en-IN" b="1" dirty="0"/>
            </a:br>
            <a:endParaRPr lang="en-IN" dirty="0"/>
          </a:p>
        </p:txBody>
      </p:sp>
      <p:sp>
        <p:nvSpPr>
          <p:cNvPr id="3" name="Content Placeholder 2"/>
          <p:cNvSpPr>
            <a:spLocks noGrp="1"/>
          </p:cNvSpPr>
          <p:nvPr>
            <p:ph idx="1"/>
          </p:nvPr>
        </p:nvSpPr>
        <p:spPr>
          <a:xfrm>
            <a:off x="1211180" y="938465"/>
            <a:ext cx="10293433" cy="4972759"/>
          </a:xfrm>
        </p:spPr>
        <p:txBody>
          <a:bodyPr/>
          <a:lstStyle/>
          <a:p>
            <a:pPr lvl="0" algn="just"/>
            <a:r>
              <a:rPr lang="en-US" sz="2000" dirty="0"/>
              <a:t>Sacrifice amount as percentage of Book Liability </a:t>
            </a:r>
          </a:p>
          <a:p>
            <a:pPr lvl="0" algn="just"/>
            <a:r>
              <a:rPr lang="en-US" sz="2000" dirty="0" err="1"/>
              <a:t>upto</a:t>
            </a:r>
            <a:r>
              <a:rPr lang="en-US" sz="2000" dirty="0"/>
              <a:t> 10%	</a:t>
            </a:r>
            <a:r>
              <a:rPr lang="en-US" sz="2000" b="1" dirty="0"/>
              <a:t>: 24 months</a:t>
            </a:r>
            <a:endParaRPr lang="en-IN" sz="2000" dirty="0"/>
          </a:p>
          <a:p>
            <a:pPr lvl="0" algn="just"/>
            <a:r>
              <a:rPr lang="en-US" sz="2000" dirty="0"/>
              <a:t>Above 10% and </a:t>
            </a:r>
            <a:r>
              <a:rPr lang="en-US" sz="2000" dirty="0" err="1"/>
              <a:t>upto</a:t>
            </a:r>
            <a:r>
              <a:rPr lang="en-US" sz="2000" dirty="0"/>
              <a:t> 25% :  </a:t>
            </a:r>
            <a:r>
              <a:rPr lang="en-US" sz="2000" b="1" dirty="0"/>
              <a:t>36 months</a:t>
            </a:r>
            <a:r>
              <a:rPr lang="en-US" sz="2000" dirty="0"/>
              <a:t>,  </a:t>
            </a:r>
          </a:p>
          <a:p>
            <a:pPr lvl="0" algn="just"/>
            <a:r>
              <a:rPr lang="en-US" sz="2000" dirty="0"/>
              <a:t>Above 25%  :  </a:t>
            </a:r>
            <a:r>
              <a:rPr lang="en-US" sz="2000" b="1" dirty="0"/>
              <a:t>60 months</a:t>
            </a:r>
            <a:r>
              <a:rPr lang="en-US" sz="2000" dirty="0"/>
              <a:t>.</a:t>
            </a:r>
            <a:endParaRPr lang="en-IN" sz="2000" dirty="0"/>
          </a:p>
          <a:p>
            <a:pPr lvl="0" algn="just"/>
            <a:r>
              <a:rPr lang="en-US" sz="2000" b="1" dirty="0"/>
              <a:t>Gold Loans other than Agriculture </a:t>
            </a:r>
            <a:r>
              <a:rPr lang="en-US" sz="2000" dirty="0"/>
              <a:t>: cooling period </a:t>
            </a:r>
            <a:r>
              <a:rPr lang="en-US" sz="2000" b="1" dirty="0"/>
              <a:t>24 months</a:t>
            </a:r>
            <a:endParaRPr lang="en-US" sz="2000" dirty="0"/>
          </a:p>
          <a:p>
            <a:pPr marL="0" lvl="0" indent="0" algn="just">
              <a:buNone/>
            </a:pPr>
            <a:r>
              <a:rPr lang="en-US" sz="2000" dirty="0"/>
              <a:t>      </a:t>
            </a:r>
            <a:r>
              <a:rPr lang="en-US" sz="2000" b="1" dirty="0"/>
              <a:t>for Ag:3m,   GL </a:t>
            </a:r>
            <a:r>
              <a:rPr lang="en-US" sz="2000" b="1" dirty="0" err="1"/>
              <a:t>upto</a:t>
            </a:r>
            <a:r>
              <a:rPr lang="en-US" sz="2000" b="1" dirty="0"/>
              <a:t> Rs.1 lakh.</a:t>
            </a:r>
            <a:endParaRPr lang="en-IN" sz="2000" b="1" dirty="0"/>
          </a:p>
          <a:p>
            <a:pPr lvl="0" algn="just"/>
            <a:r>
              <a:rPr lang="en-US" sz="2000" b="1" dirty="0"/>
              <a:t>Written off amount up to Rs.10,000/- : ignore after 24 months cooling period</a:t>
            </a:r>
            <a:r>
              <a:rPr lang="en-US" sz="2000" dirty="0"/>
              <a:t>.</a:t>
            </a:r>
            <a:endParaRPr lang="en-IN" sz="2000" dirty="0"/>
          </a:p>
          <a:p>
            <a:pPr lvl="0" algn="just"/>
            <a:r>
              <a:rPr lang="en-US" sz="2000" b="1" dirty="0"/>
              <a:t>For Non wilful defaulters, under Ag &amp; Allied activities – Weaker section, </a:t>
            </a:r>
            <a:r>
              <a:rPr lang="en-US" sz="2000" b="1" dirty="0" err="1"/>
              <a:t>upto</a:t>
            </a:r>
            <a:r>
              <a:rPr lang="en-US" sz="2000" b="1" dirty="0"/>
              <a:t> Rs.50,000/- need based finance after 3 months, if repaid </a:t>
            </a:r>
            <a:r>
              <a:rPr lang="en-US" sz="2000" b="1" dirty="0" err="1"/>
              <a:t>atleast</a:t>
            </a:r>
            <a:r>
              <a:rPr lang="en-US" sz="2000" b="1" dirty="0"/>
              <a:t> 10% of previous loan. </a:t>
            </a:r>
          </a:p>
          <a:p>
            <a:pPr lvl="0" algn="just"/>
            <a:r>
              <a:rPr lang="en-US" sz="2000" b="1" dirty="0"/>
              <a:t>After 6 months, GLs as per delegated powers for </a:t>
            </a:r>
            <a:r>
              <a:rPr lang="en-US" sz="2000" b="1" dirty="0" err="1"/>
              <a:t>Agrl</a:t>
            </a:r>
            <a:r>
              <a:rPr lang="en-US" sz="2000" dirty="0"/>
              <a:t>.</a:t>
            </a:r>
            <a:endParaRPr lang="en-IN" sz="2000" dirty="0"/>
          </a:p>
          <a:p>
            <a:pPr algn="just"/>
            <a:endParaRPr lang="en-IN" sz="2000" dirty="0"/>
          </a:p>
          <a:p>
            <a:endParaRPr lang="en-IN" dirty="0"/>
          </a:p>
        </p:txBody>
      </p:sp>
    </p:spTree>
    <p:extLst>
      <p:ext uri="{BB962C8B-B14F-4D97-AF65-F5344CB8AC3E}">
        <p14:creationId xmlns:p14="http://schemas.microsoft.com/office/powerpoint/2010/main" val="23920163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48" y="112296"/>
            <a:ext cx="10838865" cy="778042"/>
          </a:xfrm>
        </p:spPr>
        <p:txBody>
          <a:bodyPr>
            <a:noAutofit/>
          </a:bodyPr>
          <a:lstStyle/>
          <a:p>
            <a:pPr algn="ctr"/>
            <a:r>
              <a:rPr lang="en-US" sz="2800" b="1" dirty="0"/>
              <a:t>RESTRICTIONS FOR LENDING</a:t>
            </a:r>
            <a:br>
              <a:rPr lang="en-IN" sz="2800" b="1" dirty="0"/>
            </a:br>
            <a:endParaRPr lang="en-IN" sz="2800" dirty="0"/>
          </a:p>
        </p:txBody>
      </p:sp>
      <p:sp>
        <p:nvSpPr>
          <p:cNvPr id="3" name="Content Placeholder 2"/>
          <p:cNvSpPr>
            <a:spLocks noGrp="1"/>
          </p:cNvSpPr>
          <p:nvPr>
            <p:ph idx="1"/>
          </p:nvPr>
        </p:nvSpPr>
        <p:spPr>
          <a:xfrm>
            <a:off x="818148" y="508001"/>
            <a:ext cx="10686465" cy="5973012"/>
          </a:xfrm>
        </p:spPr>
        <p:txBody>
          <a:bodyPr>
            <a:noAutofit/>
          </a:bodyPr>
          <a:lstStyle/>
          <a:p>
            <a:pPr lvl="0" algn="just"/>
            <a:r>
              <a:rPr lang="en-US" b="1" dirty="0"/>
              <a:t>Advances against Bank’s Own Shares: </a:t>
            </a:r>
            <a:r>
              <a:rPr lang="en-US" dirty="0"/>
              <a:t>In terms of </a:t>
            </a:r>
            <a:r>
              <a:rPr lang="en-US" b="1" dirty="0"/>
              <a:t>Section 20 (1)</a:t>
            </a:r>
            <a:r>
              <a:rPr lang="en-US" dirty="0"/>
              <a:t> of the  Banking Regulation Act, 1949, Bank cannot grant any loans and advances on the security of its own shares.</a:t>
            </a:r>
            <a:endParaRPr lang="en-IN" dirty="0"/>
          </a:p>
          <a:p>
            <a:pPr lvl="0" algn="just"/>
            <a:r>
              <a:rPr lang="en-US" dirty="0"/>
              <a:t>Bank shall not provide loans to companies for </a:t>
            </a:r>
            <a:r>
              <a:rPr lang="en-US" b="1" dirty="0"/>
              <a:t>buy-back of their own shares</a:t>
            </a:r>
            <a:r>
              <a:rPr lang="en-US" dirty="0"/>
              <a:t>/ securities</a:t>
            </a:r>
            <a:endParaRPr lang="en-IN" dirty="0"/>
          </a:p>
          <a:p>
            <a:pPr lvl="0" algn="just"/>
            <a:r>
              <a:rPr lang="en-US" b="1" dirty="0"/>
              <a:t>Holding shares in companies :</a:t>
            </a:r>
            <a:r>
              <a:rPr lang="en-US" dirty="0"/>
              <a:t>In terms of </a:t>
            </a:r>
            <a:r>
              <a:rPr lang="en-US" b="1" dirty="0"/>
              <a:t>Section 19(2)</a:t>
            </a:r>
            <a:r>
              <a:rPr lang="en-US" dirty="0"/>
              <a:t> of the Banking Regulation Act, 1949, Bank shall not hold shares in any company except as provided in sub-section (1) whether as pledgee, mortgagee or absolute owner, of an amount exceeding </a:t>
            </a:r>
            <a:r>
              <a:rPr lang="en-US" b="1" dirty="0"/>
              <a:t>30 percent of the paid-up share capital of that company</a:t>
            </a:r>
            <a:r>
              <a:rPr lang="en-US" dirty="0"/>
              <a:t> or </a:t>
            </a:r>
            <a:r>
              <a:rPr lang="en-US" b="1" dirty="0"/>
              <a:t>30 percent of its own paid-up share capital</a:t>
            </a:r>
            <a:r>
              <a:rPr lang="en-US" dirty="0"/>
              <a:t> </a:t>
            </a:r>
            <a:r>
              <a:rPr lang="en-US" b="1" dirty="0"/>
              <a:t>and reserves,</a:t>
            </a:r>
            <a:r>
              <a:rPr lang="en-US" dirty="0"/>
              <a:t> whichever is less.</a:t>
            </a:r>
            <a:endParaRPr lang="en-IN" b="1" dirty="0"/>
          </a:p>
          <a:p>
            <a:pPr lvl="0" algn="just"/>
            <a:r>
              <a:rPr lang="en-US" dirty="0"/>
              <a:t>Further, in terms of </a:t>
            </a:r>
            <a:r>
              <a:rPr lang="en-US" b="1" dirty="0"/>
              <a:t>Section 19(3) </a:t>
            </a:r>
            <a:r>
              <a:rPr lang="en-US" dirty="0"/>
              <a:t>of the Banking Regulation Act, 1949, Bank shall not hold shares whether as pledgee, mortgagee or absolute owner, in any company in the management of which any </a:t>
            </a:r>
            <a:r>
              <a:rPr lang="en-US" b="1" dirty="0"/>
              <a:t>Managing Director or Manager</a:t>
            </a:r>
            <a:r>
              <a:rPr lang="en-US" dirty="0"/>
              <a:t> of the Bank is in any manner concerned or interested.</a:t>
            </a:r>
            <a:endParaRPr lang="en-IN" b="1" dirty="0"/>
          </a:p>
          <a:p>
            <a:pPr lvl="0" algn="just"/>
            <a:r>
              <a:rPr lang="en-US" b="1" dirty="0"/>
              <a:t>Selective Credit Control (SCC) Commodities: </a:t>
            </a:r>
            <a:r>
              <a:rPr lang="en-US" dirty="0"/>
              <a:t>In case of advances against Levy Sugar, a minimum margin of 10% will apply.</a:t>
            </a:r>
            <a:endParaRPr lang="en-IN" b="1" dirty="0"/>
          </a:p>
          <a:p>
            <a:pPr lvl="0" algn="just"/>
            <a:r>
              <a:rPr lang="en-US" dirty="0"/>
              <a:t>Bank should not grant loans/ advances against FDRs or other </a:t>
            </a:r>
            <a:r>
              <a:rPr lang="en-US" b="1" dirty="0"/>
              <a:t>Term Deposits</a:t>
            </a:r>
            <a:r>
              <a:rPr lang="en-US" dirty="0"/>
              <a:t> of </a:t>
            </a:r>
            <a:r>
              <a:rPr lang="en-US" b="1" dirty="0"/>
              <a:t>other banks</a:t>
            </a:r>
            <a:r>
              <a:rPr lang="en-US" dirty="0"/>
              <a:t>.</a:t>
            </a:r>
            <a:endParaRPr lang="en-IN" b="1" dirty="0"/>
          </a:p>
          <a:p>
            <a:pPr lvl="0" algn="just"/>
            <a:r>
              <a:rPr lang="en-US" dirty="0"/>
              <a:t>Banks are not allowed to grant loans against </a:t>
            </a:r>
            <a:r>
              <a:rPr lang="en-US" b="1" dirty="0"/>
              <a:t>Certificate of Deposits</a:t>
            </a:r>
            <a:r>
              <a:rPr lang="en-US" dirty="0"/>
              <a:t>, unless specifically permitted by the Reserve Bank of India.</a:t>
            </a:r>
            <a:endParaRPr lang="en-IN" b="1" dirty="0"/>
          </a:p>
          <a:p>
            <a:pPr lvl="0" algn="just"/>
            <a:r>
              <a:rPr lang="en-US" dirty="0"/>
              <a:t>No loans to be granted against </a:t>
            </a:r>
            <a:r>
              <a:rPr lang="en-US" b="1" dirty="0"/>
              <a:t>partly paid shares</a:t>
            </a:r>
            <a:r>
              <a:rPr lang="en-US" dirty="0"/>
              <a:t>.</a:t>
            </a:r>
            <a:endParaRPr lang="en-IN" b="1" dirty="0"/>
          </a:p>
        </p:txBody>
      </p:sp>
    </p:spTree>
    <p:extLst>
      <p:ext uri="{BB962C8B-B14F-4D97-AF65-F5344CB8AC3E}">
        <p14:creationId xmlns:p14="http://schemas.microsoft.com/office/powerpoint/2010/main" val="554150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265" y="280741"/>
            <a:ext cx="11023349" cy="922421"/>
          </a:xfrm>
        </p:spPr>
        <p:txBody>
          <a:bodyPr>
            <a:normAutofit/>
          </a:bodyPr>
          <a:lstStyle/>
          <a:p>
            <a:r>
              <a:rPr lang="en-US" sz="2400" b="1" dirty="0"/>
              <a:t>Criteria for drawing CIR from multiple Credit Information Companies (CICs) for consumer segment are as under</a:t>
            </a:r>
            <a:endParaRPr lang="en-IN"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606503"/>
              </p:ext>
            </p:extLst>
          </p:nvPr>
        </p:nvGraphicFramePr>
        <p:xfrm>
          <a:off x="1307434" y="1203155"/>
          <a:ext cx="9192127" cy="5591028"/>
        </p:xfrm>
        <a:graphic>
          <a:graphicData uri="http://schemas.openxmlformats.org/drawingml/2006/table">
            <a:tbl>
              <a:tblPr firstRow="1" firstCol="1" lastRow="1" lastCol="1" bandRow="1" bandCol="1">
                <a:tableStyleId>{5C22544A-7EE6-4342-B048-85BDC9FD1C3A}</a:tableStyleId>
              </a:tblPr>
              <a:tblGrid>
                <a:gridCol w="2110052">
                  <a:extLst>
                    <a:ext uri="{9D8B030D-6E8A-4147-A177-3AD203B41FA5}">
                      <a16:colId xmlns:a16="http://schemas.microsoft.com/office/drawing/2014/main" val="20000"/>
                    </a:ext>
                  </a:extLst>
                </a:gridCol>
                <a:gridCol w="3011929">
                  <a:extLst>
                    <a:ext uri="{9D8B030D-6E8A-4147-A177-3AD203B41FA5}">
                      <a16:colId xmlns:a16="http://schemas.microsoft.com/office/drawing/2014/main" val="20001"/>
                    </a:ext>
                  </a:extLst>
                </a:gridCol>
                <a:gridCol w="2110052">
                  <a:extLst>
                    <a:ext uri="{9D8B030D-6E8A-4147-A177-3AD203B41FA5}">
                      <a16:colId xmlns:a16="http://schemas.microsoft.com/office/drawing/2014/main" val="20002"/>
                    </a:ext>
                  </a:extLst>
                </a:gridCol>
                <a:gridCol w="1960094">
                  <a:extLst>
                    <a:ext uri="{9D8B030D-6E8A-4147-A177-3AD203B41FA5}">
                      <a16:colId xmlns:a16="http://schemas.microsoft.com/office/drawing/2014/main" val="20003"/>
                    </a:ext>
                  </a:extLst>
                </a:gridCol>
              </a:tblGrid>
              <a:tr h="539630">
                <a:tc rowSpan="2">
                  <a:txBody>
                    <a:bodyPr/>
                    <a:lstStyle/>
                    <a:p>
                      <a:pPr marL="111125" algn="ctr">
                        <a:lnSpc>
                          <a:spcPct val="107000"/>
                        </a:lnSpc>
                        <a:spcAft>
                          <a:spcPts val="0"/>
                        </a:spcAft>
                      </a:pPr>
                      <a:r>
                        <a:rPr lang="en-US" sz="1200" spc="-25" dirty="0">
                          <a:effectLst/>
                        </a:rPr>
                        <a:t>Sl.</a:t>
                      </a:r>
                      <a:endParaRPr lang="en-IN" sz="1100" dirty="0">
                        <a:effectLst/>
                      </a:endParaRPr>
                    </a:p>
                    <a:p>
                      <a:pPr marL="103505" algn="ctr">
                        <a:lnSpc>
                          <a:spcPct val="107000"/>
                        </a:lnSpc>
                        <a:spcBef>
                          <a:spcPts val="200"/>
                        </a:spcBef>
                        <a:spcAft>
                          <a:spcPts val="0"/>
                        </a:spcAft>
                      </a:pPr>
                      <a:r>
                        <a:rPr lang="en-US" sz="1200" spc="-25" dirty="0">
                          <a:effectLst/>
                        </a:rPr>
                        <a:t>No.</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rowSpan="2">
                  <a:txBody>
                    <a:bodyPr/>
                    <a:lstStyle/>
                    <a:p>
                      <a:pPr marL="565785" algn="just">
                        <a:lnSpc>
                          <a:spcPct val="107000"/>
                        </a:lnSpc>
                        <a:spcAft>
                          <a:spcPts val="0"/>
                        </a:spcAft>
                      </a:pPr>
                      <a:r>
                        <a:rPr lang="en-US" sz="1200" spc="-10">
                          <a:effectLst/>
                        </a:rPr>
                        <a:t>Particulars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13665" marR="153035" algn="ctr">
                        <a:lnSpc>
                          <a:spcPct val="107000"/>
                        </a:lnSpc>
                        <a:spcAft>
                          <a:spcPts val="0"/>
                        </a:spcAft>
                      </a:pPr>
                      <a:r>
                        <a:rPr lang="en-US" sz="1400" dirty="0">
                          <a:effectLst/>
                        </a:rPr>
                        <a:t>Report</a:t>
                      </a:r>
                      <a:r>
                        <a:rPr lang="en-US" sz="1400" spc="-5" dirty="0">
                          <a:effectLst/>
                        </a:rPr>
                        <a:t> </a:t>
                      </a:r>
                      <a:r>
                        <a:rPr lang="en-US" sz="1400" spc="-20" dirty="0">
                          <a:effectLst/>
                        </a:rPr>
                        <a:t>from</a:t>
                      </a:r>
                      <a:endParaRPr lang="en-IN" sz="1400" dirty="0">
                        <a:effectLst/>
                      </a:endParaRPr>
                    </a:p>
                    <a:p>
                      <a:pPr marL="113665" marR="110490" algn="ctr">
                        <a:lnSpc>
                          <a:spcPct val="107000"/>
                        </a:lnSpc>
                        <a:spcBef>
                          <a:spcPts val="200"/>
                        </a:spcBef>
                        <a:spcAft>
                          <a:spcPts val="0"/>
                        </a:spcAft>
                      </a:pPr>
                      <a:r>
                        <a:rPr lang="en-US" sz="1400" dirty="0">
                          <a:effectLst/>
                        </a:rPr>
                        <a:t>one</a:t>
                      </a:r>
                      <a:r>
                        <a:rPr lang="en-US" sz="1400" spc="-5" dirty="0">
                          <a:effectLst/>
                        </a:rPr>
                        <a:t> </a:t>
                      </a:r>
                      <a:r>
                        <a:rPr lang="en-US" sz="1400" spc="-25" dirty="0">
                          <a:effectLst/>
                        </a:rPr>
                        <a:t>CIC</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23825" marR="163195" algn="ctr">
                        <a:lnSpc>
                          <a:spcPct val="107000"/>
                        </a:lnSpc>
                        <a:spcAft>
                          <a:spcPts val="0"/>
                        </a:spcAft>
                      </a:pPr>
                      <a:r>
                        <a:rPr lang="en-US" sz="1600" dirty="0">
                          <a:effectLst/>
                        </a:rPr>
                        <a:t>Reports</a:t>
                      </a:r>
                      <a:r>
                        <a:rPr lang="en-US" sz="1600" spc="-10" dirty="0">
                          <a:effectLst/>
                        </a:rPr>
                        <a:t> </a:t>
                      </a:r>
                      <a:r>
                        <a:rPr lang="en-US" sz="1600" spc="-20" dirty="0">
                          <a:effectLst/>
                        </a:rPr>
                        <a:t>from </a:t>
                      </a:r>
                      <a:r>
                        <a:rPr lang="en-US" sz="1600" dirty="0">
                          <a:effectLst/>
                        </a:rPr>
                        <a:t>2 </a:t>
                      </a:r>
                      <a:r>
                        <a:rPr lang="en-US" sz="1600" spc="-20" dirty="0">
                          <a:effectLst/>
                        </a:rPr>
                        <a:t>CICs</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270658">
                <a:tc vMerge="1">
                  <a:txBody>
                    <a:bodyPr/>
                    <a:lstStyle/>
                    <a:p>
                      <a:endParaRPr lang="en-IN"/>
                    </a:p>
                  </a:txBody>
                  <a:tcPr/>
                </a:tc>
                <a:tc vMerge="1">
                  <a:txBody>
                    <a:bodyPr/>
                    <a:lstStyle/>
                    <a:p>
                      <a:endParaRPr lang="en-IN"/>
                    </a:p>
                  </a:txBody>
                  <a:tcPr/>
                </a:tc>
                <a:tc>
                  <a:txBody>
                    <a:bodyPr/>
                    <a:lstStyle/>
                    <a:p>
                      <a:pPr marL="163195" algn="ctr">
                        <a:lnSpc>
                          <a:spcPct val="107000"/>
                        </a:lnSpc>
                        <a:spcAft>
                          <a:spcPts val="0"/>
                        </a:spcAft>
                      </a:pPr>
                      <a:r>
                        <a:rPr lang="en-US" sz="1400" b="1" dirty="0">
                          <a:effectLst/>
                        </a:rPr>
                        <a:t>Limit</a:t>
                      </a:r>
                      <a:r>
                        <a:rPr lang="en-US" sz="1400" b="1" spc="-10" dirty="0">
                          <a:effectLst/>
                        </a:rPr>
                        <a:t> </a:t>
                      </a:r>
                      <a:r>
                        <a:rPr lang="en-US" sz="1400" b="1" dirty="0">
                          <a:effectLst/>
                        </a:rPr>
                        <a:t>up</a:t>
                      </a:r>
                      <a:r>
                        <a:rPr lang="en-US" sz="1400" b="1" spc="-5" dirty="0">
                          <a:effectLst/>
                        </a:rPr>
                        <a:t> </a:t>
                      </a:r>
                      <a:r>
                        <a:rPr lang="en-US" sz="1400" b="1" spc="-25" dirty="0">
                          <a:effectLst/>
                        </a:rPr>
                        <a:t>to</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78435" algn="ctr">
                        <a:lnSpc>
                          <a:spcPct val="107000"/>
                        </a:lnSpc>
                        <a:spcAft>
                          <a:spcPts val="0"/>
                        </a:spcAft>
                      </a:pPr>
                      <a:r>
                        <a:rPr lang="en-US" sz="1400" dirty="0">
                          <a:solidFill>
                            <a:schemeClr val="tx1"/>
                          </a:solidFill>
                          <a:effectLst/>
                        </a:rPr>
                        <a:t>Limit</a:t>
                      </a:r>
                      <a:r>
                        <a:rPr lang="en-US" sz="1400" spc="-15" dirty="0">
                          <a:solidFill>
                            <a:schemeClr val="tx1"/>
                          </a:solidFill>
                          <a:effectLst/>
                        </a:rPr>
                        <a:t> </a:t>
                      </a:r>
                      <a:r>
                        <a:rPr lang="en-US" sz="1400" spc="-10" dirty="0">
                          <a:solidFill>
                            <a:schemeClr val="tx1"/>
                          </a:solidFill>
                          <a:effectLst/>
                        </a:rPr>
                        <a:t>above</a:t>
                      </a:r>
                      <a:endParaRPr lang="en-IN" sz="140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268127">
                <a:tc>
                  <a:txBody>
                    <a:bodyPr/>
                    <a:lstStyle/>
                    <a:p>
                      <a:pPr marR="41275" algn="ctr">
                        <a:lnSpc>
                          <a:spcPct val="107000"/>
                        </a:lnSpc>
                        <a:spcAft>
                          <a:spcPts val="0"/>
                        </a:spcAft>
                      </a:pPr>
                      <a:r>
                        <a:rPr lang="en-US" sz="1200">
                          <a:effectLst/>
                        </a:rPr>
                        <a:t>I</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400" b="1" dirty="0">
                          <a:effectLst/>
                        </a:rPr>
                        <a:t>Secured</a:t>
                      </a:r>
                      <a:r>
                        <a:rPr lang="en-US" sz="1400" b="1" spc="-20" dirty="0">
                          <a:effectLst/>
                        </a:rPr>
                        <a:t> Loans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400" b="1" dirty="0">
                          <a:effectLst/>
                        </a:rPr>
                        <a:t> </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200">
                          <a:effectLst/>
                        </a:rPr>
                        <a:t> </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270658">
                <a:tc>
                  <a:txBody>
                    <a:bodyPr/>
                    <a:lstStyle/>
                    <a:p>
                      <a:pPr marR="140335" algn="ctr">
                        <a:lnSpc>
                          <a:spcPct val="107000"/>
                        </a:lnSpc>
                        <a:spcAft>
                          <a:spcPts val="0"/>
                        </a:spcAft>
                      </a:pPr>
                      <a:r>
                        <a:rPr lang="en-US" sz="1200" spc="-25">
                          <a:effectLst/>
                        </a:rPr>
                        <a:t>(a)</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400" b="1" dirty="0">
                          <a:effectLst/>
                        </a:rPr>
                        <a:t>Personal</a:t>
                      </a:r>
                      <a:r>
                        <a:rPr lang="en-US" sz="1400" b="1" spc="-10" dirty="0">
                          <a:effectLst/>
                        </a:rPr>
                        <a:t> Segment</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400" b="1" dirty="0">
                          <a:effectLst/>
                        </a:rPr>
                        <a:t> </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gn="ctr">
                        <a:lnSpc>
                          <a:spcPct val="107000"/>
                        </a:lnSpc>
                        <a:spcAft>
                          <a:spcPts val="0"/>
                        </a:spcAft>
                      </a:pPr>
                      <a:r>
                        <a:rPr lang="en-US" sz="1200">
                          <a:effectLst/>
                        </a:rPr>
                        <a:t> </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r h="270658">
                <a:tc>
                  <a:txBody>
                    <a:bodyPr/>
                    <a:lstStyle/>
                    <a:p>
                      <a:pPr marR="159385" algn="ctr">
                        <a:lnSpc>
                          <a:spcPct val="107000"/>
                        </a:lnSpc>
                        <a:spcAft>
                          <a:spcPts val="0"/>
                        </a:spcAft>
                      </a:pPr>
                      <a:r>
                        <a:rPr lang="en-US" sz="1200" spc="-25">
                          <a:effectLst/>
                        </a:rPr>
                        <a:t>(i)</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400" b="1" dirty="0">
                          <a:effectLst/>
                        </a:rPr>
                        <a:t>Housing</a:t>
                      </a:r>
                      <a:r>
                        <a:rPr lang="en-US" sz="1400" b="1" spc="-15" dirty="0">
                          <a:effectLst/>
                        </a:rPr>
                        <a:t> </a:t>
                      </a:r>
                      <a:r>
                        <a:rPr lang="en-US" sz="1400" b="1" spc="-10" dirty="0">
                          <a:effectLst/>
                        </a:rPr>
                        <a:t>Loans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b="1" dirty="0">
                          <a:effectLst/>
                        </a:rPr>
                        <a:t>10</a:t>
                      </a:r>
                      <a:r>
                        <a:rPr lang="en-US" sz="1400" b="1" spc="-10" dirty="0">
                          <a:effectLst/>
                        </a:rPr>
                        <a:t> </a:t>
                      </a:r>
                      <a:r>
                        <a:rPr lang="en-US" sz="1400" b="1" spc="-20" dirty="0" err="1">
                          <a:effectLst/>
                        </a:rPr>
                        <a:t>Lacs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dirty="0">
                          <a:effectLst/>
                        </a:rPr>
                        <a:t>10</a:t>
                      </a:r>
                      <a:r>
                        <a:rPr lang="en-US" sz="1400" spc="-10" dirty="0">
                          <a:effectLst/>
                        </a:rPr>
                        <a:t> </a:t>
                      </a:r>
                      <a:r>
                        <a:rPr lang="en-US" sz="1400" spc="-20" dirty="0" err="1">
                          <a:effectLst/>
                        </a:rPr>
                        <a:t>Lacs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4"/>
                  </a:ext>
                </a:extLst>
              </a:tr>
              <a:tr h="268127">
                <a:tc>
                  <a:txBody>
                    <a:bodyPr/>
                    <a:lstStyle/>
                    <a:p>
                      <a:pPr marR="133985" algn="ctr">
                        <a:lnSpc>
                          <a:spcPct val="107000"/>
                        </a:lnSpc>
                        <a:spcAft>
                          <a:spcPts val="0"/>
                        </a:spcAft>
                      </a:pPr>
                      <a:r>
                        <a:rPr lang="en-US" sz="1200" spc="-20">
                          <a:effectLst/>
                        </a:rPr>
                        <a:t>(ii)</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400" b="1" dirty="0">
                          <a:effectLst/>
                        </a:rPr>
                        <a:t>Car</a:t>
                      </a:r>
                      <a:r>
                        <a:rPr lang="en-US" sz="1400" b="1" spc="-20" dirty="0">
                          <a:effectLst/>
                        </a:rPr>
                        <a:t> </a:t>
                      </a:r>
                      <a:r>
                        <a:rPr lang="en-US" sz="1400" b="1" spc="-10" dirty="0">
                          <a:effectLst/>
                        </a:rPr>
                        <a:t>loans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b="1" dirty="0">
                          <a:effectLst/>
                        </a:rPr>
                        <a:t>5 </a:t>
                      </a:r>
                      <a:r>
                        <a:rPr lang="en-US" sz="1400" b="1" spc="-20" dirty="0" err="1">
                          <a:effectLst/>
                        </a:rPr>
                        <a:t>Lacs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dirty="0">
                          <a:effectLst/>
                        </a:rPr>
                        <a:t>5 </a:t>
                      </a:r>
                      <a:r>
                        <a:rPr lang="en-US" sz="1400" spc="-20" dirty="0" err="1">
                          <a:effectLst/>
                        </a:rPr>
                        <a:t>Lacs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5"/>
                  </a:ext>
                </a:extLst>
              </a:tr>
              <a:tr h="270658">
                <a:tc>
                  <a:txBody>
                    <a:bodyPr/>
                    <a:lstStyle/>
                    <a:p>
                      <a:pPr marR="109855" algn="ctr">
                        <a:lnSpc>
                          <a:spcPct val="107000"/>
                        </a:lnSpc>
                        <a:spcAft>
                          <a:spcPts val="0"/>
                        </a:spcAft>
                      </a:pPr>
                      <a:r>
                        <a:rPr lang="en-US" sz="1200" spc="-10">
                          <a:effectLst/>
                        </a:rPr>
                        <a:t>(iii)</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6675" algn="just">
                        <a:lnSpc>
                          <a:spcPct val="107000"/>
                        </a:lnSpc>
                        <a:spcAft>
                          <a:spcPts val="0"/>
                        </a:spcAft>
                      </a:pPr>
                      <a:r>
                        <a:rPr lang="en-US" sz="1400" b="1" dirty="0">
                          <a:effectLst/>
                        </a:rPr>
                        <a:t>Education</a:t>
                      </a:r>
                      <a:r>
                        <a:rPr lang="en-US" sz="1400" b="1" spc="-25" dirty="0">
                          <a:effectLst/>
                        </a:rPr>
                        <a:t> </a:t>
                      </a:r>
                      <a:r>
                        <a:rPr lang="en-US" sz="1400" b="1" spc="-10" dirty="0">
                          <a:effectLst/>
                        </a:rPr>
                        <a:t>loans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59690">
                        <a:lnSpc>
                          <a:spcPct val="107000"/>
                        </a:lnSpc>
                        <a:spcAft>
                          <a:spcPts val="0"/>
                        </a:spcAft>
                      </a:pPr>
                      <a:r>
                        <a:rPr lang="en-US" sz="1400" b="1" dirty="0">
                          <a:effectLst/>
                        </a:rPr>
                        <a:t>7.5</a:t>
                      </a:r>
                      <a:r>
                        <a:rPr lang="en-US" sz="1400" b="1" spc="-10" dirty="0">
                          <a:effectLst/>
                        </a:rPr>
                        <a:t> </a:t>
                      </a:r>
                      <a:r>
                        <a:rPr lang="en-US" sz="1400" b="1" spc="-20" dirty="0" err="1">
                          <a:effectLst/>
                        </a:rPr>
                        <a:t>Lacs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59690">
                        <a:lnSpc>
                          <a:spcPct val="107000"/>
                        </a:lnSpc>
                        <a:spcAft>
                          <a:spcPts val="0"/>
                        </a:spcAft>
                      </a:pPr>
                      <a:r>
                        <a:rPr lang="en-US" sz="1400" dirty="0">
                          <a:effectLst/>
                        </a:rPr>
                        <a:t>7.5</a:t>
                      </a:r>
                      <a:r>
                        <a:rPr lang="en-US" sz="1400" spc="-10" dirty="0">
                          <a:effectLst/>
                        </a:rPr>
                        <a:t> </a:t>
                      </a:r>
                      <a:r>
                        <a:rPr lang="en-US" sz="1400" spc="-20" dirty="0" err="1">
                          <a:effectLst/>
                        </a:rPr>
                        <a:t>Lacs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6"/>
                  </a:ext>
                </a:extLst>
              </a:tr>
              <a:tr h="270658">
                <a:tc>
                  <a:txBody>
                    <a:bodyPr/>
                    <a:lstStyle/>
                    <a:p>
                      <a:pPr marR="117475" algn="ctr">
                        <a:lnSpc>
                          <a:spcPct val="107000"/>
                        </a:lnSpc>
                        <a:spcAft>
                          <a:spcPts val="0"/>
                        </a:spcAft>
                      </a:pPr>
                      <a:r>
                        <a:rPr lang="en-US" sz="1200" spc="-20">
                          <a:effectLst/>
                        </a:rPr>
                        <a:t>(iv)</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400" b="1" dirty="0">
                          <a:effectLst/>
                        </a:rPr>
                        <a:t>All</a:t>
                      </a:r>
                      <a:r>
                        <a:rPr lang="en-US" sz="1400" b="1" spc="-10" dirty="0">
                          <a:effectLst/>
                        </a:rPr>
                        <a:t> </a:t>
                      </a:r>
                      <a:r>
                        <a:rPr lang="en-US" sz="1400" b="1" dirty="0">
                          <a:effectLst/>
                        </a:rPr>
                        <a:t>other</a:t>
                      </a:r>
                      <a:r>
                        <a:rPr lang="en-US" sz="1400" b="1" spc="-5" dirty="0">
                          <a:effectLst/>
                        </a:rPr>
                        <a:t> </a:t>
                      </a:r>
                      <a:r>
                        <a:rPr lang="en-US" sz="1400" b="1" dirty="0">
                          <a:effectLst/>
                        </a:rPr>
                        <a:t>secured</a:t>
                      </a:r>
                      <a:r>
                        <a:rPr lang="en-US" sz="1400" b="1" spc="-15" dirty="0">
                          <a:effectLst/>
                        </a:rPr>
                        <a:t> </a:t>
                      </a:r>
                      <a:r>
                        <a:rPr lang="en-US" sz="1400" b="1" spc="-10" dirty="0">
                          <a:effectLst/>
                        </a:rPr>
                        <a:t>loans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b="1" dirty="0">
                          <a:effectLst/>
                        </a:rPr>
                        <a:t>5 </a:t>
                      </a:r>
                      <a:r>
                        <a:rPr lang="en-US" sz="1400" b="1" spc="-20" dirty="0" err="1">
                          <a:effectLst/>
                        </a:rPr>
                        <a:t>Lacs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dirty="0">
                          <a:effectLst/>
                        </a:rPr>
                        <a:t>5 </a:t>
                      </a:r>
                      <a:r>
                        <a:rPr lang="en-US" sz="1400" spc="-20" dirty="0" err="1">
                          <a:effectLst/>
                        </a:rPr>
                        <a:t>Lacs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7"/>
                  </a:ext>
                </a:extLst>
              </a:tr>
              <a:tr h="268127">
                <a:tc>
                  <a:txBody>
                    <a:bodyPr/>
                    <a:lstStyle/>
                    <a:p>
                      <a:pPr marR="140335" algn="ctr">
                        <a:lnSpc>
                          <a:spcPct val="107000"/>
                        </a:lnSpc>
                        <a:spcAft>
                          <a:spcPts val="0"/>
                        </a:spcAft>
                      </a:pPr>
                      <a:r>
                        <a:rPr lang="en-US" sz="1200" spc="-25" dirty="0">
                          <a:effectLst/>
                        </a:rPr>
                        <a:t>(b)</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400" b="1" dirty="0">
                          <a:effectLst/>
                        </a:rPr>
                        <a:t>MSME</a:t>
                      </a:r>
                      <a:r>
                        <a:rPr lang="en-US" sz="1400" b="1" spc="-10" dirty="0">
                          <a:effectLst/>
                        </a:rPr>
                        <a:t> Segment</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b="1" dirty="0">
                          <a:effectLst/>
                        </a:rPr>
                        <a:t>10</a:t>
                      </a:r>
                      <a:r>
                        <a:rPr lang="en-US" sz="1400" b="1" spc="-10" dirty="0">
                          <a:effectLst/>
                        </a:rPr>
                        <a:t> </a:t>
                      </a:r>
                      <a:r>
                        <a:rPr lang="en-US" sz="1400" b="1" spc="-20" dirty="0" err="1">
                          <a:effectLst/>
                        </a:rPr>
                        <a:t>Lacs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noFill/>
                  </a:tcPr>
                </a:tc>
                <a:tc>
                  <a:txBody>
                    <a:bodyPr/>
                    <a:lstStyle/>
                    <a:p>
                      <a:pPr marR="60960">
                        <a:lnSpc>
                          <a:spcPct val="107000"/>
                        </a:lnSpc>
                        <a:spcAft>
                          <a:spcPts val="0"/>
                        </a:spcAft>
                      </a:pPr>
                      <a:r>
                        <a:rPr lang="en-US" sz="1400" dirty="0">
                          <a:effectLst/>
                        </a:rPr>
                        <a:t>10</a:t>
                      </a:r>
                      <a:r>
                        <a:rPr lang="en-US" sz="1400" spc="-10" dirty="0">
                          <a:effectLst/>
                        </a:rPr>
                        <a:t> </a:t>
                      </a:r>
                      <a:r>
                        <a:rPr lang="en-US" sz="1400" spc="-20" dirty="0" err="1">
                          <a:effectLst/>
                        </a:rPr>
                        <a:t>Lacs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8"/>
                  </a:ext>
                </a:extLst>
              </a:tr>
              <a:tr h="270658">
                <a:tc>
                  <a:txBody>
                    <a:bodyPr/>
                    <a:lstStyle/>
                    <a:p>
                      <a:pPr marR="147955" algn="ctr">
                        <a:lnSpc>
                          <a:spcPct val="107000"/>
                        </a:lnSpc>
                        <a:spcAft>
                          <a:spcPts val="0"/>
                        </a:spcAft>
                      </a:pPr>
                      <a:r>
                        <a:rPr lang="en-US" sz="1200" spc="-25">
                          <a:effectLst/>
                        </a:rPr>
                        <a:t>(c)</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400" b="1" dirty="0">
                          <a:effectLst/>
                        </a:rPr>
                        <a:t>Agri.</a:t>
                      </a:r>
                      <a:r>
                        <a:rPr lang="en-US" sz="1400" b="1" spc="-10" dirty="0">
                          <a:effectLst/>
                        </a:rPr>
                        <a:t> Segment</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b="1" dirty="0">
                          <a:effectLst/>
                        </a:rPr>
                        <a:t>3 </a:t>
                      </a:r>
                      <a:r>
                        <a:rPr lang="en-US" sz="1400" b="1" spc="-20" dirty="0" err="1">
                          <a:effectLst/>
                        </a:rPr>
                        <a:t>Lacs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dirty="0">
                          <a:effectLst/>
                        </a:rPr>
                        <a:t>3 </a:t>
                      </a:r>
                      <a:r>
                        <a:rPr lang="en-US" sz="1400" spc="-20" dirty="0" err="1">
                          <a:effectLst/>
                        </a:rPr>
                        <a:t>Lacs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9"/>
                  </a:ext>
                </a:extLst>
              </a:tr>
              <a:tr h="270658">
                <a:tc>
                  <a:txBody>
                    <a:bodyPr/>
                    <a:lstStyle/>
                    <a:p>
                      <a:pPr marR="140335" algn="ctr">
                        <a:lnSpc>
                          <a:spcPct val="107000"/>
                        </a:lnSpc>
                        <a:spcAft>
                          <a:spcPts val="0"/>
                        </a:spcAft>
                      </a:pPr>
                      <a:r>
                        <a:rPr lang="en-US" sz="1200" spc="-25">
                          <a:effectLst/>
                        </a:rPr>
                        <a:t>(d)</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400" b="1" dirty="0">
                          <a:effectLst/>
                        </a:rPr>
                        <a:t>All</a:t>
                      </a:r>
                      <a:r>
                        <a:rPr lang="en-US" sz="1400" b="1" spc="-5" dirty="0">
                          <a:effectLst/>
                        </a:rPr>
                        <a:t> </a:t>
                      </a:r>
                      <a:r>
                        <a:rPr lang="en-US" sz="1400" b="1" dirty="0">
                          <a:effectLst/>
                        </a:rPr>
                        <a:t>other</a:t>
                      </a:r>
                      <a:r>
                        <a:rPr lang="en-US" sz="1400" b="1" spc="-5" dirty="0">
                          <a:effectLst/>
                        </a:rPr>
                        <a:t> </a:t>
                      </a:r>
                      <a:r>
                        <a:rPr lang="en-US" sz="1400" b="1" spc="-10" dirty="0">
                          <a:effectLst/>
                        </a:rPr>
                        <a:t>loans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b="1" dirty="0">
                          <a:effectLst/>
                        </a:rPr>
                        <a:t>10</a:t>
                      </a:r>
                      <a:r>
                        <a:rPr lang="en-US" sz="1400" b="1" spc="-10" dirty="0">
                          <a:effectLst/>
                        </a:rPr>
                        <a:t> </a:t>
                      </a:r>
                      <a:r>
                        <a:rPr lang="en-US" sz="1400" b="1" spc="-20" dirty="0" err="1">
                          <a:effectLst/>
                        </a:rPr>
                        <a:t>Lacs</a:t>
                      </a:r>
                      <a:endParaRPr lang="en-IN" sz="14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dirty="0">
                          <a:effectLst/>
                        </a:rPr>
                        <a:t>10</a:t>
                      </a:r>
                      <a:r>
                        <a:rPr lang="en-US" sz="1400" spc="-10" dirty="0">
                          <a:effectLst/>
                        </a:rPr>
                        <a:t> </a:t>
                      </a:r>
                      <a:r>
                        <a:rPr lang="en-US" sz="1400" spc="-20" dirty="0" err="1">
                          <a:effectLst/>
                        </a:rPr>
                        <a:t>Lacs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10"/>
                  </a:ext>
                </a:extLst>
              </a:tr>
              <a:tr h="270658">
                <a:tc gridSpan="4">
                  <a:txBody>
                    <a:bodyPr/>
                    <a:lstStyle/>
                    <a:p>
                      <a:pPr>
                        <a:lnSpc>
                          <a:spcPct val="107000"/>
                        </a:lnSpc>
                        <a:spcAft>
                          <a:spcPts val="0"/>
                        </a:spcAft>
                      </a:pPr>
                      <a:r>
                        <a:rPr lang="en-US" sz="1200" dirty="0">
                          <a:effectLst/>
                        </a:rPr>
                        <a:t> </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11"/>
                  </a:ext>
                </a:extLst>
              </a:tr>
              <a:tr h="268972">
                <a:tc>
                  <a:txBody>
                    <a:bodyPr/>
                    <a:lstStyle/>
                    <a:p>
                      <a:pPr marL="149860" marR="190500" algn="ctr">
                        <a:lnSpc>
                          <a:spcPct val="107000"/>
                        </a:lnSpc>
                        <a:spcAft>
                          <a:spcPts val="0"/>
                        </a:spcAft>
                      </a:pPr>
                      <a:r>
                        <a:rPr lang="en-US" sz="1200" spc="-25">
                          <a:effectLst/>
                        </a:rPr>
                        <a:t>II</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600" b="1" dirty="0">
                          <a:effectLst/>
                        </a:rPr>
                        <a:t>Unsecured</a:t>
                      </a:r>
                      <a:r>
                        <a:rPr lang="en-US" sz="1600" b="1" spc="-20" dirty="0">
                          <a:effectLst/>
                        </a:rPr>
                        <a:t> Loans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nSpc>
                          <a:spcPct val="107000"/>
                        </a:lnSpc>
                        <a:spcAft>
                          <a:spcPts val="0"/>
                        </a:spcAft>
                      </a:pPr>
                      <a:r>
                        <a:rPr lang="en-US" sz="1600" b="1" dirty="0">
                          <a:effectLst/>
                        </a:rPr>
                        <a:t>Report 1 CIC</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nSpc>
                          <a:spcPct val="107000"/>
                        </a:lnSpc>
                        <a:spcAft>
                          <a:spcPts val="0"/>
                        </a:spcAft>
                      </a:pPr>
                      <a:r>
                        <a:rPr lang="en-US" sz="1400" dirty="0">
                          <a:effectLst/>
                        </a:rPr>
                        <a:t>Report 2 CICs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12"/>
                  </a:ext>
                </a:extLst>
              </a:tr>
              <a:tr h="270658">
                <a:tc>
                  <a:txBody>
                    <a:bodyPr/>
                    <a:lstStyle/>
                    <a:p>
                      <a:pPr marR="140335" algn="ctr">
                        <a:lnSpc>
                          <a:spcPct val="107000"/>
                        </a:lnSpc>
                        <a:spcAft>
                          <a:spcPts val="0"/>
                        </a:spcAft>
                      </a:pPr>
                      <a:r>
                        <a:rPr lang="en-US" sz="1200" spc="-25">
                          <a:effectLst/>
                        </a:rPr>
                        <a:t>(a)</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600" b="1" dirty="0">
                          <a:effectLst/>
                        </a:rPr>
                        <a:t>Personal</a:t>
                      </a:r>
                      <a:r>
                        <a:rPr lang="en-US" sz="1600" b="1" spc="-10" dirty="0">
                          <a:effectLst/>
                        </a:rPr>
                        <a:t> Segment</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nSpc>
                          <a:spcPct val="107000"/>
                        </a:lnSpc>
                        <a:spcAft>
                          <a:spcPts val="0"/>
                        </a:spcAft>
                      </a:pPr>
                      <a:r>
                        <a:rPr lang="en-US" sz="1600" b="1" dirty="0">
                          <a:effectLst/>
                        </a:rPr>
                        <a:t> </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a:lnSpc>
                          <a:spcPct val="107000"/>
                        </a:lnSpc>
                        <a:spcAft>
                          <a:spcPts val="0"/>
                        </a:spcAft>
                      </a:pPr>
                      <a:r>
                        <a:rPr lang="en-US" sz="1400" dirty="0">
                          <a:effectLst/>
                        </a:rPr>
                        <a:t> </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13"/>
                  </a:ext>
                </a:extLst>
              </a:tr>
              <a:tr h="270658">
                <a:tc>
                  <a:txBody>
                    <a:bodyPr/>
                    <a:lstStyle/>
                    <a:p>
                      <a:pPr marR="159385" algn="ctr">
                        <a:lnSpc>
                          <a:spcPct val="107000"/>
                        </a:lnSpc>
                        <a:spcAft>
                          <a:spcPts val="0"/>
                        </a:spcAft>
                      </a:pPr>
                      <a:r>
                        <a:rPr lang="en-US" sz="1200" spc="-25">
                          <a:effectLst/>
                        </a:rPr>
                        <a:t>(i)</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600" b="1" dirty="0">
                          <a:effectLst/>
                        </a:rPr>
                        <a:t>Personal</a:t>
                      </a:r>
                      <a:r>
                        <a:rPr lang="en-US" sz="1600" b="1" spc="-10" dirty="0">
                          <a:effectLst/>
                        </a:rPr>
                        <a:t> loans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59690">
                        <a:lnSpc>
                          <a:spcPct val="107000"/>
                        </a:lnSpc>
                        <a:spcAft>
                          <a:spcPts val="0"/>
                        </a:spcAft>
                      </a:pPr>
                      <a:r>
                        <a:rPr lang="en-US" sz="1600" b="1" dirty="0">
                          <a:effectLst/>
                        </a:rPr>
                        <a:t>1 </a:t>
                      </a:r>
                      <a:r>
                        <a:rPr lang="en-US" sz="1600" b="1" spc="-25" dirty="0">
                          <a:effectLst/>
                        </a:rPr>
                        <a:t>Lac</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59690">
                        <a:lnSpc>
                          <a:spcPct val="107000"/>
                        </a:lnSpc>
                        <a:spcAft>
                          <a:spcPts val="0"/>
                        </a:spcAft>
                      </a:pPr>
                      <a:r>
                        <a:rPr lang="en-US" sz="1400" dirty="0">
                          <a:effectLst/>
                        </a:rPr>
                        <a:t>1 </a:t>
                      </a:r>
                      <a:r>
                        <a:rPr lang="en-US" sz="1400" spc="-25" dirty="0">
                          <a:effectLst/>
                        </a:rPr>
                        <a:t>Lac</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14"/>
                  </a:ext>
                </a:extLst>
              </a:tr>
              <a:tr h="477029">
                <a:tc>
                  <a:txBody>
                    <a:bodyPr/>
                    <a:lstStyle/>
                    <a:p>
                      <a:pPr marR="133985" algn="ctr">
                        <a:lnSpc>
                          <a:spcPct val="107000"/>
                        </a:lnSpc>
                        <a:spcAft>
                          <a:spcPts val="0"/>
                        </a:spcAft>
                      </a:pPr>
                      <a:r>
                        <a:rPr lang="en-US" sz="1200" spc="-20">
                          <a:effectLst/>
                        </a:rPr>
                        <a:t>(ii)</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pPr>
                      <a:r>
                        <a:rPr lang="en-US" sz="1600" b="1" dirty="0">
                          <a:effectLst/>
                        </a:rPr>
                        <a:t>Education</a:t>
                      </a:r>
                      <a:r>
                        <a:rPr lang="en-US" sz="1600" b="1" spc="-25" dirty="0">
                          <a:effectLst/>
                        </a:rPr>
                        <a:t> </a:t>
                      </a:r>
                      <a:r>
                        <a:rPr lang="en-US" sz="1600" b="1" spc="-10" dirty="0">
                          <a:effectLst/>
                        </a:rPr>
                        <a:t>loans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600" b="1" dirty="0">
                          <a:effectLst/>
                        </a:rPr>
                        <a:t>4 </a:t>
                      </a:r>
                      <a:r>
                        <a:rPr lang="en-US" sz="1600" b="1" spc="-20" dirty="0" err="1">
                          <a:effectLst/>
                        </a:rPr>
                        <a:t>Lacs</a:t>
                      </a:r>
                      <a:endParaRPr lang="en-IN" sz="1600" b="1"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400" dirty="0">
                          <a:effectLst/>
                        </a:rPr>
                        <a:t>4 </a:t>
                      </a:r>
                      <a:r>
                        <a:rPr lang="en-US" sz="1400" spc="-20" dirty="0" err="1">
                          <a:effectLst/>
                        </a:rPr>
                        <a:t>Lacs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15"/>
                  </a:ext>
                </a:extLst>
              </a:tr>
              <a:tr h="794436">
                <a:tc>
                  <a:txBody>
                    <a:bodyPr/>
                    <a:lstStyle/>
                    <a:p>
                      <a:pPr marR="109855" algn="ctr">
                        <a:lnSpc>
                          <a:spcPct val="107000"/>
                        </a:lnSpc>
                        <a:spcAft>
                          <a:spcPts val="0"/>
                        </a:spcAft>
                      </a:pPr>
                      <a:r>
                        <a:rPr lang="en-US" sz="1200" spc="-10">
                          <a:effectLst/>
                        </a:rPr>
                        <a:t>(iii)</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0955" algn="just">
                        <a:lnSpc>
                          <a:spcPct val="107000"/>
                        </a:lnSpc>
                        <a:spcAft>
                          <a:spcPts val="0"/>
                        </a:spcAft>
                        <a:tabLst>
                          <a:tab pos="382270" algn="l"/>
                          <a:tab pos="944245" algn="l"/>
                          <a:tab pos="1499235" algn="l"/>
                        </a:tabLst>
                      </a:pPr>
                      <a:r>
                        <a:rPr lang="en-US" sz="1600" spc="-25" dirty="0">
                          <a:effectLst/>
                        </a:rPr>
                        <a:t>All </a:t>
                      </a:r>
                      <a:r>
                        <a:rPr lang="en-US" sz="1600" spc="-10" dirty="0">
                          <a:effectLst/>
                        </a:rPr>
                        <a:t>other</a:t>
                      </a:r>
                      <a:r>
                        <a:rPr lang="en-US" sz="1600" dirty="0">
                          <a:effectLst/>
                        </a:rPr>
                        <a:t> </a:t>
                      </a:r>
                      <a:r>
                        <a:rPr lang="en-US" sz="1600" spc="-10" dirty="0">
                          <a:effectLst/>
                        </a:rPr>
                        <a:t>loans under</a:t>
                      </a:r>
                      <a:r>
                        <a:rPr lang="en-US" sz="1600" dirty="0">
                          <a:effectLst/>
                        </a:rPr>
                        <a:t>	 </a:t>
                      </a:r>
                      <a:endParaRPr lang="en-IN" sz="1600" dirty="0">
                        <a:effectLst/>
                      </a:endParaRPr>
                    </a:p>
                    <a:p>
                      <a:pPr marL="68580" algn="just">
                        <a:lnSpc>
                          <a:spcPct val="107000"/>
                        </a:lnSpc>
                        <a:spcBef>
                          <a:spcPts val="200"/>
                        </a:spcBef>
                        <a:spcAft>
                          <a:spcPts val="0"/>
                        </a:spcAft>
                      </a:pPr>
                      <a:r>
                        <a:rPr lang="en-US" sz="1600" dirty="0">
                          <a:effectLst/>
                        </a:rPr>
                        <a:t>Personal</a:t>
                      </a:r>
                      <a:r>
                        <a:rPr lang="en-US" sz="1600" spc="-10" dirty="0">
                          <a:effectLst/>
                        </a:rPr>
                        <a:t> Segment</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600" dirty="0">
                          <a:effectLst/>
                        </a:rPr>
                        <a:t>5 </a:t>
                      </a:r>
                      <a:r>
                        <a:rPr lang="en-US" sz="1600" spc="-20" dirty="0" err="1">
                          <a:effectLst/>
                        </a:rPr>
                        <a:t>Lacs</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R="60960">
                        <a:lnSpc>
                          <a:spcPct val="107000"/>
                        </a:lnSpc>
                        <a:spcAft>
                          <a:spcPts val="0"/>
                        </a:spcAft>
                      </a:pPr>
                      <a:r>
                        <a:rPr lang="en-US" sz="1600" dirty="0">
                          <a:effectLst/>
                        </a:rPr>
                        <a:t>5 </a:t>
                      </a:r>
                      <a:r>
                        <a:rPr lang="en-US" sz="1600" spc="-20" dirty="0" err="1">
                          <a:effectLst/>
                        </a:rPr>
                        <a:t>Lacs</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31791822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444" y="208548"/>
            <a:ext cx="11335335" cy="6432884"/>
          </a:xfrm>
        </p:spPr>
        <p:txBody>
          <a:bodyPr>
            <a:normAutofit lnSpcReduction="10000"/>
          </a:bodyPr>
          <a:lstStyle/>
          <a:p>
            <a:pPr lvl="0" algn="just"/>
            <a:r>
              <a:rPr lang="en-US" dirty="0"/>
              <a:t>No loans to be granted to partnership/proprietorship concerns against the </a:t>
            </a:r>
            <a:r>
              <a:rPr lang="en-US" b="1" dirty="0"/>
              <a:t>primary security of shares and debentures</a:t>
            </a:r>
            <a:r>
              <a:rPr lang="en-US" dirty="0"/>
              <a:t>.</a:t>
            </a:r>
            <a:endParaRPr lang="en-IN" b="1" dirty="0"/>
          </a:p>
          <a:p>
            <a:pPr lvl="0" algn="just"/>
            <a:r>
              <a:rPr lang="en-US" dirty="0"/>
              <a:t>Banks should not grant any advance </a:t>
            </a:r>
            <a:r>
              <a:rPr lang="en-US" b="1" dirty="0"/>
              <a:t>for purchase of gold </a:t>
            </a:r>
            <a:r>
              <a:rPr lang="en-US" dirty="0"/>
              <a:t>in any form</a:t>
            </a:r>
          </a:p>
          <a:p>
            <a:pPr lvl="0" algn="just"/>
            <a:r>
              <a:rPr lang="en-US" dirty="0"/>
              <a:t>Banks should not grant any advance against bullion/ Primary gold (specially minted </a:t>
            </a:r>
            <a:r>
              <a:rPr lang="en-US" b="1" dirty="0"/>
              <a:t>gold coins sold by banks</a:t>
            </a:r>
            <a:r>
              <a:rPr lang="en-US" dirty="0"/>
              <a:t> are not to be treated as "bullion" or "primary gold", </a:t>
            </a:r>
            <a:r>
              <a:rPr lang="en-US" b="1" dirty="0" err="1"/>
              <a:t>upto</a:t>
            </a:r>
            <a:r>
              <a:rPr lang="en-US" b="1" dirty="0"/>
              <a:t> 50 </a:t>
            </a:r>
            <a:r>
              <a:rPr lang="en-US" b="1" dirty="0" err="1"/>
              <a:t>gms</a:t>
            </a:r>
            <a:r>
              <a:rPr lang="en-US" b="1" dirty="0"/>
              <a:t> per person</a:t>
            </a:r>
            <a:r>
              <a:rPr lang="en-US" dirty="0"/>
              <a:t> considered for gold loan)</a:t>
            </a:r>
            <a:endParaRPr lang="en-IN" dirty="0"/>
          </a:p>
          <a:p>
            <a:pPr lvl="0" algn="just"/>
            <a:r>
              <a:rPr lang="en-US" dirty="0"/>
              <a:t>NO Loans against </a:t>
            </a:r>
            <a:r>
              <a:rPr lang="en-US" b="1" dirty="0"/>
              <a:t>Gold Exchange Traded Funds/Gold Mutual Funds</a:t>
            </a:r>
            <a:endParaRPr lang="en-IN" b="1" dirty="0"/>
          </a:p>
          <a:p>
            <a:pPr lvl="0" algn="just"/>
            <a:r>
              <a:rPr lang="en-US" dirty="0"/>
              <a:t>Bank should not grant finance for </a:t>
            </a:r>
            <a:r>
              <a:rPr lang="en-US" b="1" dirty="0"/>
              <a:t>construction of buildings meant purely for Government</a:t>
            </a:r>
            <a:r>
              <a:rPr lang="en-US" dirty="0"/>
              <a:t>/ Semi Government offices, including Municipal and </a:t>
            </a:r>
            <a:r>
              <a:rPr lang="en-US" dirty="0" err="1"/>
              <a:t>Panchayat</a:t>
            </a:r>
            <a:r>
              <a:rPr lang="en-US" dirty="0"/>
              <a:t> Offices</a:t>
            </a:r>
            <a:endParaRPr lang="en-IN" dirty="0"/>
          </a:p>
          <a:p>
            <a:pPr lvl="0" algn="just"/>
            <a:r>
              <a:rPr lang="en-US" dirty="0"/>
              <a:t>Banks should not extend finance for setting up of new units consuming/ producing the </a:t>
            </a:r>
            <a:r>
              <a:rPr lang="en-US" b="1" dirty="0"/>
              <a:t>Ozone Depleting Substances (ODS</a:t>
            </a:r>
            <a:r>
              <a:rPr lang="en-US" dirty="0"/>
              <a:t>).</a:t>
            </a:r>
            <a:endParaRPr lang="en-IN" dirty="0"/>
          </a:p>
          <a:p>
            <a:pPr lvl="0" algn="just"/>
            <a:r>
              <a:rPr lang="en-US" dirty="0"/>
              <a:t>Bank cannot grant loans for acquisition of/investing in small savings instruments including </a:t>
            </a:r>
            <a:r>
              <a:rPr lang="en-US" b="1" dirty="0" err="1"/>
              <a:t>Kisan</a:t>
            </a:r>
            <a:r>
              <a:rPr lang="en-US" b="1" dirty="0"/>
              <a:t> </a:t>
            </a:r>
            <a:r>
              <a:rPr lang="en-US" b="1" dirty="0" err="1"/>
              <a:t>Vikas</a:t>
            </a:r>
            <a:r>
              <a:rPr lang="en-US" b="1" dirty="0"/>
              <a:t> </a:t>
            </a:r>
            <a:r>
              <a:rPr lang="en-US" b="1" dirty="0" err="1"/>
              <a:t>Patras</a:t>
            </a:r>
            <a:endParaRPr lang="en-IN" dirty="0"/>
          </a:p>
          <a:p>
            <a:pPr lvl="0" algn="just"/>
            <a:r>
              <a:rPr lang="en-US" dirty="0"/>
              <a:t>Bank should not extend </a:t>
            </a:r>
            <a:r>
              <a:rPr lang="en-US" b="1" dirty="0"/>
              <a:t>bridge loans</a:t>
            </a:r>
            <a:r>
              <a:rPr lang="en-US" dirty="0"/>
              <a:t> against </a:t>
            </a:r>
            <a:r>
              <a:rPr lang="en-US" b="1" dirty="0"/>
              <a:t>amounts receivable from Central/State Governments by way of subsidies</a:t>
            </a:r>
            <a:r>
              <a:rPr lang="en-US" dirty="0"/>
              <a:t>, refunds, reimbursements, capital contributions, etc. </a:t>
            </a:r>
            <a:endParaRPr lang="en-IN" dirty="0"/>
          </a:p>
          <a:p>
            <a:pPr lvl="0" algn="just"/>
            <a:r>
              <a:rPr lang="en-US" dirty="0"/>
              <a:t>Banks are permitted to </a:t>
            </a:r>
            <a:r>
              <a:rPr lang="en-US" b="1" dirty="0"/>
              <a:t>sanction bridge loans to companies</a:t>
            </a:r>
            <a:r>
              <a:rPr lang="en-US" dirty="0"/>
              <a:t> for a period </a:t>
            </a:r>
            <a:r>
              <a:rPr lang="en-US" b="1" dirty="0"/>
              <a:t>not exceeding one year against expected equity flows/issues.</a:t>
            </a:r>
            <a:endParaRPr lang="en-IN" b="1" dirty="0"/>
          </a:p>
          <a:p>
            <a:pPr lvl="0" algn="just"/>
            <a:r>
              <a:rPr lang="en-US" dirty="0"/>
              <a:t>Bank shall not grant any loans/advances for subscription to </a:t>
            </a:r>
            <a:r>
              <a:rPr lang="en-US" b="1" dirty="0"/>
              <a:t>Indian Depository Receipts (IDRs) </a:t>
            </a:r>
            <a:r>
              <a:rPr lang="en-US" dirty="0"/>
              <a:t>and also against security/collateral of IDRs issued in India.</a:t>
            </a:r>
            <a:endParaRPr lang="en-IN" dirty="0"/>
          </a:p>
          <a:p>
            <a:endParaRPr lang="en-IN" dirty="0"/>
          </a:p>
        </p:txBody>
      </p:sp>
    </p:spTree>
    <p:extLst>
      <p:ext uri="{BB962C8B-B14F-4D97-AF65-F5344CB8AC3E}">
        <p14:creationId xmlns:p14="http://schemas.microsoft.com/office/powerpoint/2010/main" val="9980008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368" y="64169"/>
            <a:ext cx="10983244" cy="6585285"/>
          </a:xfrm>
        </p:spPr>
        <p:txBody>
          <a:bodyPr/>
          <a:lstStyle/>
          <a:p>
            <a:pPr marL="0" indent="0">
              <a:buNone/>
            </a:pPr>
            <a:r>
              <a:rPr lang="en-US" sz="2400" b="1" dirty="0"/>
              <a:t>VARIATIONS FROM THE POLICY GUIDELINES </a:t>
            </a:r>
            <a:r>
              <a:rPr lang="en-US" b="1" dirty="0"/>
              <a:t>: </a:t>
            </a:r>
            <a:endParaRPr lang="en-IN" dirty="0"/>
          </a:p>
          <a:p>
            <a:endParaRPr lang="en-US" b="1" dirty="0"/>
          </a:p>
          <a:p>
            <a:endParaRPr lang="en-US" b="1" dirty="0"/>
          </a:p>
          <a:p>
            <a:pPr algn="just"/>
            <a:r>
              <a:rPr lang="en-US" sz="2000" b="1" dirty="0"/>
              <a:t>Major Variations</a:t>
            </a:r>
            <a:r>
              <a:rPr lang="en-US" sz="2000" dirty="0"/>
              <a:t>: (other than Retail Lending) : Eligibility norm, margin, loan quantum, security coverage, risk rating, hedging of FC exposures, Benchmark ratios, valuation, takeover norms.</a:t>
            </a:r>
            <a:endParaRPr lang="en-IN" sz="2000" dirty="0"/>
          </a:p>
          <a:p>
            <a:pPr algn="just"/>
            <a:r>
              <a:rPr lang="en-US" sz="2000" b="1" dirty="0"/>
              <a:t>Minor:</a:t>
            </a:r>
            <a:r>
              <a:rPr lang="en-US" sz="2000" dirty="0"/>
              <a:t> </a:t>
            </a:r>
            <a:r>
              <a:rPr lang="en-US" sz="2000" b="1" dirty="0"/>
              <a:t>Retail Lending</a:t>
            </a:r>
            <a:r>
              <a:rPr lang="en-US" sz="2000" dirty="0"/>
              <a:t>: Eligibility, loan quantum, margin, modification of documentation, repayment period, moratorium period.</a:t>
            </a:r>
            <a:endParaRPr lang="en-IN" sz="2000" dirty="0"/>
          </a:p>
          <a:p>
            <a:pPr lvl="0" algn="just"/>
            <a:r>
              <a:rPr lang="en-US" sz="2000" b="1" dirty="0"/>
              <a:t>GM-HO-CAC</a:t>
            </a:r>
            <a:r>
              <a:rPr lang="en-US" sz="2000" dirty="0"/>
              <a:t> may permit 2 variations in a proposal, falling </a:t>
            </a:r>
            <a:r>
              <a:rPr lang="en-US" sz="2000" dirty="0" err="1"/>
              <a:t>upto</a:t>
            </a:r>
            <a:r>
              <a:rPr lang="en-US" sz="2000" dirty="0"/>
              <a:t> their sanctioning powers.  </a:t>
            </a:r>
            <a:endParaRPr lang="en-IN" sz="2000" dirty="0"/>
          </a:p>
          <a:p>
            <a:pPr lvl="0" algn="just"/>
            <a:r>
              <a:rPr lang="en-US" sz="2000" b="1" dirty="0"/>
              <a:t>ED-CAC</a:t>
            </a:r>
            <a:r>
              <a:rPr lang="en-US" sz="2000" dirty="0"/>
              <a:t> </a:t>
            </a:r>
            <a:r>
              <a:rPr lang="en-US" sz="2000" dirty="0" err="1"/>
              <a:t>upto</a:t>
            </a:r>
            <a:r>
              <a:rPr lang="en-US" sz="2000" dirty="0"/>
              <a:t> 4 variations (max 2 major variations)</a:t>
            </a:r>
            <a:endParaRPr lang="en-IN" sz="2000" dirty="0"/>
          </a:p>
          <a:p>
            <a:pPr lvl="0" algn="just"/>
            <a:r>
              <a:rPr lang="en-US" sz="2000" dirty="0"/>
              <a:t>Beyond 4 (beyond 2 in Retail Lending), </a:t>
            </a:r>
            <a:r>
              <a:rPr lang="en-US" sz="2000" b="1" dirty="0"/>
              <a:t>MC of the Board</a:t>
            </a:r>
            <a:r>
              <a:rPr lang="en-US" sz="2000" dirty="0"/>
              <a:t>.</a:t>
            </a:r>
            <a:endParaRPr lang="en-IN" sz="2000" dirty="0"/>
          </a:p>
          <a:p>
            <a:endParaRPr lang="en-IN" dirty="0"/>
          </a:p>
          <a:p>
            <a:endParaRPr lang="en-IN" dirty="0"/>
          </a:p>
        </p:txBody>
      </p:sp>
    </p:spTree>
    <p:extLst>
      <p:ext uri="{BB962C8B-B14F-4D97-AF65-F5344CB8AC3E}">
        <p14:creationId xmlns:p14="http://schemas.microsoft.com/office/powerpoint/2010/main" val="14339154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1054" y="208547"/>
            <a:ext cx="11686673" cy="6456948"/>
          </a:xfrm>
        </p:spPr>
        <p:txBody>
          <a:bodyPr/>
          <a:lstStyle/>
          <a:p>
            <a:pPr marL="0" indent="0">
              <a:buNone/>
            </a:pPr>
            <a:r>
              <a:rPr lang="en-US" sz="2400" b="1" dirty="0"/>
              <a:t>CREDIT DELIVERY :   Time norms for disposal of loan applications</a:t>
            </a:r>
            <a:r>
              <a:rPr lang="en-US" b="1" dirty="0"/>
              <a:t>:</a:t>
            </a:r>
            <a:endParaRPr lang="en-IN" dirty="0"/>
          </a:p>
          <a:p>
            <a:r>
              <a:rPr lang="en-US" dirty="0"/>
              <a:t> </a:t>
            </a:r>
            <a:endParaRPr lang="en-IN" dirty="0"/>
          </a:p>
          <a:p>
            <a:pPr marL="0" indent="0">
              <a:buNone/>
            </a:pPr>
            <a:r>
              <a:rPr lang="en-US" b="1" dirty="0"/>
              <a:t>Branch Sanctions:</a:t>
            </a:r>
            <a:endParaRPr lang="en-IN" dirty="0"/>
          </a:p>
          <a:p>
            <a:pPr lvl="0"/>
            <a:r>
              <a:rPr lang="en-US" dirty="0"/>
              <a:t>Loans </a:t>
            </a:r>
            <a:r>
              <a:rPr lang="en-US" dirty="0" err="1"/>
              <a:t>upto</a:t>
            </a:r>
            <a:r>
              <a:rPr lang="en-US" dirty="0"/>
              <a:t>	25000/-  : 15 days</a:t>
            </a:r>
            <a:endParaRPr lang="en-IN" dirty="0"/>
          </a:p>
          <a:p>
            <a:pPr lvl="0"/>
            <a:r>
              <a:rPr lang="en-US" dirty="0" err="1"/>
              <a:t>Kisan</a:t>
            </a:r>
            <a:r>
              <a:rPr lang="en-US" dirty="0"/>
              <a:t> Credit Card – Branch powers : 15 days</a:t>
            </a:r>
            <a:endParaRPr lang="en-IN" dirty="0"/>
          </a:p>
          <a:p>
            <a:pPr lvl="0"/>
            <a:r>
              <a:rPr lang="en-US" dirty="0"/>
              <a:t>Other Priority above Rs.25,000/-     : 30 days</a:t>
            </a:r>
            <a:endParaRPr lang="en-IN" dirty="0"/>
          </a:p>
          <a:p>
            <a:pPr marL="0" indent="0">
              <a:buNone/>
            </a:pPr>
            <a:r>
              <a:rPr lang="en-US" b="1" dirty="0"/>
              <a:t>MSME</a:t>
            </a:r>
            <a:r>
              <a:rPr lang="en-US" dirty="0"/>
              <a:t> (From the date of receipt of complete application)</a:t>
            </a:r>
            <a:endParaRPr lang="en-IN" dirty="0"/>
          </a:p>
          <a:p>
            <a:r>
              <a:rPr lang="en-US" dirty="0"/>
              <a:t>Micro, small &amp; Medium Enterprises:  </a:t>
            </a:r>
            <a:r>
              <a:rPr lang="en-US" dirty="0" err="1"/>
              <a:t>Upto</a:t>
            </a:r>
            <a:r>
              <a:rPr lang="en-US" dirty="0"/>
              <a:t> Rs.5.00 lakhs:  </a:t>
            </a:r>
            <a:r>
              <a:rPr lang="en-US" b="1" dirty="0"/>
              <a:t>15 days</a:t>
            </a:r>
            <a:r>
              <a:rPr lang="en-US" dirty="0"/>
              <a:t>; </a:t>
            </a:r>
            <a:endParaRPr lang="en-IN" dirty="0"/>
          </a:p>
          <a:p>
            <a:r>
              <a:rPr lang="en-US" dirty="0"/>
              <a:t>                                                                    above Rs.5 </a:t>
            </a:r>
            <a:r>
              <a:rPr lang="en-US" dirty="0" err="1"/>
              <a:t>lacs</a:t>
            </a:r>
            <a:r>
              <a:rPr lang="en-US" dirty="0"/>
              <a:t>: </a:t>
            </a:r>
            <a:r>
              <a:rPr lang="en-US" b="1" dirty="0"/>
              <a:t>30 days</a:t>
            </a:r>
            <a:endParaRPr lang="en-IN" dirty="0"/>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602549313"/>
              </p:ext>
            </p:extLst>
          </p:nvPr>
        </p:nvGraphicFramePr>
        <p:xfrm>
          <a:off x="1548063" y="3922294"/>
          <a:ext cx="8638674" cy="2743198"/>
        </p:xfrm>
        <a:graphic>
          <a:graphicData uri="http://schemas.openxmlformats.org/drawingml/2006/table">
            <a:tbl>
              <a:tblPr firstRow="1" firstCol="1" lastRow="1" lastCol="1" bandRow="1" bandCol="1">
                <a:tableStyleId>{5C22544A-7EE6-4342-B048-85BDC9FD1C3A}</a:tableStyleId>
              </a:tblPr>
              <a:tblGrid>
                <a:gridCol w="6044703">
                  <a:extLst>
                    <a:ext uri="{9D8B030D-6E8A-4147-A177-3AD203B41FA5}">
                      <a16:colId xmlns:a16="http://schemas.microsoft.com/office/drawing/2014/main" val="20000"/>
                    </a:ext>
                  </a:extLst>
                </a:gridCol>
                <a:gridCol w="2593971">
                  <a:extLst>
                    <a:ext uri="{9D8B030D-6E8A-4147-A177-3AD203B41FA5}">
                      <a16:colId xmlns:a16="http://schemas.microsoft.com/office/drawing/2014/main" val="20001"/>
                    </a:ext>
                  </a:extLst>
                </a:gridCol>
              </a:tblGrid>
              <a:tr h="214890">
                <a:tc gridSpan="2">
                  <a:txBody>
                    <a:bodyPr/>
                    <a:lstStyle/>
                    <a:p>
                      <a:pPr marL="68580" algn="just">
                        <a:lnSpc>
                          <a:spcPct val="107000"/>
                        </a:lnSpc>
                        <a:spcBef>
                          <a:spcPts val="240"/>
                        </a:spcBef>
                        <a:spcAft>
                          <a:spcPts val="0"/>
                        </a:spcAft>
                      </a:pPr>
                      <a:r>
                        <a:rPr lang="en-US" sz="1200" dirty="0">
                          <a:effectLst/>
                        </a:rPr>
                        <a:t>Export</a:t>
                      </a:r>
                      <a:r>
                        <a:rPr lang="en-US" sz="1200" spc="-5" dirty="0">
                          <a:effectLst/>
                        </a:rPr>
                        <a:t> </a:t>
                      </a:r>
                      <a:r>
                        <a:rPr lang="en-US" sz="1200" spc="-10" dirty="0">
                          <a:effectLst/>
                        </a:rPr>
                        <a:t>Credit</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extLst>
                  <a:ext uri="{0D108BD9-81ED-4DB2-BD59-A6C34878D82A}">
                    <a16:rowId xmlns:a16="http://schemas.microsoft.com/office/drawing/2014/main" val="10000"/>
                  </a:ext>
                </a:extLst>
              </a:tr>
              <a:tr h="214890">
                <a:tc>
                  <a:txBody>
                    <a:bodyPr/>
                    <a:lstStyle/>
                    <a:p>
                      <a:pPr marL="97155" algn="just">
                        <a:lnSpc>
                          <a:spcPct val="107000"/>
                        </a:lnSpc>
                        <a:spcBef>
                          <a:spcPts val="240"/>
                        </a:spcBef>
                        <a:spcAft>
                          <a:spcPts val="0"/>
                        </a:spcAft>
                        <a:tabLst>
                          <a:tab pos="554355" algn="l"/>
                        </a:tabLst>
                      </a:pPr>
                      <a:r>
                        <a:rPr lang="en-US" sz="1400" spc="-25" dirty="0" err="1">
                          <a:effectLst/>
                        </a:rPr>
                        <a:t>i</a:t>
                      </a:r>
                      <a:r>
                        <a:rPr lang="en-US" sz="1400" spc="-25" dirty="0">
                          <a:effectLst/>
                        </a:rPr>
                        <a:t>)</a:t>
                      </a:r>
                      <a:r>
                        <a:rPr lang="en-US" sz="1400" dirty="0">
                          <a:effectLst/>
                        </a:rPr>
                        <a:t>	Sanction</a:t>
                      </a:r>
                      <a:r>
                        <a:rPr lang="en-US" sz="1400" spc="-15" dirty="0">
                          <a:effectLst/>
                        </a:rPr>
                        <a:t> </a:t>
                      </a:r>
                      <a:r>
                        <a:rPr lang="en-US" sz="1400" dirty="0">
                          <a:effectLst/>
                        </a:rPr>
                        <a:t>of</a:t>
                      </a:r>
                      <a:r>
                        <a:rPr lang="en-US" sz="1400" spc="-15" dirty="0">
                          <a:effectLst/>
                        </a:rPr>
                        <a:t> </a:t>
                      </a:r>
                      <a:r>
                        <a:rPr lang="en-US" sz="1400" dirty="0">
                          <a:effectLst/>
                        </a:rPr>
                        <a:t>fresh/</a:t>
                      </a:r>
                      <a:r>
                        <a:rPr lang="en-US" sz="1400" spc="-25" dirty="0">
                          <a:effectLst/>
                        </a:rPr>
                        <a:t> </a:t>
                      </a:r>
                      <a:r>
                        <a:rPr lang="en-US" sz="1400" dirty="0">
                          <a:effectLst/>
                        </a:rPr>
                        <a:t>enhanced</a:t>
                      </a:r>
                      <a:r>
                        <a:rPr lang="en-US" sz="1400" spc="-15" dirty="0">
                          <a:effectLst/>
                        </a:rPr>
                        <a:t> </a:t>
                      </a:r>
                      <a:r>
                        <a:rPr lang="en-US" sz="1400" dirty="0">
                          <a:effectLst/>
                        </a:rPr>
                        <a:t>credit</a:t>
                      </a:r>
                      <a:r>
                        <a:rPr lang="en-US" sz="1400" spc="-10" dirty="0">
                          <a:effectLst/>
                        </a:rPr>
                        <a:t> limits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3175" algn="just">
                        <a:lnSpc>
                          <a:spcPct val="107000"/>
                        </a:lnSpc>
                        <a:spcBef>
                          <a:spcPts val="240"/>
                        </a:spcBef>
                        <a:spcAft>
                          <a:spcPts val="0"/>
                        </a:spcAft>
                        <a:tabLst>
                          <a:tab pos="693420" algn="l"/>
                        </a:tabLst>
                      </a:pPr>
                      <a:r>
                        <a:rPr lang="en-US" sz="1400">
                          <a:effectLst/>
                        </a:rPr>
                        <a:t>30</a:t>
                      </a:r>
                      <a:r>
                        <a:rPr lang="en-US" sz="1400" spc="-20">
                          <a:effectLst/>
                        </a:rPr>
                        <a:t> days</a:t>
                      </a:r>
                      <a:r>
                        <a:rPr lang="en-US" sz="1400">
                          <a:effectLst/>
                        </a:rPr>
                        <a:t>	(25</a:t>
                      </a:r>
                      <a:r>
                        <a:rPr lang="en-US" sz="1400" spc="-30">
                          <a:effectLst/>
                        </a:rPr>
                        <a:t> </a:t>
                      </a:r>
                      <a:r>
                        <a:rPr lang="en-US" sz="1400" spc="-20">
                          <a:effectLst/>
                        </a:rPr>
                        <a:t>days)</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215528">
                <a:tc>
                  <a:txBody>
                    <a:bodyPr/>
                    <a:lstStyle/>
                    <a:p>
                      <a:pPr marL="97155" algn="just">
                        <a:lnSpc>
                          <a:spcPct val="107000"/>
                        </a:lnSpc>
                        <a:spcBef>
                          <a:spcPts val="240"/>
                        </a:spcBef>
                        <a:spcAft>
                          <a:spcPts val="0"/>
                        </a:spcAft>
                        <a:tabLst>
                          <a:tab pos="554355" algn="l"/>
                        </a:tabLst>
                      </a:pPr>
                      <a:r>
                        <a:rPr lang="en-US" sz="1400" spc="-25" dirty="0">
                          <a:effectLst/>
                        </a:rPr>
                        <a:t>ii)</a:t>
                      </a:r>
                      <a:r>
                        <a:rPr lang="en-US" sz="1400" dirty="0">
                          <a:effectLst/>
                        </a:rPr>
                        <a:t>	Renewal</a:t>
                      </a:r>
                      <a:r>
                        <a:rPr lang="en-US" sz="1400" spc="-25" dirty="0">
                          <a:effectLst/>
                        </a:rPr>
                        <a:t> </a:t>
                      </a:r>
                      <a:r>
                        <a:rPr lang="en-US" sz="1400" dirty="0">
                          <a:effectLst/>
                        </a:rPr>
                        <a:t>of</a:t>
                      </a:r>
                      <a:r>
                        <a:rPr lang="en-US" sz="1400" spc="-15" dirty="0">
                          <a:effectLst/>
                        </a:rPr>
                        <a:t> </a:t>
                      </a:r>
                      <a:r>
                        <a:rPr lang="en-US" sz="1400" dirty="0">
                          <a:effectLst/>
                        </a:rPr>
                        <a:t>existing</a:t>
                      </a:r>
                      <a:r>
                        <a:rPr lang="en-US" sz="1400" spc="-20" dirty="0">
                          <a:effectLst/>
                        </a:rPr>
                        <a:t> </a:t>
                      </a:r>
                      <a:r>
                        <a:rPr lang="en-US" sz="1400" dirty="0">
                          <a:effectLst/>
                        </a:rPr>
                        <a:t>credit</a:t>
                      </a:r>
                      <a:r>
                        <a:rPr lang="en-US" sz="1400" spc="-10" dirty="0">
                          <a:effectLst/>
                        </a:rPr>
                        <a:t> limits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3175" algn="just">
                        <a:lnSpc>
                          <a:spcPct val="107000"/>
                        </a:lnSpc>
                        <a:spcBef>
                          <a:spcPts val="240"/>
                        </a:spcBef>
                        <a:spcAft>
                          <a:spcPts val="0"/>
                        </a:spcAft>
                        <a:tabLst>
                          <a:tab pos="693420" algn="l"/>
                        </a:tabLst>
                      </a:pPr>
                      <a:r>
                        <a:rPr lang="en-US" sz="1400">
                          <a:effectLst/>
                        </a:rPr>
                        <a:t>30</a:t>
                      </a:r>
                      <a:r>
                        <a:rPr lang="en-US" sz="1400" spc="-20">
                          <a:effectLst/>
                        </a:rPr>
                        <a:t> days</a:t>
                      </a:r>
                      <a:r>
                        <a:rPr lang="en-US" sz="1400">
                          <a:effectLst/>
                        </a:rPr>
                        <a:t>	(15</a:t>
                      </a:r>
                      <a:r>
                        <a:rPr lang="en-US" sz="1400" spc="-30">
                          <a:effectLst/>
                        </a:rPr>
                        <a:t> </a:t>
                      </a:r>
                      <a:r>
                        <a:rPr lang="en-US" sz="1400" spc="-20">
                          <a:effectLst/>
                        </a:rPr>
                        <a:t>days)</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216803">
                <a:tc>
                  <a:txBody>
                    <a:bodyPr/>
                    <a:lstStyle/>
                    <a:p>
                      <a:pPr marL="97155" algn="just">
                        <a:lnSpc>
                          <a:spcPct val="107000"/>
                        </a:lnSpc>
                        <a:spcBef>
                          <a:spcPts val="250"/>
                        </a:spcBef>
                        <a:spcAft>
                          <a:spcPts val="0"/>
                        </a:spcAft>
                        <a:tabLst>
                          <a:tab pos="554355" algn="l"/>
                        </a:tabLst>
                      </a:pPr>
                      <a:r>
                        <a:rPr lang="en-US" sz="1400" spc="-20" dirty="0">
                          <a:effectLst/>
                        </a:rPr>
                        <a:t>iii)</a:t>
                      </a:r>
                      <a:r>
                        <a:rPr lang="en-US" sz="1400" dirty="0">
                          <a:effectLst/>
                        </a:rPr>
                        <a:t>	Sanction</a:t>
                      </a:r>
                      <a:r>
                        <a:rPr lang="en-US" sz="1400" spc="-20" dirty="0">
                          <a:effectLst/>
                        </a:rPr>
                        <a:t> </a:t>
                      </a:r>
                      <a:r>
                        <a:rPr lang="en-US" sz="1400" dirty="0">
                          <a:effectLst/>
                        </a:rPr>
                        <a:t>of</a:t>
                      </a:r>
                      <a:r>
                        <a:rPr lang="en-US" sz="1400" spc="-15" dirty="0">
                          <a:effectLst/>
                        </a:rPr>
                        <a:t> </a:t>
                      </a:r>
                      <a:r>
                        <a:rPr lang="en-US" sz="1400" dirty="0" err="1">
                          <a:effectLst/>
                        </a:rPr>
                        <a:t>adhoc</a:t>
                      </a:r>
                      <a:r>
                        <a:rPr lang="en-US" sz="1400" spc="-15" dirty="0">
                          <a:effectLst/>
                        </a:rPr>
                        <a:t> </a:t>
                      </a:r>
                      <a:r>
                        <a:rPr lang="en-US" sz="1400" dirty="0">
                          <a:effectLst/>
                        </a:rPr>
                        <a:t>credit</a:t>
                      </a:r>
                      <a:r>
                        <a:rPr lang="en-US" sz="1400" spc="-15" dirty="0">
                          <a:effectLst/>
                        </a:rPr>
                        <a:t> </a:t>
                      </a:r>
                      <a:r>
                        <a:rPr lang="en-US" sz="1400" spc="-10" dirty="0">
                          <a:effectLst/>
                        </a:rPr>
                        <a:t>facilities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3175" algn="just">
                        <a:lnSpc>
                          <a:spcPct val="107000"/>
                        </a:lnSpc>
                        <a:spcBef>
                          <a:spcPts val="250"/>
                        </a:spcBef>
                        <a:spcAft>
                          <a:spcPts val="0"/>
                        </a:spcAft>
                        <a:tabLst>
                          <a:tab pos="739140" algn="l"/>
                        </a:tabLst>
                      </a:pPr>
                      <a:r>
                        <a:rPr lang="en-US" sz="1400">
                          <a:effectLst/>
                        </a:rPr>
                        <a:t>15</a:t>
                      </a:r>
                      <a:r>
                        <a:rPr lang="en-US" sz="1400" spc="-20">
                          <a:effectLst/>
                        </a:rPr>
                        <a:t> days</a:t>
                      </a:r>
                      <a:r>
                        <a:rPr lang="en-US" sz="1400">
                          <a:effectLst/>
                        </a:rPr>
                        <a:t>	(7</a:t>
                      </a:r>
                      <a:r>
                        <a:rPr lang="en-US" sz="1400" spc="-20">
                          <a:effectLst/>
                        </a:rPr>
                        <a:t> days)</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r h="392797">
                <a:tc gridSpan="2">
                  <a:txBody>
                    <a:bodyPr/>
                    <a:lstStyle/>
                    <a:p>
                      <a:pPr marL="68580" algn="just">
                        <a:lnSpc>
                          <a:spcPct val="107000"/>
                        </a:lnSpc>
                        <a:spcBef>
                          <a:spcPts val="200"/>
                        </a:spcBef>
                        <a:spcAft>
                          <a:spcPts val="0"/>
                        </a:spcAft>
                      </a:pPr>
                      <a:r>
                        <a:rPr lang="en-US" sz="1400" dirty="0">
                          <a:effectLst/>
                        </a:rPr>
                        <a:t>(Days in brackets indicate the maximum time frame for sanction under Gold Card Scheme)</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extLst>
                  <a:ext uri="{0D108BD9-81ED-4DB2-BD59-A6C34878D82A}">
                    <a16:rowId xmlns:a16="http://schemas.microsoft.com/office/drawing/2014/main" val="10004"/>
                  </a:ext>
                </a:extLst>
              </a:tr>
              <a:tr h="446359">
                <a:tc gridSpan="2">
                  <a:txBody>
                    <a:bodyPr/>
                    <a:lstStyle/>
                    <a:p>
                      <a:pPr marL="68580" algn="just">
                        <a:lnSpc>
                          <a:spcPct val="107000"/>
                        </a:lnSpc>
                        <a:spcBef>
                          <a:spcPts val="30"/>
                        </a:spcBef>
                        <a:spcAft>
                          <a:spcPts val="0"/>
                        </a:spcAft>
                        <a:tabLst>
                          <a:tab pos="877570" algn="l"/>
                          <a:tab pos="1441450" algn="l"/>
                          <a:tab pos="1880235" algn="l"/>
                          <a:tab pos="2637790" algn="l"/>
                          <a:tab pos="3354705" algn="l"/>
                          <a:tab pos="4056380" algn="l"/>
                        </a:tabLst>
                      </a:pPr>
                      <a:r>
                        <a:rPr lang="en-US" sz="1400" spc="-10" dirty="0">
                          <a:effectLst/>
                        </a:rPr>
                        <a:t>Advances</a:t>
                      </a:r>
                      <a:r>
                        <a:rPr lang="en-US" sz="1400" dirty="0">
                          <a:effectLst/>
                        </a:rPr>
                        <a:t>	</a:t>
                      </a:r>
                      <a:r>
                        <a:rPr lang="en-US" sz="1400" spc="-20" dirty="0">
                          <a:effectLst/>
                        </a:rPr>
                        <a:t>under</a:t>
                      </a:r>
                      <a:r>
                        <a:rPr lang="en-US" sz="1400" dirty="0">
                          <a:effectLst/>
                        </a:rPr>
                        <a:t>	</a:t>
                      </a:r>
                      <a:r>
                        <a:rPr lang="en-US" sz="1400" spc="-20" dirty="0">
                          <a:effectLst/>
                        </a:rPr>
                        <a:t>Sole</a:t>
                      </a:r>
                      <a:r>
                        <a:rPr lang="en-US" sz="1400" dirty="0">
                          <a:effectLst/>
                        </a:rPr>
                        <a:t>	</a:t>
                      </a:r>
                      <a:r>
                        <a:rPr lang="en-US" sz="1400" spc="-10" dirty="0">
                          <a:effectLst/>
                        </a:rPr>
                        <a:t>Banking,</a:t>
                      </a:r>
                      <a:r>
                        <a:rPr lang="en-US" sz="1400" dirty="0">
                          <a:effectLst/>
                        </a:rPr>
                        <a:t>	</a:t>
                      </a:r>
                      <a:r>
                        <a:rPr lang="en-US" sz="1400" spc="-10" dirty="0">
                          <a:effectLst/>
                        </a:rPr>
                        <a:t>Multiple</a:t>
                      </a:r>
                      <a:r>
                        <a:rPr lang="en-US" sz="1400" dirty="0">
                          <a:effectLst/>
                        </a:rPr>
                        <a:t>	</a:t>
                      </a:r>
                      <a:r>
                        <a:rPr lang="en-US" sz="1400" spc="-10" dirty="0">
                          <a:effectLst/>
                        </a:rPr>
                        <a:t>Banking</a:t>
                      </a:r>
                      <a:r>
                        <a:rPr lang="en-US" sz="1400" dirty="0">
                          <a:effectLst/>
                        </a:rPr>
                        <a:t>	</a:t>
                      </a:r>
                      <a:r>
                        <a:rPr lang="en-US" sz="1400" spc="-10" dirty="0">
                          <a:effectLst/>
                        </a:rPr>
                        <a:t>Arrangement, </a:t>
                      </a:r>
                      <a:r>
                        <a:rPr lang="en-US" sz="1400" dirty="0">
                          <a:effectLst/>
                        </a:rPr>
                        <a:t>Consortium, JLA and other than the above [(1) to (4)]</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extLst>
                  <a:ext uri="{0D108BD9-81ED-4DB2-BD59-A6C34878D82A}">
                    <a16:rowId xmlns:a16="http://schemas.microsoft.com/office/drawing/2014/main" val="10005"/>
                  </a:ext>
                </a:extLst>
              </a:tr>
              <a:tr h="216803">
                <a:tc>
                  <a:txBody>
                    <a:bodyPr/>
                    <a:lstStyle/>
                    <a:p>
                      <a:pPr marL="144780" algn="just">
                        <a:lnSpc>
                          <a:spcPct val="107000"/>
                        </a:lnSpc>
                        <a:spcBef>
                          <a:spcPts val="250"/>
                        </a:spcBef>
                        <a:spcAft>
                          <a:spcPts val="0"/>
                        </a:spcAft>
                        <a:tabLst>
                          <a:tab pos="459740" algn="l"/>
                        </a:tabLst>
                      </a:pPr>
                      <a:r>
                        <a:rPr lang="en-US" sz="1400" spc="-25" dirty="0" err="1">
                          <a:effectLst/>
                        </a:rPr>
                        <a:t>i</a:t>
                      </a:r>
                      <a:r>
                        <a:rPr lang="en-US" sz="1400" spc="-25" dirty="0">
                          <a:effectLst/>
                        </a:rPr>
                        <a:t>)</a:t>
                      </a:r>
                      <a:r>
                        <a:rPr lang="en-US" sz="1400" dirty="0">
                          <a:effectLst/>
                        </a:rPr>
                        <a:t>	Sanction</a:t>
                      </a:r>
                      <a:r>
                        <a:rPr lang="en-US" sz="1400" spc="-15" dirty="0">
                          <a:effectLst/>
                        </a:rPr>
                        <a:t> </a:t>
                      </a:r>
                      <a:r>
                        <a:rPr lang="en-US" sz="1400" dirty="0">
                          <a:effectLst/>
                        </a:rPr>
                        <a:t>of</a:t>
                      </a:r>
                      <a:r>
                        <a:rPr lang="en-US" sz="1400" spc="-15" dirty="0">
                          <a:effectLst/>
                        </a:rPr>
                        <a:t> </a:t>
                      </a:r>
                      <a:r>
                        <a:rPr lang="en-US" sz="1400" dirty="0">
                          <a:effectLst/>
                        </a:rPr>
                        <a:t>fresh/</a:t>
                      </a:r>
                      <a:r>
                        <a:rPr lang="en-US" sz="1400" spc="-25" dirty="0">
                          <a:effectLst/>
                        </a:rPr>
                        <a:t> </a:t>
                      </a:r>
                      <a:r>
                        <a:rPr lang="en-US" sz="1400" dirty="0">
                          <a:effectLst/>
                        </a:rPr>
                        <a:t>enhanced</a:t>
                      </a:r>
                      <a:r>
                        <a:rPr lang="en-US" sz="1400" spc="-15" dirty="0">
                          <a:effectLst/>
                        </a:rPr>
                        <a:t> </a:t>
                      </a:r>
                      <a:r>
                        <a:rPr lang="en-US" sz="1400" dirty="0">
                          <a:effectLst/>
                        </a:rPr>
                        <a:t>credit</a:t>
                      </a:r>
                      <a:r>
                        <a:rPr lang="en-US" sz="1400" spc="-10" dirty="0">
                          <a:effectLst/>
                        </a:rPr>
                        <a:t> limits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445" algn="just">
                        <a:lnSpc>
                          <a:spcPct val="107000"/>
                        </a:lnSpc>
                        <a:spcBef>
                          <a:spcPts val="250"/>
                        </a:spcBef>
                        <a:spcAft>
                          <a:spcPts val="0"/>
                        </a:spcAft>
                        <a:tabLst>
                          <a:tab pos="740410" algn="l"/>
                        </a:tabLst>
                      </a:pPr>
                      <a:r>
                        <a:rPr lang="en-US" sz="1400">
                          <a:effectLst/>
                        </a:rPr>
                        <a:t>30</a:t>
                      </a:r>
                      <a:r>
                        <a:rPr lang="en-US" sz="1400" spc="-20">
                          <a:effectLst/>
                        </a:rPr>
                        <a:t> days</a:t>
                      </a:r>
                      <a:r>
                        <a:rPr lang="en-US" sz="1400">
                          <a:effectLst/>
                        </a:rPr>
                        <a:t>	(30</a:t>
                      </a:r>
                      <a:r>
                        <a:rPr lang="en-US" sz="1400" spc="-30">
                          <a:effectLst/>
                        </a:rPr>
                        <a:t> </a:t>
                      </a:r>
                      <a:r>
                        <a:rPr lang="en-US" sz="1400" spc="-20">
                          <a:effectLst/>
                        </a:rPr>
                        <a:t>days)</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6"/>
                  </a:ext>
                </a:extLst>
              </a:tr>
              <a:tr h="215528">
                <a:tc>
                  <a:txBody>
                    <a:bodyPr/>
                    <a:lstStyle/>
                    <a:p>
                      <a:pPr marL="144780" algn="just">
                        <a:lnSpc>
                          <a:spcPct val="107000"/>
                        </a:lnSpc>
                        <a:spcBef>
                          <a:spcPts val="240"/>
                        </a:spcBef>
                        <a:spcAft>
                          <a:spcPts val="0"/>
                        </a:spcAft>
                        <a:tabLst>
                          <a:tab pos="459740" algn="l"/>
                        </a:tabLst>
                      </a:pPr>
                      <a:r>
                        <a:rPr lang="en-US" sz="1400" spc="-25" dirty="0">
                          <a:effectLst/>
                        </a:rPr>
                        <a:t>ii)</a:t>
                      </a:r>
                      <a:r>
                        <a:rPr lang="en-US" sz="1400" dirty="0">
                          <a:effectLst/>
                        </a:rPr>
                        <a:t>	Renewal</a:t>
                      </a:r>
                      <a:r>
                        <a:rPr lang="en-US" sz="1400" spc="-25" dirty="0">
                          <a:effectLst/>
                        </a:rPr>
                        <a:t> </a:t>
                      </a:r>
                      <a:r>
                        <a:rPr lang="en-US" sz="1400" dirty="0">
                          <a:effectLst/>
                        </a:rPr>
                        <a:t>of</a:t>
                      </a:r>
                      <a:r>
                        <a:rPr lang="en-US" sz="1400" spc="-15" dirty="0">
                          <a:effectLst/>
                        </a:rPr>
                        <a:t> </a:t>
                      </a:r>
                      <a:r>
                        <a:rPr lang="en-US" sz="1400" dirty="0">
                          <a:effectLst/>
                        </a:rPr>
                        <a:t>existing</a:t>
                      </a:r>
                      <a:r>
                        <a:rPr lang="en-US" sz="1400" spc="-20" dirty="0">
                          <a:effectLst/>
                        </a:rPr>
                        <a:t> </a:t>
                      </a:r>
                      <a:r>
                        <a:rPr lang="en-US" sz="1400" dirty="0">
                          <a:effectLst/>
                        </a:rPr>
                        <a:t>credit</a:t>
                      </a:r>
                      <a:r>
                        <a:rPr lang="en-US" sz="1400" spc="-10" dirty="0">
                          <a:effectLst/>
                        </a:rPr>
                        <a:t> limits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445" algn="just">
                        <a:lnSpc>
                          <a:spcPct val="107000"/>
                        </a:lnSpc>
                        <a:spcBef>
                          <a:spcPts val="240"/>
                        </a:spcBef>
                        <a:spcAft>
                          <a:spcPts val="0"/>
                        </a:spcAft>
                        <a:tabLst>
                          <a:tab pos="740410" algn="l"/>
                        </a:tabLst>
                      </a:pPr>
                      <a:r>
                        <a:rPr lang="en-US" sz="1400">
                          <a:effectLst/>
                        </a:rPr>
                        <a:t>30</a:t>
                      </a:r>
                      <a:r>
                        <a:rPr lang="en-US" sz="1400" spc="-20">
                          <a:effectLst/>
                        </a:rPr>
                        <a:t> days</a:t>
                      </a:r>
                      <a:r>
                        <a:rPr lang="en-US" sz="1400">
                          <a:effectLst/>
                        </a:rPr>
                        <a:t>	(30</a:t>
                      </a:r>
                      <a:r>
                        <a:rPr lang="en-US" sz="1400" spc="-30">
                          <a:effectLst/>
                        </a:rPr>
                        <a:t> </a:t>
                      </a:r>
                      <a:r>
                        <a:rPr lang="en-US" sz="1400" spc="-20">
                          <a:effectLst/>
                        </a:rPr>
                        <a:t>days)</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7"/>
                  </a:ext>
                </a:extLst>
              </a:tr>
              <a:tr h="215528">
                <a:tc>
                  <a:txBody>
                    <a:bodyPr/>
                    <a:lstStyle/>
                    <a:p>
                      <a:pPr marL="144780" algn="just">
                        <a:lnSpc>
                          <a:spcPct val="107000"/>
                        </a:lnSpc>
                        <a:spcBef>
                          <a:spcPts val="240"/>
                        </a:spcBef>
                        <a:spcAft>
                          <a:spcPts val="0"/>
                        </a:spcAft>
                        <a:tabLst>
                          <a:tab pos="459740" algn="l"/>
                        </a:tabLst>
                      </a:pPr>
                      <a:r>
                        <a:rPr lang="en-US" sz="1400" spc="-20" dirty="0">
                          <a:effectLst/>
                        </a:rPr>
                        <a:t>iii)</a:t>
                      </a:r>
                      <a:r>
                        <a:rPr lang="en-US" sz="1400" dirty="0">
                          <a:effectLst/>
                        </a:rPr>
                        <a:t>	Sanction</a:t>
                      </a:r>
                      <a:r>
                        <a:rPr lang="en-US" sz="1400" spc="-10" dirty="0">
                          <a:effectLst/>
                        </a:rPr>
                        <a:t> </a:t>
                      </a:r>
                      <a:r>
                        <a:rPr lang="en-US" sz="1400" dirty="0">
                          <a:effectLst/>
                        </a:rPr>
                        <a:t>of</a:t>
                      </a:r>
                      <a:r>
                        <a:rPr lang="en-US" sz="1400" spc="-10" dirty="0">
                          <a:effectLst/>
                        </a:rPr>
                        <a:t> </a:t>
                      </a:r>
                      <a:r>
                        <a:rPr lang="en-US" sz="1400" dirty="0" err="1">
                          <a:effectLst/>
                        </a:rPr>
                        <a:t>Adhoc</a:t>
                      </a:r>
                      <a:r>
                        <a:rPr lang="en-US" sz="1400" spc="-20" dirty="0">
                          <a:effectLst/>
                        </a:rPr>
                        <a:t> </a:t>
                      </a:r>
                      <a:r>
                        <a:rPr lang="en-US" sz="1400" dirty="0">
                          <a:effectLst/>
                        </a:rPr>
                        <a:t>credit</a:t>
                      </a:r>
                      <a:r>
                        <a:rPr lang="en-US" sz="1400" spc="-5" dirty="0">
                          <a:effectLst/>
                        </a:rPr>
                        <a:t> </a:t>
                      </a:r>
                      <a:r>
                        <a:rPr lang="en-US" sz="1400" spc="-10" dirty="0">
                          <a:effectLst/>
                        </a:rPr>
                        <a:t>facilities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4445" algn="just">
                        <a:lnSpc>
                          <a:spcPct val="107000"/>
                        </a:lnSpc>
                        <a:spcBef>
                          <a:spcPts val="240"/>
                        </a:spcBef>
                        <a:spcAft>
                          <a:spcPts val="0"/>
                        </a:spcAft>
                        <a:tabLst>
                          <a:tab pos="740410" algn="l"/>
                        </a:tabLst>
                      </a:pPr>
                      <a:r>
                        <a:rPr lang="en-US" sz="1400">
                          <a:effectLst/>
                        </a:rPr>
                        <a:t>30</a:t>
                      </a:r>
                      <a:r>
                        <a:rPr lang="en-US" sz="1400" spc="-20">
                          <a:effectLst/>
                        </a:rPr>
                        <a:t> days</a:t>
                      </a:r>
                      <a:r>
                        <a:rPr lang="en-US" sz="1400">
                          <a:effectLst/>
                        </a:rPr>
                        <a:t>	(15</a:t>
                      </a:r>
                      <a:r>
                        <a:rPr lang="en-US" sz="1400" spc="-30">
                          <a:effectLst/>
                        </a:rPr>
                        <a:t> </a:t>
                      </a:r>
                      <a:r>
                        <a:rPr lang="en-US" sz="1400" spc="-20">
                          <a:effectLst/>
                        </a:rPr>
                        <a:t>days)</a:t>
                      </a:r>
                      <a:endParaRPr lang="en-IN" sz="14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8"/>
                  </a:ext>
                </a:extLst>
              </a:tr>
              <a:tr h="394072">
                <a:tc gridSpan="2">
                  <a:txBody>
                    <a:bodyPr/>
                    <a:lstStyle/>
                    <a:p>
                      <a:pPr marL="68580" algn="just">
                        <a:lnSpc>
                          <a:spcPct val="107000"/>
                        </a:lnSpc>
                        <a:spcBef>
                          <a:spcPts val="210"/>
                        </a:spcBef>
                        <a:spcAft>
                          <a:spcPts val="0"/>
                        </a:spcAft>
                      </a:pPr>
                      <a:r>
                        <a:rPr lang="en-US" sz="1400" dirty="0">
                          <a:effectLst/>
                        </a:rPr>
                        <a:t>(Days</a:t>
                      </a:r>
                      <a:r>
                        <a:rPr lang="en-US" sz="1400" spc="200" dirty="0">
                          <a:effectLst/>
                        </a:rPr>
                        <a:t> </a:t>
                      </a:r>
                      <a:r>
                        <a:rPr lang="en-US" sz="1400" dirty="0">
                          <a:effectLst/>
                        </a:rPr>
                        <a:t>in</a:t>
                      </a:r>
                      <a:r>
                        <a:rPr lang="en-US" sz="1400" spc="200" dirty="0">
                          <a:effectLst/>
                        </a:rPr>
                        <a:t> </a:t>
                      </a:r>
                      <a:r>
                        <a:rPr lang="en-US" sz="1400" dirty="0">
                          <a:effectLst/>
                        </a:rPr>
                        <a:t>brackets</a:t>
                      </a:r>
                      <a:r>
                        <a:rPr lang="en-US" sz="1400" spc="200" dirty="0">
                          <a:effectLst/>
                        </a:rPr>
                        <a:t> </a:t>
                      </a:r>
                      <a:r>
                        <a:rPr lang="en-US" sz="1400" dirty="0">
                          <a:effectLst/>
                        </a:rPr>
                        <a:t>indicate</a:t>
                      </a:r>
                      <a:r>
                        <a:rPr lang="en-US" sz="1400" spc="200" dirty="0">
                          <a:effectLst/>
                        </a:rPr>
                        <a:t> </a:t>
                      </a:r>
                      <a:r>
                        <a:rPr lang="en-US" sz="1400" dirty="0">
                          <a:effectLst/>
                        </a:rPr>
                        <a:t>the</a:t>
                      </a:r>
                      <a:r>
                        <a:rPr lang="en-US" sz="1400" spc="200" dirty="0">
                          <a:effectLst/>
                        </a:rPr>
                        <a:t> </a:t>
                      </a:r>
                      <a:r>
                        <a:rPr lang="en-US" sz="1400" dirty="0">
                          <a:effectLst/>
                        </a:rPr>
                        <a:t>maximum</a:t>
                      </a:r>
                      <a:r>
                        <a:rPr lang="en-US" sz="1400" spc="200" dirty="0">
                          <a:effectLst/>
                        </a:rPr>
                        <a:t> </a:t>
                      </a:r>
                      <a:r>
                        <a:rPr lang="en-US" sz="1400" dirty="0">
                          <a:effectLst/>
                        </a:rPr>
                        <a:t>time</a:t>
                      </a:r>
                      <a:r>
                        <a:rPr lang="en-US" sz="1400" spc="200" dirty="0">
                          <a:effectLst/>
                        </a:rPr>
                        <a:t> </a:t>
                      </a:r>
                      <a:r>
                        <a:rPr lang="en-US" sz="1400" dirty="0">
                          <a:effectLst/>
                        </a:rPr>
                        <a:t>frame</a:t>
                      </a:r>
                      <a:r>
                        <a:rPr lang="en-US" sz="1400" spc="200" dirty="0">
                          <a:effectLst/>
                        </a:rPr>
                        <a:t> </a:t>
                      </a:r>
                      <a:r>
                        <a:rPr lang="en-US" sz="1400" dirty="0">
                          <a:effectLst/>
                        </a:rPr>
                        <a:t>for</a:t>
                      </a:r>
                      <a:r>
                        <a:rPr lang="en-US" sz="1400" spc="200" dirty="0">
                          <a:effectLst/>
                        </a:rPr>
                        <a:t> </a:t>
                      </a:r>
                      <a:r>
                        <a:rPr lang="en-US" sz="1400" dirty="0">
                          <a:effectLst/>
                        </a:rPr>
                        <a:t>sanction</a:t>
                      </a:r>
                      <a:r>
                        <a:rPr lang="en-US" sz="1400" spc="200" dirty="0">
                          <a:effectLst/>
                        </a:rPr>
                        <a:t> </a:t>
                      </a:r>
                      <a:r>
                        <a:rPr lang="en-US" sz="1400" dirty="0">
                          <a:effectLst/>
                        </a:rPr>
                        <a:t>of export credit limits)</a:t>
                      </a:r>
                      <a:endParaRPr lang="en-IN" sz="14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9391198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011" y="120316"/>
            <a:ext cx="11373852" cy="6569242"/>
          </a:xfrm>
        </p:spPr>
        <p:txBody>
          <a:bodyPr/>
          <a:lstStyle/>
          <a:p>
            <a:r>
              <a:rPr lang="en-US" b="1" dirty="0"/>
              <a:t>RO/CO Sanctions</a:t>
            </a:r>
            <a:r>
              <a:rPr lang="en-US" dirty="0"/>
              <a:t> (TAT from the date of receipt of completed application)</a:t>
            </a:r>
            <a:endParaRPr lang="en-IN" dirty="0"/>
          </a:p>
          <a:p>
            <a:pPr lvl="0"/>
            <a:r>
              <a:rPr lang="en-US" dirty="0"/>
              <a:t>Loans </a:t>
            </a:r>
            <a:r>
              <a:rPr lang="en-US" dirty="0" err="1"/>
              <a:t>upto</a:t>
            </a:r>
            <a:r>
              <a:rPr lang="en-US" dirty="0"/>
              <a:t> Rs.25,000/-, KCCS branch powers		: 15 days</a:t>
            </a:r>
            <a:endParaRPr lang="en-IN" dirty="0"/>
          </a:p>
          <a:p>
            <a:pPr lvl="0"/>
            <a:r>
              <a:rPr lang="en-US" dirty="0"/>
              <a:t>Other Priority &amp; Retail Lending above Rs.25,000/-	:60days (Br:15+RO/CO:45)</a:t>
            </a:r>
            <a:endParaRPr lang="en-IN" dirty="0"/>
          </a:p>
          <a:p>
            <a:endParaRPr lang="en-IN" dirty="0"/>
          </a:p>
          <a:p>
            <a:r>
              <a:rPr lang="en-US" b="1" dirty="0"/>
              <a:t>MSME-</a:t>
            </a:r>
            <a:r>
              <a:rPr lang="en-US" b="1" dirty="0" err="1"/>
              <a:t>Mirco</a:t>
            </a:r>
            <a:r>
              <a:rPr lang="en-US" b="1" dirty="0"/>
              <a:t> &amp; Small Enterprises</a:t>
            </a:r>
            <a:r>
              <a:rPr lang="en-US" dirty="0"/>
              <a:t>: </a:t>
            </a:r>
            <a:endParaRPr lang="en-IN" dirty="0"/>
          </a:p>
          <a:p>
            <a:pPr lvl="0"/>
            <a:r>
              <a:rPr lang="en-US" dirty="0" err="1"/>
              <a:t>Upto</a:t>
            </a:r>
            <a:r>
              <a:rPr lang="en-US" dirty="0"/>
              <a:t> Rs.5 lakh: 15 days, 5-25 </a:t>
            </a:r>
            <a:r>
              <a:rPr lang="en-US" dirty="0" err="1"/>
              <a:t>lacs</a:t>
            </a:r>
            <a:r>
              <a:rPr lang="en-US" dirty="0"/>
              <a:t>: 30 days, </a:t>
            </a:r>
            <a:endParaRPr lang="en-IN" dirty="0"/>
          </a:p>
          <a:p>
            <a:pPr lvl="0"/>
            <a:r>
              <a:rPr lang="en-US" dirty="0"/>
              <a:t>above 25 </a:t>
            </a:r>
            <a:r>
              <a:rPr lang="en-US" dirty="0" err="1"/>
              <a:t>lacs</a:t>
            </a:r>
            <a:r>
              <a:rPr lang="en-US" dirty="0"/>
              <a:t>: 45 days</a:t>
            </a:r>
            <a:endParaRPr lang="en-IN" dirty="0"/>
          </a:p>
          <a:p>
            <a:endParaRPr lang="en-IN" dirty="0"/>
          </a:p>
          <a:p>
            <a:r>
              <a:rPr lang="en-US" b="1" dirty="0"/>
              <a:t>Medium Enterprises</a:t>
            </a:r>
            <a:r>
              <a:rPr lang="en-US" dirty="0"/>
              <a:t>:</a:t>
            </a:r>
            <a:endParaRPr lang="en-IN" dirty="0"/>
          </a:p>
          <a:p>
            <a:pPr lvl="0"/>
            <a:r>
              <a:rPr lang="en-US" dirty="0" err="1"/>
              <a:t>Upto</a:t>
            </a:r>
            <a:r>
              <a:rPr lang="en-US" dirty="0"/>
              <a:t> Rs.25,000/-: 15 days, </a:t>
            </a:r>
            <a:endParaRPr lang="en-IN" dirty="0"/>
          </a:p>
          <a:p>
            <a:pPr lvl="0"/>
            <a:r>
              <a:rPr lang="en-US" dirty="0"/>
              <a:t>25,000 to 5 </a:t>
            </a:r>
            <a:r>
              <a:rPr lang="en-US" dirty="0" err="1"/>
              <a:t>lacs</a:t>
            </a:r>
            <a:r>
              <a:rPr lang="en-US" dirty="0"/>
              <a:t>: 30 days, </a:t>
            </a:r>
            <a:endParaRPr lang="en-IN" dirty="0"/>
          </a:p>
          <a:p>
            <a:pPr lvl="0"/>
            <a:r>
              <a:rPr lang="en-US" dirty="0"/>
              <a:t>above 5 </a:t>
            </a:r>
            <a:r>
              <a:rPr lang="en-US" dirty="0" err="1"/>
              <a:t>lacs</a:t>
            </a:r>
            <a:r>
              <a:rPr lang="en-US" dirty="0"/>
              <a:t>: 45 days</a:t>
            </a:r>
            <a:endParaRPr lang="en-IN" dirty="0"/>
          </a:p>
        </p:txBody>
      </p:sp>
    </p:spTree>
    <p:extLst>
      <p:ext uri="{BB962C8B-B14F-4D97-AF65-F5344CB8AC3E}">
        <p14:creationId xmlns:p14="http://schemas.microsoft.com/office/powerpoint/2010/main" val="12738183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8275145"/>
              </p:ext>
            </p:extLst>
          </p:nvPr>
        </p:nvGraphicFramePr>
        <p:xfrm>
          <a:off x="1475874" y="577519"/>
          <a:ext cx="9625263" cy="5582651"/>
        </p:xfrm>
        <a:graphic>
          <a:graphicData uri="http://schemas.openxmlformats.org/drawingml/2006/table">
            <a:tbl>
              <a:tblPr firstRow="1" firstCol="1" lastRow="1" lastCol="1" bandRow="1" bandCol="1">
                <a:tableStyleId>{5C22544A-7EE6-4342-B048-85BDC9FD1C3A}</a:tableStyleId>
              </a:tblPr>
              <a:tblGrid>
                <a:gridCol w="4944770">
                  <a:extLst>
                    <a:ext uri="{9D8B030D-6E8A-4147-A177-3AD203B41FA5}">
                      <a16:colId xmlns:a16="http://schemas.microsoft.com/office/drawing/2014/main" val="20000"/>
                    </a:ext>
                  </a:extLst>
                </a:gridCol>
                <a:gridCol w="1644779">
                  <a:extLst>
                    <a:ext uri="{9D8B030D-6E8A-4147-A177-3AD203B41FA5}">
                      <a16:colId xmlns:a16="http://schemas.microsoft.com/office/drawing/2014/main" val="20001"/>
                    </a:ext>
                  </a:extLst>
                </a:gridCol>
                <a:gridCol w="1645939">
                  <a:extLst>
                    <a:ext uri="{9D8B030D-6E8A-4147-A177-3AD203B41FA5}">
                      <a16:colId xmlns:a16="http://schemas.microsoft.com/office/drawing/2014/main" val="20002"/>
                    </a:ext>
                  </a:extLst>
                </a:gridCol>
                <a:gridCol w="1389775">
                  <a:extLst>
                    <a:ext uri="{9D8B030D-6E8A-4147-A177-3AD203B41FA5}">
                      <a16:colId xmlns:a16="http://schemas.microsoft.com/office/drawing/2014/main" val="20003"/>
                    </a:ext>
                  </a:extLst>
                </a:gridCol>
              </a:tblGrid>
              <a:tr h="283335">
                <a:tc gridSpan="4">
                  <a:txBody>
                    <a:bodyPr/>
                    <a:lstStyle/>
                    <a:p>
                      <a:pPr marL="67945" algn="just">
                        <a:lnSpc>
                          <a:spcPct val="107000"/>
                        </a:lnSpc>
                        <a:spcBef>
                          <a:spcPts val="350"/>
                        </a:spcBef>
                        <a:spcAft>
                          <a:spcPts val="0"/>
                        </a:spcAft>
                      </a:pPr>
                      <a:r>
                        <a:rPr lang="en-US" sz="1200" dirty="0">
                          <a:effectLst/>
                        </a:rPr>
                        <a:t>Export</a:t>
                      </a:r>
                      <a:r>
                        <a:rPr lang="en-US" sz="1200" spc="-5" dirty="0">
                          <a:effectLst/>
                        </a:rPr>
                        <a:t> </a:t>
                      </a:r>
                      <a:r>
                        <a:rPr lang="en-US" sz="1200" spc="-10" dirty="0">
                          <a:effectLst/>
                        </a:rPr>
                        <a:t>Credit</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502716">
                <a:tc>
                  <a:txBody>
                    <a:bodyPr/>
                    <a:lstStyle/>
                    <a:p>
                      <a:pPr marL="342265" marR="60960" indent="-172720" algn="just">
                        <a:lnSpc>
                          <a:spcPct val="107000"/>
                        </a:lnSpc>
                        <a:spcBef>
                          <a:spcPts val="385"/>
                        </a:spcBef>
                        <a:spcAft>
                          <a:spcPts val="0"/>
                        </a:spcAft>
                      </a:pPr>
                      <a:r>
                        <a:rPr lang="en-US" sz="1200" dirty="0" err="1">
                          <a:effectLst/>
                        </a:rPr>
                        <a:t>i</a:t>
                      </a:r>
                      <a:r>
                        <a:rPr lang="en-US" sz="1200" dirty="0">
                          <a:effectLst/>
                        </a:rPr>
                        <a:t>)</a:t>
                      </a:r>
                      <a:r>
                        <a:rPr lang="en-US" sz="1200" spc="140" dirty="0">
                          <a:effectLst/>
                        </a:rPr>
                        <a:t> </a:t>
                      </a:r>
                      <a:r>
                        <a:rPr lang="en-US" sz="1200" dirty="0">
                          <a:effectLst/>
                        </a:rPr>
                        <a:t>Sanction</a:t>
                      </a:r>
                      <a:r>
                        <a:rPr lang="en-US" sz="1200" spc="-40" dirty="0">
                          <a:effectLst/>
                        </a:rPr>
                        <a:t> </a:t>
                      </a:r>
                      <a:r>
                        <a:rPr lang="en-US" sz="1200" dirty="0">
                          <a:effectLst/>
                        </a:rPr>
                        <a:t>of</a:t>
                      </a:r>
                      <a:r>
                        <a:rPr lang="en-US" sz="1200" spc="-40" dirty="0">
                          <a:effectLst/>
                        </a:rPr>
                        <a:t> </a:t>
                      </a:r>
                      <a:r>
                        <a:rPr lang="en-US" sz="1200" dirty="0">
                          <a:effectLst/>
                        </a:rPr>
                        <a:t>fresh/</a:t>
                      </a:r>
                      <a:r>
                        <a:rPr lang="en-US" sz="1200" spc="-45" dirty="0">
                          <a:effectLst/>
                        </a:rPr>
                        <a:t> </a:t>
                      </a:r>
                      <a:r>
                        <a:rPr lang="en-US" sz="1200" dirty="0">
                          <a:effectLst/>
                        </a:rPr>
                        <a:t>enhanced credit limits</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240"/>
                        </a:spcBef>
                        <a:spcAft>
                          <a:spcPts val="0"/>
                        </a:spcAft>
                      </a:pPr>
                      <a:r>
                        <a:rPr lang="en-US" sz="1200">
                          <a:effectLst/>
                        </a:rPr>
                        <a:t>15</a:t>
                      </a:r>
                      <a:r>
                        <a:rPr lang="en-US" sz="1200" spc="-20">
                          <a:effectLst/>
                        </a:rPr>
                        <a:t> days</a:t>
                      </a:r>
                      <a:endParaRPr lang="en-IN" sz="1100">
                        <a:effectLst/>
                      </a:endParaRPr>
                    </a:p>
                    <a:p>
                      <a:pPr marL="137795" algn="just">
                        <a:lnSpc>
                          <a:spcPct val="107000"/>
                        </a:lnSpc>
                        <a:spcBef>
                          <a:spcPts val="295"/>
                        </a:spcBef>
                        <a:spcAft>
                          <a:spcPts val="0"/>
                        </a:spcAft>
                      </a:pPr>
                      <a:r>
                        <a:rPr lang="en-US" sz="1200">
                          <a:effectLst/>
                        </a:rPr>
                        <a:t>(10</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240"/>
                        </a:spcBef>
                        <a:spcAft>
                          <a:spcPts val="0"/>
                        </a:spcAft>
                      </a:pPr>
                      <a:r>
                        <a:rPr lang="en-US" sz="1200">
                          <a:effectLst/>
                        </a:rPr>
                        <a:t>20</a:t>
                      </a:r>
                      <a:r>
                        <a:rPr lang="en-US" sz="1200" spc="-20">
                          <a:effectLst/>
                        </a:rPr>
                        <a:t> days</a:t>
                      </a:r>
                      <a:endParaRPr lang="en-IN" sz="1100">
                        <a:effectLst/>
                      </a:endParaRPr>
                    </a:p>
                    <a:p>
                      <a:pPr marL="139065" algn="just">
                        <a:lnSpc>
                          <a:spcPct val="107000"/>
                        </a:lnSpc>
                        <a:spcBef>
                          <a:spcPts val="295"/>
                        </a:spcBef>
                        <a:spcAft>
                          <a:spcPts val="0"/>
                        </a:spcAft>
                      </a:pPr>
                      <a:r>
                        <a:rPr lang="en-US" sz="1200">
                          <a:effectLst/>
                        </a:rPr>
                        <a:t>(15</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24460" algn="just">
                        <a:lnSpc>
                          <a:spcPct val="107000"/>
                        </a:lnSpc>
                        <a:spcBef>
                          <a:spcPts val="240"/>
                        </a:spcBef>
                        <a:spcAft>
                          <a:spcPts val="0"/>
                        </a:spcAft>
                      </a:pPr>
                      <a:r>
                        <a:rPr lang="en-US" sz="1200">
                          <a:effectLst/>
                        </a:rPr>
                        <a:t>45</a:t>
                      </a:r>
                      <a:r>
                        <a:rPr lang="en-US" sz="1200" spc="-20">
                          <a:effectLst/>
                        </a:rPr>
                        <a:t> days</a:t>
                      </a:r>
                      <a:endParaRPr lang="en-IN" sz="1100">
                        <a:effectLst/>
                      </a:endParaRPr>
                    </a:p>
                    <a:p>
                      <a:pPr marL="60325" algn="just">
                        <a:lnSpc>
                          <a:spcPct val="107000"/>
                        </a:lnSpc>
                        <a:spcBef>
                          <a:spcPts val="295"/>
                        </a:spcBef>
                        <a:spcAft>
                          <a:spcPts val="0"/>
                        </a:spcAft>
                      </a:pPr>
                      <a:r>
                        <a:rPr lang="en-US" sz="1200">
                          <a:effectLst/>
                        </a:rPr>
                        <a:t>(25</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502716">
                <a:tc>
                  <a:txBody>
                    <a:bodyPr/>
                    <a:lstStyle/>
                    <a:p>
                      <a:pPr marL="144145" algn="just">
                        <a:lnSpc>
                          <a:spcPct val="107000"/>
                        </a:lnSpc>
                        <a:spcBef>
                          <a:spcPts val="1090"/>
                        </a:spcBef>
                        <a:spcAft>
                          <a:spcPts val="0"/>
                        </a:spcAft>
                      </a:pPr>
                      <a:r>
                        <a:rPr lang="en-US" sz="1200" dirty="0">
                          <a:effectLst/>
                        </a:rPr>
                        <a:t>ii)</a:t>
                      </a:r>
                      <a:r>
                        <a:rPr lang="en-US" sz="1200" spc="45" dirty="0">
                          <a:effectLst/>
                        </a:rPr>
                        <a:t> </a:t>
                      </a:r>
                      <a:r>
                        <a:rPr lang="en-US" sz="1200" dirty="0">
                          <a:effectLst/>
                        </a:rPr>
                        <a:t>Renewal</a:t>
                      </a:r>
                      <a:r>
                        <a:rPr lang="en-US" sz="1200" spc="-20" dirty="0">
                          <a:effectLst/>
                        </a:rPr>
                        <a:t> </a:t>
                      </a:r>
                      <a:r>
                        <a:rPr lang="en-US" sz="1200" dirty="0">
                          <a:effectLst/>
                        </a:rPr>
                        <a:t>of</a:t>
                      </a:r>
                      <a:r>
                        <a:rPr lang="en-US" sz="1200" spc="-5" dirty="0">
                          <a:effectLst/>
                        </a:rPr>
                        <a:t> </a:t>
                      </a:r>
                      <a:r>
                        <a:rPr lang="en-US" sz="1200" dirty="0">
                          <a:effectLst/>
                        </a:rPr>
                        <a:t>existing</a:t>
                      </a:r>
                      <a:r>
                        <a:rPr lang="en-US" sz="1200" spc="-15" dirty="0">
                          <a:effectLst/>
                        </a:rPr>
                        <a:t> </a:t>
                      </a:r>
                      <a:r>
                        <a:rPr lang="en-US" sz="1200" dirty="0">
                          <a:effectLst/>
                        </a:rPr>
                        <a:t>credit</a:t>
                      </a:r>
                      <a:r>
                        <a:rPr lang="en-US" sz="1200" spc="-5" dirty="0">
                          <a:effectLst/>
                        </a:rPr>
                        <a:t> </a:t>
                      </a:r>
                      <a:r>
                        <a:rPr lang="en-US" sz="1200" spc="-10" dirty="0">
                          <a:effectLst/>
                        </a:rPr>
                        <a:t>limits</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240"/>
                        </a:spcBef>
                        <a:spcAft>
                          <a:spcPts val="0"/>
                        </a:spcAft>
                      </a:pPr>
                      <a:r>
                        <a:rPr lang="en-US" sz="1200">
                          <a:effectLst/>
                        </a:rPr>
                        <a:t>15</a:t>
                      </a:r>
                      <a:r>
                        <a:rPr lang="en-US" sz="1200" spc="-20">
                          <a:effectLst/>
                        </a:rPr>
                        <a:t> days</a:t>
                      </a:r>
                      <a:endParaRPr lang="en-IN" sz="1100">
                        <a:effectLst/>
                      </a:endParaRPr>
                    </a:p>
                    <a:p>
                      <a:pPr marL="179070" algn="just">
                        <a:lnSpc>
                          <a:spcPct val="107000"/>
                        </a:lnSpc>
                        <a:spcBef>
                          <a:spcPts val="295"/>
                        </a:spcBef>
                        <a:spcAft>
                          <a:spcPts val="0"/>
                        </a:spcAft>
                      </a:pPr>
                      <a:r>
                        <a:rPr lang="en-US" sz="1200">
                          <a:effectLst/>
                        </a:rPr>
                        <a:t>(5</a:t>
                      </a:r>
                      <a:r>
                        <a:rPr lang="en-US" sz="1200" spc="-2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240"/>
                        </a:spcBef>
                        <a:spcAft>
                          <a:spcPts val="0"/>
                        </a:spcAft>
                      </a:pPr>
                      <a:r>
                        <a:rPr lang="en-US" sz="1200">
                          <a:effectLst/>
                        </a:rPr>
                        <a:t>15</a:t>
                      </a:r>
                      <a:r>
                        <a:rPr lang="en-US" sz="1200" spc="-20">
                          <a:effectLst/>
                        </a:rPr>
                        <a:t> days</a:t>
                      </a:r>
                      <a:endParaRPr lang="en-IN" sz="1100">
                        <a:effectLst/>
                      </a:endParaRPr>
                    </a:p>
                    <a:p>
                      <a:pPr marL="139065" algn="just">
                        <a:lnSpc>
                          <a:spcPct val="107000"/>
                        </a:lnSpc>
                        <a:spcBef>
                          <a:spcPts val="295"/>
                        </a:spcBef>
                        <a:spcAft>
                          <a:spcPts val="0"/>
                        </a:spcAft>
                      </a:pPr>
                      <a:r>
                        <a:rPr lang="en-US" sz="1200">
                          <a:effectLst/>
                        </a:rPr>
                        <a:t>(10</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24460" algn="just">
                        <a:lnSpc>
                          <a:spcPct val="107000"/>
                        </a:lnSpc>
                        <a:spcBef>
                          <a:spcPts val="240"/>
                        </a:spcBef>
                        <a:spcAft>
                          <a:spcPts val="0"/>
                        </a:spcAft>
                      </a:pPr>
                      <a:r>
                        <a:rPr lang="en-US" sz="1200">
                          <a:effectLst/>
                        </a:rPr>
                        <a:t>30</a:t>
                      </a:r>
                      <a:r>
                        <a:rPr lang="en-US" sz="1200" spc="-20">
                          <a:effectLst/>
                        </a:rPr>
                        <a:t> days</a:t>
                      </a:r>
                      <a:endParaRPr lang="en-IN" sz="1100">
                        <a:effectLst/>
                      </a:endParaRPr>
                    </a:p>
                    <a:p>
                      <a:pPr marL="67945" algn="just">
                        <a:lnSpc>
                          <a:spcPct val="107000"/>
                        </a:lnSpc>
                        <a:spcBef>
                          <a:spcPts val="295"/>
                        </a:spcBef>
                        <a:spcAft>
                          <a:spcPts val="0"/>
                        </a:spcAft>
                      </a:pPr>
                      <a:r>
                        <a:rPr lang="en-US" sz="1200">
                          <a:effectLst/>
                        </a:rPr>
                        <a:t>(15</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504203">
                <a:tc>
                  <a:txBody>
                    <a:bodyPr/>
                    <a:lstStyle/>
                    <a:p>
                      <a:pPr marL="342265" marR="149860" indent="-228600" algn="just">
                        <a:lnSpc>
                          <a:spcPct val="107000"/>
                        </a:lnSpc>
                        <a:spcBef>
                          <a:spcPts val="395"/>
                        </a:spcBef>
                        <a:spcAft>
                          <a:spcPts val="0"/>
                        </a:spcAft>
                      </a:pPr>
                      <a:r>
                        <a:rPr lang="en-US" sz="1200">
                          <a:effectLst/>
                        </a:rPr>
                        <a:t>iii)</a:t>
                      </a:r>
                      <a:r>
                        <a:rPr lang="en-US" sz="1200" spc="-80">
                          <a:effectLst/>
                        </a:rPr>
                        <a:t> </a:t>
                      </a:r>
                      <a:r>
                        <a:rPr lang="en-US" sz="1200">
                          <a:effectLst/>
                        </a:rPr>
                        <a:t>Sanction</a:t>
                      </a:r>
                      <a:r>
                        <a:rPr lang="en-US" sz="1200" spc="-50">
                          <a:effectLst/>
                        </a:rPr>
                        <a:t> </a:t>
                      </a:r>
                      <a:r>
                        <a:rPr lang="en-US" sz="1200">
                          <a:effectLst/>
                        </a:rPr>
                        <a:t>of</a:t>
                      </a:r>
                      <a:r>
                        <a:rPr lang="en-US" sz="1200" spc="-50">
                          <a:effectLst/>
                        </a:rPr>
                        <a:t> </a:t>
                      </a:r>
                      <a:r>
                        <a:rPr lang="en-US" sz="1200">
                          <a:effectLst/>
                        </a:rPr>
                        <a:t>adhoc</a:t>
                      </a:r>
                      <a:r>
                        <a:rPr lang="en-US" sz="1200" spc="-50">
                          <a:effectLst/>
                        </a:rPr>
                        <a:t> </a:t>
                      </a:r>
                      <a:r>
                        <a:rPr lang="en-US" sz="1200">
                          <a:effectLst/>
                        </a:rPr>
                        <a:t>credit </a:t>
                      </a:r>
                      <a:r>
                        <a:rPr lang="en-US" sz="1200" spc="-10">
                          <a:effectLst/>
                        </a:rPr>
                        <a:t>facilities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235585" algn="just">
                        <a:lnSpc>
                          <a:spcPct val="107000"/>
                        </a:lnSpc>
                        <a:spcBef>
                          <a:spcPts val="240"/>
                        </a:spcBef>
                        <a:spcAft>
                          <a:spcPts val="0"/>
                        </a:spcAft>
                      </a:pPr>
                      <a:r>
                        <a:rPr lang="en-US" sz="1200">
                          <a:effectLst/>
                        </a:rPr>
                        <a:t>5</a:t>
                      </a:r>
                      <a:r>
                        <a:rPr lang="en-US" sz="1200" spc="-10">
                          <a:effectLst/>
                        </a:rPr>
                        <a:t> </a:t>
                      </a:r>
                      <a:r>
                        <a:rPr lang="en-US" sz="1200" spc="-20">
                          <a:effectLst/>
                        </a:rPr>
                        <a:t>days</a:t>
                      </a:r>
                      <a:endParaRPr lang="en-IN" sz="1100">
                        <a:effectLst/>
                      </a:endParaRPr>
                    </a:p>
                    <a:p>
                      <a:pPr marL="179070" algn="just">
                        <a:lnSpc>
                          <a:spcPct val="107000"/>
                        </a:lnSpc>
                        <a:spcBef>
                          <a:spcPts val="310"/>
                        </a:spcBef>
                        <a:spcAft>
                          <a:spcPts val="0"/>
                        </a:spcAft>
                      </a:pPr>
                      <a:r>
                        <a:rPr lang="en-US" sz="1200">
                          <a:effectLst/>
                        </a:rPr>
                        <a:t>(3</a:t>
                      </a:r>
                      <a:r>
                        <a:rPr lang="en-US" sz="1200" spc="-2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240"/>
                        </a:spcBef>
                        <a:spcAft>
                          <a:spcPts val="0"/>
                        </a:spcAft>
                      </a:pPr>
                      <a:r>
                        <a:rPr lang="en-US" sz="1200">
                          <a:effectLst/>
                        </a:rPr>
                        <a:t>10</a:t>
                      </a:r>
                      <a:r>
                        <a:rPr lang="en-US" sz="1200" spc="-20">
                          <a:effectLst/>
                        </a:rPr>
                        <a:t> days</a:t>
                      </a:r>
                      <a:endParaRPr lang="en-IN" sz="1100">
                        <a:effectLst/>
                      </a:endParaRPr>
                    </a:p>
                    <a:p>
                      <a:pPr marL="178435" algn="just">
                        <a:lnSpc>
                          <a:spcPct val="107000"/>
                        </a:lnSpc>
                        <a:spcBef>
                          <a:spcPts val="310"/>
                        </a:spcBef>
                        <a:spcAft>
                          <a:spcPts val="0"/>
                        </a:spcAft>
                      </a:pPr>
                      <a:r>
                        <a:rPr lang="en-US" sz="1200">
                          <a:effectLst/>
                        </a:rPr>
                        <a:t>(4</a:t>
                      </a:r>
                      <a:r>
                        <a:rPr lang="en-US" sz="1200" spc="-2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24460" algn="just">
                        <a:lnSpc>
                          <a:spcPct val="107000"/>
                        </a:lnSpc>
                        <a:spcBef>
                          <a:spcPts val="240"/>
                        </a:spcBef>
                        <a:spcAft>
                          <a:spcPts val="0"/>
                        </a:spcAft>
                      </a:pPr>
                      <a:r>
                        <a:rPr lang="en-US" sz="1200">
                          <a:effectLst/>
                        </a:rPr>
                        <a:t>15</a:t>
                      </a:r>
                      <a:r>
                        <a:rPr lang="en-US" sz="1200" spc="-20">
                          <a:effectLst/>
                        </a:rPr>
                        <a:t> days</a:t>
                      </a:r>
                      <a:endParaRPr lang="en-IN" sz="1100">
                        <a:effectLst/>
                      </a:endParaRPr>
                    </a:p>
                    <a:p>
                      <a:pPr marL="107950" algn="just">
                        <a:lnSpc>
                          <a:spcPct val="107000"/>
                        </a:lnSpc>
                        <a:spcBef>
                          <a:spcPts val="310"/>
                        </a:spcBef>
                        <a:spcAft>
                          <a:spcPts val="0"/>
                        </a:spcAft>
                      </a:pPr>
                      <a:r>
                        <a:rPr lang="en-US" sz="1200">
                          <a:effectLst/>
                        </a:rPr>
                        <a:t>(7</a:t>
                      </a:r>
                      <a:r>
                        <a:rPr lang="en-US" sz="1200" spc="-2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r h="458096">
                <a:tc gridSpan="4">
                  <a:txBody>
                    <a:bodyPr/>
                    <a:lstStyle/>
                    <a:p>
                      <a:pPr marL="67945" algn="just">
                        <a:lnSpc>
                          <a:spcPct val="107000"/>
                        </a:lnSpc>
                        <a:spcBef>
                          <a:spcPts val="200"/>
                        </a:spcBef>
                        <a:spcAft>
                          <a:spcPts val="0"/>
                        </a:spcAft>
                      </a:pPr>
                      <a:r>
                        <a:rPr lang="en-US" sz="1200">
                          <a:effectLst/>
                        </a:rPr>
                        <a:t>(Days</a:t>
                      </a:r>
                      <a:r>
                        <a:rPr lang="en-US" sz="1200" spc="185">
                          <a:effectLst/>
                        </a:rPr>
                        <a:t> </a:t>
                      </a:r>
                      <a:r>
                        <a:rPr lang="en-US" sz="1200">
                          <a:effectLst/>
                        </a:rPr>
                        <a:t>in</a:t>
                      </a:r>
                      <a:r>
                        <a:rPr lang="en-US" sz="1200" spc="190">
                          <a:effectLst/>
                        </a:rPr>
                        <a:t> </a:t>
                      </a:r>
                      <a:r>
                        <a:rPr lang="en-US" sz="1200">
                          <a:effectLst/>
                        </a:rPr>
                        <a:t>brackets</a:t>
                      </a:r>
                      <a:r>
                        <a:rPr lang="en-US" sz="1200" spc="185">
                          <a:effectLst/>
                        </a:rPr>
                        <a:t> </a:t>
                      </a:r>
                      <a:r>
                        <a:rPr lang="en-US" sz="1200">
                          <a:effectLst/>
                        </a:rPr>
                        <a:t>indicate</a:t>
                      </a:r>
                      <a:r>
                        <a:rPr lang="en-US" sz="1200" spc="195">
                          <a:effectLst/>
                        </a:rPr>
                        <a:t> </a:t>
                      </a:r>
                      <a:r>
                        <a:rPr lang="en-US" sz="1200">
                          <a:effectLst/>
                        </a:rPr>
                        <a:t>the</a:t>
                      </a:r>
                      <a:r>
                        <a:rPr lang="en-US" sz="1200" spc="195">
                          <a:effectLst/>
                        </a:rPr>
                        <a:t> </a:t>
                      </a:r>
                      <a:r>
                        <a:rPr lang="en-US" sz="1200">
                          <a:effectLst/>
                        </a:rPr>
                        <a:t>maximum</a:t>
                      </a:r>
                      <a:r>
                        <a:rPr lang="en-US" sz="1200" spc="190">
                          <a:effectLst/>
                        </a:rPr>
                        <a:t> </a:t>
                      </a:r>
                      <a:r>
                        <a:rPr lang="en-US" sz="1200">
                          <a:effectLst/>
                        </a:rPr>
                        <a:t>time</a:t>
                      </a:r>
                      <a:r>
                        <a:rPr lang="en-US" sz="1200" spc="195">
                          <a:effectLst/>
                        </a:rPr>
                        <a:t> </a:t>
                      </a:r>
                      <a:r>
                        <a:rPr lang="en-US" sz="1200">
                          <a:effectLst/>
                        </a:rPr>
                        <a:t>frame</a:t>
                      </a:r>
                      <a:r>
                        <a:rPr lang="en-US" sz="1200" spc="195">
                          <a:effectLst/>
                        </a:rPr>
                        <a:t> </a:t>
                      </a:r>
                      <a:r>
                        <a:rPr lang="en-US" sz="1200">
                          <a:effectLst/>
                        </a:rPr>
                        <a:t>for</a:t>
                      </a:r>
                      <a:r>
                        <a:rPr lang="en-US" sz="1200" spc="190">
                          <a:effectLst/>
                        </a:rPr>
                        <a:t> </a:t>
                      </a:r>
                      <a:r>
                        <a:rPr lang="en-US" sz="1200">
                          <a:effectLst/>
                        </a:rPr>
                        <a:t>sanction</a:t>
                      </a:r>
                      <a:r>
                        <a:rPr lang="en-US" sz="1200" spc="200">
                          <a:effectLst/>
                        </a:rPr>
                        <a:t> </a:t>
                      </a:r>
                      <a:r>
                        <a:rPr lang="en-US" sz="1200">
                          <a:effectLst/>
                        </a:rPr>
                        <a:t>under Gold Card Scheme)</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4"/>
                  </a:ext>
                </a:extLst>
              </a:tr>
              <a:tr h="900129">
                <a:tc gridSpan="4">
                  <a:txBody>
                    <a:bodyPr/>
                    <a:lstStyle/>
                    <a:p>
                      <a:pPr marL="67945" marR="67945" algn="just">
                        <a:lnSpc>
                          <a:spcPct val="107000"/>
                        </a:lnSpc>
                        <a:spcBef>
                          <a:spcPts val="215"/>
                        </a:spcBef>
                        <a:spcAft>
                          <a:spcPts val="0"/>
                        </a:spcAft>
                      </a:pPr>
                      <a:r>
                        <a:rPr lang="en-US" sz="1200">
                          <a:effectLst/>
                        </a:rPr>
                        <a:t>Advances under Sole Banking, Multiple Banking Arrangement, Consortium, JLA and other than the above [(1) to (4)] the credit proposals shall be disposed off within the time frame as stated hereunder:</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5"/>
                  </a:ext>
                </a:extLst>
              </a:tr>
              <a:tr h="502716">
                <a:tc>
                  <a:txBody>
                    <a:bodyPr/>
                    <a:lstStyle/>
                    <a:p>
                      <a:pPr marL="284480" marR="149860" indent="-172720" algn="just">
                        <a:lnSpc>
                          <a:spcPct val="107000"/>
                        </a:lnSpc>
                        <a:spcBef>
                          <a:spcPts val="385"/>
                        </a:spcBef>
                        <a:spcAft>
                          <a:spcPts val="0"/>
                        </a:spcAft>
                      </a:pPr>
                      <a:r>
                        <a:rPr lang="en-US" sz="1200">
                          <a:effectLst/>
                        </a:rPr>
                        <a:t>i)</a:t>
                      </a:r>
                      <a:r>
                        <a:rPr lang="en-US" sz="1200" spc="140">
                          <a:effectLst/>
                        </a:rPr>
                        <a:t> </a:t>
                      </a:r>
                      <a:r>
                        <a:rPr lang="en-US" sz="1200">
                          <a:effectLst/>
                        </a:rPr>
                        <a:t>Sanction</a:t>
                      </a:r>
                      <a:r>
                        <a:rPr lang="en-US" sz="1200" spc="-40">
                          <a:effectLst/>
                        </a:rPr>
                        <a:t> </a:t>
                      </a:r>
                      <a:r>
                        <a:rPr lang="en-US" sz="1200">
                          <a:effectLst/>
                        </a:rPr>
                        <a:t>of</a:t>
                      </a:r>
                      <a:r>
                        <a:rPr lang="en-US" sz="1200" spc="-40">
                          <a:effectLst/>
                        </a:rPr>
                        <a:t> </a:t>
                      </a:r>
                      <a:r>
                        <a:rPr lang="en-US" sz="1200">
                          <a:effectLst/>
                        </a:rPr>
                        <a:t>fresh/</a:t>
                      </a:r>
                      <a:r>
                        <a:rPr lang="en-US" sz="1200" spc="-40">
                          <a:effectLst/>
                        </a:rPr>
                        <a:t> </a:t>
                      </a:r>
                      <a:r>
                        <a:rPr lang="en-US" sz="1200">
                          <a:effectLst/>
                        </a:rPr>
                        <a:t>enhanced credit limits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385"/>
                        </a:spcBef>
                        <a:spcAft>
                          <a:spcPts val="0"/>
                        </a:spcAft>
                      </a:pPr>
                      <a:r>
                        <a:rPr lang="en-US" sz="1200">
                          <a:effectLst/>
                        </a:rPr>
                        <a:t>15</a:t>
                      </a:r>
                      <a:r>
                        <a:rPr lang="en-US" sz="1200" spc="-20">
                          <a:effectLst/>
                        </a:rPr>
                        <a:t> days</a:t>
                      </a:r>
                      <a:endParaRPr lang="en-IN" sz="1100">
                        <a:effectLst/>
                      </a:endParaRPr>
                    </a:p>
                    <a:p>
                      <a:pPr marL="137795" algn="just">
                        <a:lnSpc>
                          <a:spcPct val="107000"/>
                        </a:lnSpc>
                        <a:spcAft>
                          <a:spcPts val="0"/>
                        </a:spcAft>
                      </a:pPr>
                      <a:r>
                        <a:rPr lang="en-US" sz="1200">
                          <a:effectLst/>
                        </a:rPr>
                        <a:t>(15</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240"/>
                        </a:spcBef>
                        <a:spcAft>
                          <a:spcPts val="0"/>
                        </a:spcAft>
                      </a:pPr>
                      <a:r>
                        <a:rPr lang="en-US" sz="1200">
                          <a:effectLst/>
                        </a:rPr>
                        <a:t>30</a:t>
                      </a:r>
                      <a:r>
                        <a:rPr lang="en-US" sz="1200" spc="-20">
                          <a:effectLst/>
                        </a:rPr>
                        <a:t> days</a:t>
                      </a:r>
                      <a:endParaRPr lang="en-IN" sz="1100">
                        <a:effectLst/>
                      </a:endParaRPr>
                    </a:p>
                    <a:p>
                      <a:pPr marL="139065" algn="just">
                        <a:lnSpc>
                          <a:spcPct val="107000"/>
                        </a:lnSpc>
                        <a:spcBef>
                          <a:spcPts val="295"/>
                        </a:spcBef>
                        <a:spcAft>
                          <a:spcPts val="0"/>
                        </a:spcAft>
                      </a:pPr>
                      <a:r>
                        <a:rPr lang="en-US" sz="1200">
                          <a:effectLst/>
                        </a:rPr>
                        <a:t>(30</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24460" algn="just">
                        <a:lnSpc>
                          <a:spcPct val="107000"/>
                        </a:lnSpc>
                        <a:spcBef>
                          <a:spcPts val="240"/>
                        </a:spcBef>
                        <a:spcAft>
                          <a:spcPts val="0"/>
                        </a:spcAft>
                      </a:pPr>
                      <a:r>
                        <a:rPr lang="en-US" sz="1200">
                          <a:effectLst/>
                        </a:rPr>
                        <a:t>45</a:t>
                      </a:r>
                      <a:r>
                        <a:rPr lang="en-US" sz="1200" spc="-20">
                          <a:effectLst/>
                        </a:rPr>
                        <a:t> days</a:t>
                      </a:r>
                      <a:endParaRPr lang="en-IN" sz="1100">
                        <a:effectLst/>
                      </a:endParaRPr>
                    </a:p>
                    <a:p>
                      <a:pPr marL="67945" algn="just">
                        <a:lnSpc>
                          <a:spcPct val="107000"/>
                        </a:lnSpc>
                        <a:spcBef>
                          <a:spcPts val="295"/>
                        </a:spcBef>
                        <a:spcAft>
                          <a:spcPts val="0"/>
                        </a:spcAft>
                      </a:pPr>
                      <a:r>
                        <a:rPr lang="en-US" sz="1200">
                          <a:effectLst/>
                        </a:rPr>
                        <a:t>(45</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6"/>
                  </a:ext>
                </a:extLst>
              </a:tr>
              <a:tr h="502716">
                <a:tc>
                  <a:txBody>
                    <a:bodyPr/>
                    <a:lstStyle/>
                    <a:p>
                      <a:pPr marL="111760" algn="just">
                        <a:lnSpc>
                          <a:spcPct val="107000"/>
                        </a:lnSpc>
                        <a:spcBef>
                          <a:spcPts val="1090"/>
                        </a:spcBef>
                        <a:spcAft>
                          <a:spcPts val="0"/>
                        </a:spcAft>
                      </a:pPr>
                      <a:r>
                        <a:rPr lang="en-US" sz="1200">
                          <a:effectLst/>
                        </a:rPr>
                        <a:t>ii)</a:t>
                      </a:r>
                      <a:r>
                        <a:rPr lang="en-US" sz="1200" spc="-145">
                          <a:effectLst/>
                        </a:rPr>
                        <a:t> </a:t>
                      </a:r>
                      <a:r>
                        <a:rPr lang="en-US" sz="1200">
                          <a:effectLst/>
                        </a:rPr>
                        <a:t>Renewal</a:t>
                      </a:r>
                      <a:r>
                        <a:rPr lang="en-US" sz="1200" spc="-30">
                          <a:effectLst/>
                        </a:rPr>
                        <a:t> </a:t>
                      </a:r>
                      <a:r>
                        <a:rPr lang="en-US" sz="1200">
                          <a:effectLst/>
                        </a:rPr>
                        <a:t>of</a:t>
                      </a:r>
                      <a:r>
                        <a:rPr lang="en-US" sz="1200" spc="-10">
                          <a:effectLst/>
                        </a:rPr>
                        <a:t> </a:t>
                      </a:r>
                      <a:r>
                        <a:rPr lang="en-US" sz="1200">
                          <a:effectLst/>
                        </a:rPr>
                        <a:t>existing</a:t>
                      </a:r>
                      <a:r>
                        <a:rPr lang="en-US" sz="1200" spc="-15">
                          <a:effectLst/>
                        </a:rPr>
                        <a:t> </a:t>
                      </a:r>
                      <a:r>
                        <a:rPr lang="en-US" sz="1200">
                          <a:effectLst/>
                        </a:rPr>
                        <a:t>credit</a:t>
                      </a:r>
                      <a:r>
                        <a:rPr lang="en-US" sz="1200" spc="-5">
                          <a:effectLst/>
                        </a:rPr>
                        <a:t> </a:t>
                      </a:r>
                      <a:r>
                        <a:rPr lang="en-US" sz="1200" spc="-10">
                          <a:effectLst/>
                        </a:rPr>
                        <a:t>limits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4310" algn="just">
                        <a:lnSpc>
                          <a:spcPct val="107000"/>
                        </a:lnSpc>
                        <a:spcBef>
                          <a:spcPts val="240"/>
                        </a:spcBef>
                        <a:spcAft>
                          <a:spcPts val="0"/>
                        </a:spcAft>
                      </a:pPr>
                      <a:r>
                        <a:rPr lang="en-US" sz="1200">
                          <a:effectLst/>
                        </a:rPr>
                        <a:t>15</a:t>
                      </a:r>
                      <a:r>
                        <a:rPr lang="en-US" sz="1200" spc="-20">
                          <a:effectLst/>
                        </a:rPr>
                        <a:t> days</a:t>
                      </a:r>
                      <a:endParaRPr lang="en-IN" sz="1100">
                        <a:effectLst/>
                      </a:endParaRPr>
                    </a:p>
                    <a:p>
                      <a:pPr marL="137795" algn="just">
                        <a:lnSpc>
                          <a:spcPct val="107000"/>
                        </a:lnSpc>
                        <a:spcBef>
                          <a:spcPts val="295"/>
                        </a:spcBef>
                        <a:spcAft>
                          <a:spcPts val="0"/>
                        </a:spcAft>
                      </a:pPr>
                      <a:r>
                        <a:rPr lang="en-US" sz="1200">
                          <a:effectLst/>
                        </a:rPr>
                        <a:t>(15</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240"/>
                        </a:spcBef>
                        <a:spcAft>
                          <a:spcPts val="0"/>
                        </a:spcAft>
                      </a:pPr>
                      <a:r>
                        <a:rPr lang="en-US" sz="1200">
                          <a:effectLst/>
                        </a:rPr>
                        <a:t>30</a:t>
                      </a:r>
                      <a:r>
                        <a:rPr lang="en-US" sz="1200" spc="-20">
                          <a:effectLst/>
                        </a:rPr>
                        <a:t> days</a:t>
                      </a:r>
                      <a:endParaRPr lang="en-IN" sz="1100">
                        <a:effectLst/>
                      </a:endParaRPr>
                    </a:p>
                    <a:p>
                      <a:pPr marL="139065" algn="just">
                        <a:lnSpc>
                          <a:spcPct val="107000"/>
                        </a:lnSpc>
                        <a:spcBef>
                          <a:spcPts val="295"/>
                        </a:spcBef>
                        <a:spcAft>
                          <a:spcPts val="0"/>
                        </a:spcAft>
                      </a:pPr>
                      <a:r>
                        <a:rPr lang="en-US" sz="1200">
                          <a:effectLst/>
                        </a:rPr>
                        <a:t>(30</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24460" algn="just">
                        <a:lnSpc>
                          <a:spcPct val="107000"/>
                        </a:lnSpc>
                        <a:spcBef>
                          <a:spcPts val="240"/>
                        </a:spcBef>
                        <a:spcAft>
                          <a:spcPts val="0"/>
                        </a:spcAft>
                      </a:pPr>
                      <a:r>
                        <a:rPr lang="en-US" sz="1200">
                          <a:effectLst/>
                        </a:rPr>
                        <a:t>45</a:t>
                      </a:r>
                      <a:r>
                        <a:rPr lang="en-US" sz="1200" spc="-20">
                          <a:effectLst/>
                        </a:rPr>
                        <a:t> days</a:t>
                      </a:r>
                      <a:endParaRPr lang="en-IN" sz="1100">
                        <a:effectLst/>
                      </a:endParaRPr>
                    </a:p>
                    <a:p>
                      <a:pPr marL="67945" algn="just">
                        <a:lnSpc>
                          <a:spcPct val="107000"/>
                        </a:lnSpc>
                        <a:spcBef>
                          <a:spcPts val="295"/>
                        </a:spcBef>
                        <a:spcAft>
                          <a:spcPts val="0"/>
                        </a:spcAft>
                      </a:pPr>
                      <a:r>
                        <a:rPr lang="en-US" sz="1200">
                          <a:effectLst/>
                        </a:rPr>
                        <a:t>(45</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7"/>
                  </a:ext>
                </a:extLst>
              </a:tr>
              <a:tr h="566671">
                <a:tc>
                  <a:txBody>
                    <a:bodyPr/>
                    <a:lstStyle/>
                    <a:p>
                      <a:pPr algn="just">
                        <a:lnSpc>
                          <a:spcPct val="107000"/>
                        </a:lnSpc>
                        <a:spcBef>
                          <a:spcPts val="30"/>
                        </a:spcBef>
                        <a:spcAft>
                          <a:spcPts val="0"/>
                        </a:spcAft>
                      </a:pPr>
                      <a:r>
                        <a:rPr lang="en-US" sz="1200">
                          <a:effectLst/>
                        </a:rPr>
                        <a:t> </a:t>
                      </a:r>
                      <a:endParaRPr lang="en-IN" sz="1100">
                        <a:effectLst/>
                      </a:endParaRPr>
                    </a:p>
                    <a:p>
                      <a:pPr marL="67945" algn="just">
                        <a:lnSpc>
                          <a:spcPct val="107000"/>
                        </a:lnSpc>
                        <a:spcAft>
                          <a:spcPts val="0"/>
                        </a:spcAft>
                      </a:pPr>
                      <a:r>
                        <a:rPr lang="en-US" sz="1200">
                          <a:effectLst/>
                        </a:rPr>
                        <a:t>iii)</a:t>
                      </a:r>
                      <a:r>
                        <a:rPr lang="en-US" sz="1200" spc="-180">
                          <a:effectLst/>
                        </a:rPr>
                        <a:t> </a:t>
                      </a:r>
                      <a:r>
                        <a:rPr lang="en-US" sz="1200">
                          <a:effectLst/>
                        </a:rPr>
                        <a:t>Sanction</a:t>
                      </a:r>
                      <a:r>
                        <a:rPr lang="en-US" sz="1200" spc="-15">
                          <a:effectLst/>
                        </a:rPr>
                        <a:t> </a:t>
                      </a:r>
                      <a:r>
                        <a:rPr lang="en-US" sz="1200">
                          <a:effectLst/>
                        </a:rPr>
                        <a:t>of</a:t>
                      </a:r>
                      <a:r>
                        <a:rPr lang="en-US" sz="1200" spc="-5">
                          <a:effectLst/>
                        </a:rPr>
                        <a:t> </a:t>
                      </a:r>
                      <a:r>
                        <a:rPr lang="en-US" sz="1200">
                          <a:effectLst/>
                        </a:rPr>
                        <a:t>Adhoc</a:t>
                      </a:r>
                      <a:r>
                        <a:rPr lang="en-US" sz="1200" spc="-20">
                          <a:effectLst/>
                        </a:rPr>
                        <a:t> </a:t>
                      </a:r>
                      <a:r>
                        <a:rPr lang="en-US" sz="1200">
                          <a:effectLst/>
                        </a:rPr>
                        <a:t>credit</a:t>
                      </a:r>
                      <a:r>
                        <a:rPr lang="en-US" sz="1200" spc="-5">
                          <a:effectLst/>
                        </a:rPr>
                        <a:t> </a:t>
                      </a:r>
                      <a:r>
                        <a:rPr lang="en-US" sz="1200" spc="-10">
                          <a:effectLst/>
                        </a:rPr>
                        <a:t>facilities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455"/>
                        </a:spcBef>
                        <a:spcAft>
                          <a:spcPts val="0"/>
                        </a:spcAft>
                      </a:pPr>
                      <a:r>
                        <a:rPr lang="en-US" sz="1200">
                          <a:effectLst/>
                        </a:rPr>
                        <a:t>15</a:t>
                      </a:r>
                      <a:r>
                        <a:rPr lang="en-US" sz="1200" spc="-20">
                          <a:effectLst/>
                        </a:rPr>
                        <a:t> days</a:t>
                      </a:r>
                      <a:endParaRPr lang="en-IN" sz="1100">
                        <a:effectLst/>
                      </a:endParaRPr>
                    </a:p>
                    <a:p>
                      <a:pPr marL="201930" algn="just">
                        <a:lnSpc>
                          <a:spcPct val="107000"/>
                        </a:lnSpc>
                        <a:spcBef>
                          <a:spcPts val="300"/>
                        </a:spcBef>
                        <a:spcAft>
                          <a:spcPts val="0"/>
                        </a:spcAft>
                      </a:pPr>
                      <a:r>
                        <a:rPr lang="en-US" sz="1200">
                          <a:effectLst/>
                        </a:rPr>
                        <a:t>(5</a:t>
                      </a:r>
                      <a:r>
                        <a:rPr lang="en-US" sz="1200" spc="-2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95580" algn="just">
                        <a:lnSpc>
                          <a:spcPct val="107000"/>
                        </a:lnSpc>
                        <a:spcBef>
                          <a:spcPts val="455"/>
                        </a:spcBef>
                        <a:spcAft>
                          <a:spcPts val="0"/>
                        </a:spcAft>
                      </a:pPr>
                      <a:r>
                        <a:rPr lang="en-US" sz="1200">
                          <a:effectLst/>
                        </a:rPr>
                        <a:t>15</a:t>
                      </a:r>
                      <a:r>
                        <a:rPr lang="en-US" sz="1200" spc="-20">
                          <a:effectLst/>
                        </a:rPr>
                        <a:t> days</a:t>
                      </a:r>
                      <a:endParaRPr lang="en-IN" sz="1100">
                        <a:effectLst/>
                      </a:endParaRPr>
                    </a:p>
                    <a:p>
                      <a:pPr marL="139065" algn="just">
                        <a:lnSpc>
                          <a:spcPct val="107000"/>
                        </a:lnSpc>
                        <a:spcBef>
                          <a:spcPts val="300"/>
                        </a:spcBef>
                        <a:spcAft>
                          <a:spcPts val="0"/>
                        </a:spcAft>
                      </a:pPr>
                      <a:r>
                        <a:rPr lang="en-US" sz="1200">
                          <a:effectLst/>
                        </a:rPr>
                        <a:t>(10</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124460" algn="just">
                        <a:lnSpc>
                          <a:spcPct val="107000"/>
                        </a:lnSpc>
                        <a:spcBef>
                          <a:spcPts val="455"/>
                        </a:spcBef>
                        <a:spcAft>
                          <a:spcPts val="0"/>
                        </a:spcAft>
                      </a:pPr>
                      <a:r>
                        <a:rPr lang="en-US" sz="1200">
                          <a:effectLst/>
                        </a:rPr>
                        <a:t>30</a:t>
                      </a:r>
                      <a:r>
                        <a:rPr lang="en-US" sz="1200" spc="-20">
                          <a:effectLst/>
                        </a:rPr>
                        <a:t> days</a:t>
                      </a:r>
                      <a:endParaRPr lang="en-IN" sz="1100">
                        <a:effectLst/>
                      </a:endParaRPr>
                    </a:p>
                    <a:p>
                      <a:pPr marL="67945" algn="just">
                        <a:lnSpc>
                          <a:spcPct val="107000"/>
                        </a:lnSpc>
                        <a:spcBef>
                          <a:spcPts val="300"/>
                        </a:spcBef>
                        <a:spcAft>
                          <a:spcPts val="0"/>
                        </a:spcAft>
                      </a:pPr>
                      <a:r>
                        <a:rPr lang="en-US" sz="1200">
                          <a:effectLst/>
                        </a:rPr>
                        <a:t>(15</a:t>
                      </a:r>
                      <a:r>
                        <a:rPr lang="en-US" sz="1200" spc="-30">
                          <a:effectLst/>
                        </a:rPr>
                        <a:t> </a:t>
                      </a:r>
                      <a:r>
                        <a:rPr lang="en-US" sz="1200" spc="-10">
                          <a:effectLst/>
                        </a:rPr>
                        <a:t>days)</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8"/>
                  </a:ext>
                </a:extLst>
              </a:tr>
              <a:tr h="859353">
                <a:tc gridSpan="4">
                  <a:txBody>
                    <a:bodyPr/>
                    <a:lstStyle/>
                    <a:p>
                      <a:pPr marL="67945" algn="just">
                        <a:lnSpc>
                          <a:spcPct val="107000"/>
                        </a:lnSpc>
                        <a:spcBef>
                          <a:spcPts val="200"/>
                        </a:spcBef>
                        <a:spcAft>
                          <a:spcPts val="0"/>
                        </a:spcAft>
                      </a:pPr>
                      <a:r>
                        <a:rPr lang="en-US" sz="1200" dirty="0">
                          <a:effectLst/>
                        </a:rPr>
                        <a:t>(Days</a:t>
                      </a:r>
                      <a:r>
                        <a:rPr lang="en-US" sz="1200" spc="-30" dirty="0">
                          <a:effectLst/>
                        </a:rPr>
                        <a:t> </a:t>
                      </a:r>
                      <a:r>
                        <a:rPr lang="en-US" sz="1200" dirty="0">
                          <a:effectLst/>
                        </a:rPr>
                        <a:t>in</a:t>
                      </a:r>
                      <a:r>
                        <a:rPr lang="en-US" sz="1200" spc="-15" dirty="0">
                          <a:effectLst/>
                        </a:rPr>
                        <a:t> </a:t>
                      </a:r>
                      <a:r>
                        <a:rPr lang="en-US" sz="1200" dirty="0">
                          <a:effectLst/>
                        </a:rPr>
                        <a:t>brackets</a:t>
                      </a:r>
                      <a:r>
                        <a:rPr lang="en-US" sz="1200" spc="-25" dirty="0">
                          <a:effectLst/>
                        </a:rPr>
                        <a:t> </a:t>
                      </a:r>
                      <a:r>
                        <a:rPr lang="en-US" sz="1200" dirty="0">
                          <a:effectLst/>
                        </a:rPr>
                        <a:t>indicate</a:t>
                      </a:r>
                      <a:r>
                        <a:rPr lang="en-US" sz="1200" spc="-15" dirty="0">
                          <a:effectLst/>
                        </a:rPr>
                        <a:t> </a:t>
                      </a:r>
                      <a:r>
                        <a:rPr lang="en-US" sz="1200" dirty="0">
                          <a:effectLst/>
                        </a:rPr>
                        <a:t>the</a:t>
                      </a:r>
                      <a:r>
                        <a:rPr lang="en-US" sz="1200" spc="-15" dirty="0">
                          <a:effectLst/>
                        </a:rPr>
                        <a:t> </a:t>
                      </a:r>
                      <a:r>
                        <a:rPr lang="en-US" sz="1200" dirty="0">
                          <a:effectLst/>
                        </a:rPr>
                        <a:t>maximum</a:t>
                      </a:r>
                      <a:r>
                        <a:rPr lang="en-US" sz="1200" spc="-30" dirty="0">
                          <a:effectLst/>
                        </a:rPr>
                        <a:t> </a:t>
                      </a:r>
                      <a:r>
                        <a:rPr lang="en-US" sz="1200" dirty="0">
                          <a:effectLst/>
                        </a:rPr>
                        <a:t>time</a:t>
                      </a:r>
                      <a:r>
                        <a:rPr lang="en-US" sz="1200" spc="-15" dirty="0">
                          <a:effectLst/>
                        </a:rPr>
                        <a:t> </a:t>
                      </a:r>
                      <a:r>
                        <a:rPr lang="en-US" sz="1200" dirty="0">
                          <a:effectLst/>
                        </a:rPr>
                        <a:t>frame</a:t>
                      </a:r>
                      <a:r>
                        <a:rPr lang="en-US" sz="1200" spc="-15" dirty="0">
                          <a:effectLst/>
                        </a:rPr>
                        <a:t> </a:t>
                      </a:r>
                      <a:r>
                        <a:rPr lang="en-US" sz="1200" dirty="0">
                          <a:effectLst/>
                        </a:rPr>
                        <a:t>for</a:t>
                      </a:r>
                      <a:r>
                        <a:rPr lang="en-US" sz="1200" spc="-15" dirty="0">
                          <a:effectLst/>
                        </a:rPr>
                        <a:t> </a:t>
                      </a:r>
                      <a:r>
                        <a:rPr lang="en-US" sz="1200" dirty="0">
                          <a:effectLst/>
                        </a:rPr>
                        <a:t>sanction</a:t>
                      </a:r>
                      <a:r>
                        <a:rPr lang="en-US" sz="1200" spc="-15" dirty="0">
                          <a:effectLst/>
                        </a:rPr>
                        <a:t> </a:t>
                      </a:r>
                      <a:r>
                        <a:rPr lang="en-US" sz="1200" dirty="0">
                          <a:effectLst/>
                        </a:rPr>
                        <a:t>of</a:t>
                      </a:r>
                      <a:r>
                        <a:rPr lang="en-US" sz="1200" spc="-15" dirty="0">
                          <a:effectLst/>
                        </a:rPr>
                        <a:t> </a:t>
                      </a:r>
                      <a:r>
                        <a:rPr lang="en-US" sz="1200" dirty="0">
                          <a:effectLst/>
                        </a:rPr>
                        <a:t>export credit limits)</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hMerge="1">
                  <a:txBody>
                    <a:bodyPr/>
                    <a:lstStyle/>
                    <a:p>
                      <a:endParaRPr lang="en-IN"/>
                    </a:p>
                  </a:txBody>
                  <a:tcPr/>
                </a:tc>
                <a:tc hMerge="1">
                  <a:txBody>
                    <a:bodyPr/>
                    <a:lstStyle/>
                    <a:p>
                      <a:endParaRPr lang="en-IN"/>
                    </a:p>
                  </a:txBody>
                  <a:tcPr/>
                </a:tc>
                <a:tc hMerge="1">
                  <a:txBody>
                    <a:bodyPr/>
                    <a:lstStyle/>
                    <a:p>
                      <a:endParaRPr lang="en-IN"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5206851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9284" y="256674"/>
            <a:ext cx="11446042" cy="6232358"/>
          </a:xfrm>
        </p:spPr>
        <p:txBody>
          <a:bodyPr>
            <a:normAutofit fontScale="32500" lnSpcReduction="20000"/>
          </a:bodyPr>
          <a:lstStyle/>
          <a:p>
            <a:pPr marL="0" indent="0">
              <a:buNone/>
            </a:pPr>
            <a:r>
              <a:rPr lang="en-US" sz="5000" b="1" dirty="0"/>
              <a:t>HO Sanctions</a:t>
            </a:r>
            <a:r>
              <a:rPr lang="en-US" sz="4000" b="1" dirty="0"/>
              <a:t>:</a:t>
            </a:r>
            <a:endParaRPr lang="en-IN" sz="4000" dirty="0"/>
          </a:p>
          <a:p>
            <a:pPr lvl="0"/>
            <a:r>
              <a:rPr lang="en-US" sz="5000" dirty="0"/>
              <a:t>Loans </a:t>
            </a:r>
            <a:r>
              <a:rPr lang="en-US" sz="5000" dirty="0" err="1"/>
              <a:t>upto</a:t>
            </a:r>
            <a:r>
              <a:rPr lang="en-US" sz="5000" dirty="0"/>
              <a:t> Rs.25,000/- &amp; KCCS &amp; Other Priority </a:t>
            </a:r>
            <a:r>
              <a:rPr lang="en-US" sz="5000" dirty="0" err="1"/>
              <a:t>upto</a:t>
            </a:r>
            <a:r>
              <a:rPr lang="en-US" sz="5000" dirty="0"/>
              <a:t> Rs.25,000/- : 15 days</a:t>
            </a:r>
            <a:endParaRPr lang="en-IN" sz="5000" dirty="0"/>
          </a:p>
          <a:p>
            <a:pPr lvl="0"/>
            <a:r>
              <a:rPr lang="en-US" sz="5000" dirty="0"/>
              <a:t>Loans above Rs.25,000/- Other priority :  60 days (15BR+10RO/CO+35HO)</a:t>
            </a:r>
            <a:endParaRPr lang="en-IN" sz="5000" dirty="0"/>
          </a:p>
          <a:p>
            <a:r>
              <a:rPr lang="en-US" sz="5000" dirty="0"/>
              <a:t>			                 Retail Loans    : 45 days (10+15+20)</a:t>
            </a:r>
            <a:endParaRPr lang="en-IN" sz="5000" dirty="0"/>
          </a:p>
          <a:p>
            <a:pPr marL="0" indent="0">
              <a:buNone/>
            </a:pPr>
            <a:r>
              <a:rPr lang="en-US" sz="6200" b="1" dirty="0"/>
              <a:t>MSME: Micro &amp; Small Enterprises:</a:t>
            </a:r>
            <a:endParaRPr lang="en-IN" sz="6200" dirty="0"/>
          </a:p>
          <a:p>
            <a:pPr lvl="0"/>
            <a:r>
              <a:rPr lang="en-US" sz="5000" b="1" dirty="0" err="1"/>
              <a:t>Upto</a:t>
            </a:r>
            <a:r>
              <a:rPr lang="en-US" sz="5000" b="1" dirty="0"/>
              <a:t> Rs.5 </a:t>
            </a:r>
            <a:r>
              <a:rPr lang="en-US" sz="5000" b="1" dirty="0" err="1"/>
              <a:t>lacs</a:t>
            </a:r>
            <a:r>
              <a:rPr lang="en-US" sz="5000" dirty="0"/>
              <a:t> : 15 days, </a:t>
            </a:r>
            <a:endParaRPr lang="en-IN" sz="5000" dirty="0"/>
          </a:p>
          <a:p>
            <a:pPr lvl="0"/>
            <a:r>
              <a:rPr lang="en-US" sz="5000" dirty="0"/>
              <a:t>5-25 </a:t>
            </a:r>
            <a:r>
              <a:rPr lang="en-US" sz="5000" dirty="0" err="1"/>
              <a:t>Lacs</a:t>
            </a:r>
            <a:r>
              <a:rPr lang="en-US" sz="5000" dirty="0"/>
              <a:t> :30 days, </a:t>
            </a:r>
            <a:endParaRPr lang="en-IN" sz="5000" dirty="0"/>
          </a:p>
          <a:p>
            <a:pPr lvl="0"/>
            <a:r>
              <a:rPr lang="en-US" sz="5000" dirty="0"/>
              <a:t>above 25 </a:t>
            </a:r>
            <a:r>
              <a:rPr lang="en-US" sz="5000" dirty="0" err="1"/>
              <a:t>lacs</a:t>
            </a:r>
            <a:r>
              <a:rPr lang="en-US" sz="5000" dirty="0"/>
              <a:t>: 45 days</a:t>
            </a:r>
            <a:endParaRPr lang="en-IN" sz="5000" dirty="0"/>
          </a:p>
          <a:p>
            <a:pPr marL="0" indent="0">
              <a:buNone/>
            </a:pPr>
            <a:r>
              <a:rPr lang="en-US" sz="4000" b="1" dirty="0"/>
              <a:t> </a:t>
            </a:r>
            <a:endParaRPr lang="en-IN" sz="6200" dirty="0"/>
          </a:p>
          <a:p>
            <a:pPr marL="0" indent="0">
              <a:buNone/>
            </a:pPr>
            <a:r>
              <a:rPr lang="en-US" sz="6200" b="1" dirty="0"/>
              <a:t>Medium Enterprises</a:t>
            </a:r>
            <a:r>
              <a:rPr lang="en-US" sz="4000" dirty="0"/>
              <a:t>	    </a:t>
            </a:r>
            <a:endParaRPr lang="en-IN" sz="4000" dirty="0"/>
          </a:p>
          <a:p>
            <a:pPr lvl="0"/>
            <a:r>
              <a:rPr lang="en-US" sz="5000" dirty="0" err="1"/>
              <a:t>Upto</a:t>
            </a:r>
            <a:r>
              <a:rPr lang="en-US" sz="5000" dirty="0"/>
              <a:t> 25,000/-:15 days, </a:t>
            </a:r>
            <a:endParaRPr lang="en-IN" sz="5000" dirty="0"/>
          </a:p>
          <a:p>
            <a:pPr lvl="0"/>
            <a:r>
              <a:rPr lang="en-US" sz="5000" dirty="0"/>
              <a:t>25,000 to 5 </a:t>
            </a:r>
            <a:r>
              <a:rPr lang="en-US" sz="5000" dirty="0" err="1"/>
              <a:t>lacs</a:t>
            </a:r>
            <a:r>
              <a:rPr lang="en-US" sz="5000" dirty="0"/>
              <a:t>: 30 days</a:t>
            </a:r>
            <a:endParaRPr lang="en-IN" sz="5000" dirty="0"/>
          </a:p>
          <a:p>
            <a:pPr lvl="0"/>
            <a:r>
              <a:rPr lang="en-US" sz="5000" dirty="0"/>
              <a:t>Above 5 </a:t>
            </a:r>
            <a:r>
              <a:rPr lang="en-US" sz="5000" dirty="0" err="1"/>
              <a:t>lacs</a:t>
            </a:r>
            <a:r>
              <a:rPr lang="en-US" sz="5000" dirty="0"/>
              <a:t>:  45 days</a:t>
            </a:r>
            <a:endParaRPr lang="en-IN" sz="4000" dirty="0"/>
          </a:p>
          <a:p>
            <a:pPr marL="0" indent="0">
              <a:buNone/>
            </a:pPr>
            <a:r>
              <a:rPr lang="en-US" sz="6200" b="1" dirty="0"/>
              <a:t>EXPORT CREDIT</a:t>
            </a:r>
            <a:r>
              <a:rPr lang="en-US" sz="6200" dirty="0"/>
              <a:t>:  </a:t>
            </a:r>
            <a:endParaRPr lang="en-IN" sz="6200" dirty="0"/>
          </a:p>
          <a:p>
            <a:pPr lvl="0"/>
            <a:r>
              <a:rPr lang="en-US" sz="5500" dirty="0"/>
              <a:t>Fresh sanction : 45 days, </a:t>
            </a:r>
            <a:endParaRPr lang="en-IN" sz="5500" dirty="0"/>
          </a:p>
          <a:p>
            <a:pPr lvl="0"/>
            <a:r>
              <a:rPr lang="en-US" sz="5500" dirty="0"/>
              <a:t>Renewal 30 days, </a:t>
            </a:r>
            <a:endParaRPr lang="en-IN" sz="5500" dirty="0"/>
          </a:p>
          <a:p>
            <a:pPr lvl="0"/>
            <a:r>
              <a:rPr lang="en-US" sz="5500" dirty="0" err="1"/>
              <a:t>Adhoc</a:t>
            </a:r>
            <a:r>
              <a:rPr lang="en-US" sz="5500" dirty="0"/>
              <a:t> : 15 days</a:t>
            </a:r>
            <a:endParaRPr lang="en-IN" sz="5500" dirty="0"/>
          </a:p>
          <a:p>
            <a:endParaRPr lang="en-IN" dirty="0"/>
          </a:p>
        </p:txBody>
      </p:sp>
    </p:spTree>
    <p:extLst>
      <p:ext uri="{BB962C8B-B14F-4D97-AF65-F5344CB8AC3E}">
        <p14:creationId xmlns:p14="http://schemas.microsoft.com/office/powerpoint/2010/main" val="34997141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0338" y="625642"/>
            <a:ext cx="10614275" cy="5285580"/>
          </a:xfrm>
        </p:spPr>
        <p:txBody>
          <a:bodyPr/>
          <a:lstStyle/>
          <a:p>
            <a:endParaRPr lang="en-IN" dirty="0"/>
          </a:p>
          <a:p>
            <a:endParaRPr lang="en-IN" dirty="0"/>
          </a:p>
        </p:txBody>
      </p:sp>
      <p:sp>
        <p:nvSpPr>
          <p:cNvPr id="4" name="Rectangle 3"/>
          <p:cNvSpPr/>
          <p:nvPr/>
        </p:nvSpPr>
        <p:spPr>
          <a:xfrm>
            <a:off x="1708484" y="1291389"/>
            <a:ext cx="7435516" cy="2663806"/>
          </a:xfrm>
          <a:prstGeom prst="rect">
            <a:avLst/>
          </a:prstGeom>
        </p:spPr>
        <p:txBody>
          <a:bodyPr wrap="square">
            <a:spAutoFit/>
          </a:bodyPr>
          <a:lstStyle/>
          <a:p>
            <a:pPr algn="just"/>
            <a:r>
              <a:rPr lang="en-US" b="1" dirty="0">
                <a:latin typeface="Arial" panose="020B0604020202020204" pitchFamily="34" charset="0"/>
                <a:ea typeface="Trebuchet MS" panose="020B0603020202020204" pitchFamily="34" charset="0"/>
                <a:cs typeface="Trebuchet MS" panose="020B0603020202020204" pitchFamily="34" charset="0"/>
              </a:rPr>
              <a:t>Gold Card Scheme</a:t>
            </a:r>
            <a:r>
              <a:rPr lang="en-US" dirty="0">
                <a:latin typeface="Arial" panose="020B0604020202020204" pitchFamily="34" charset="0"/>
                <a:ea typeface="Trebuchet MS" panose="020B0603020202020204" pitchFamily="34" charset="0"/>
                <a:cs typeface="Trebuchet MS" panose="020B0603020202020204" pitchFamily="34" charset="0"/>
              </a:rPr>
              <a:t> </a:t>
            </a:r>
            <a:r>
              <a:rPr lang="en-US" b="1" dirty="0">
                <a:latin typeface="Arial" panose="020B0604020202020204" pitchFamily="34" charset="0"/>
                <a:ea typeface="Trebuchet MS" panose="020B0603020202020204" pitchFamily="34" charset="0"/>
                <a:cs typeface="Trebuchet MS" panose="020B0603020202020204" pitchFamily="34" charset="0"/>
              </a:rPr>
              <a:t>for Exporters</a:t>
            </a:r>
            <a:r>
              <a:rPr lang="en-US" dirty="0">
                <a:latin typeface="Arial" panose="020B0604020202020204" pitchFamily="34" charset="0"/>
                <a:ea typeface="Trebuchet MS" panose="020B0603020202020204" pitchFamily="34" charset="0"/>
                <a:cs typeface="Trebuchet MS" panose="020B0603020202020204" pitchFamily="34" charset="0"/>
              </a:rPr>
              <a:t>: </a:t>
            </a:r>
            <a:endParaRPr lang="en-IN" sz="1600" dirty="0">
              <a:latin typeface="Trebuchet MS" panose="020B0603020202020204" pitchFamily="34" charset="0"/>
              <a:ea typeface="Trebuchet MS" panose="020B0603020202020204" pitchFamily="34" charset="0"/>
              <a:cs typeface="Trebuchet MS" panose="020B0603020202020204" pitchFamily="34" charset="0"/>
            </a:endParaRPr>
          </a:p>
          <a:p>
            <a:pPr marL="342900" indent="-342900" algn="just">
              <a:spcBef>
                <a:spcPts val="600"/>
              </a:spcBef>
              <a:buFont typeface="Wingdings" panose="05000000000000000000" pitchFamily="2" charset="2"/>
              <a:buChar char=""/>
            </a:pPr>
            <a:r>
              <a:rPr lang="en-US" dirty="0">
                <a:latin typeface="Arial" panose="020B0604020202020204" pitchFamily="34" charset="0"/>
                <a:ea typeface="Trebuchet MS" panose="020B0603020202020204" pitchFamily="34" charset="0"/>
                <a:cs typeface="Trebuchet MS" panose="020B0603020202020204" pitchFamily="34" charset="0"/>
              </a:rPr>
              <a:t>Fresh:	25days</a:t>
            </a:r>
            <a:endParaRPr lang="en-IN" sz="1600" dirty="0">
              <a:latin typeface="Trebuchet MS" panose="020B0603020202020204" pitchFamily="34" charset="0"/>
              <a:ea typeface="Trebuchet MS" panose="020B0603020202020204" pitchFamily="34" charset="0"/>
              <a:cs typeface="Trebuchet MS" panose="020B0603020202020204" pitchFamily="34" charset="0"/>
            </a:endParaRPr>
          </a:p>
          <a:p>
            <a:pPr marL="342900" indent="-342900" algn="just">
              <a:spcBef>
                <a:spcPts val="600"/>
              </a:spcBef>
              <a:buFont typeface="Wingdings" panose="05000000000000000000" pitchFamily="2" charset="2"/>
              <a:buChar char=""/>
            </a:pPr>
            <a:r>
              <a:rPr lang="en-US" dirty="0">
                <a:latin typeface="Arial" panose="020B0604020202020204" pitchFamily="34" charset="0"/>
                <a:ea typeface="Trebuchet MS" panose="020B0603020202020204" pitchFamily="34" charset="0"/>
                <a:cs typeface="Trebuchet MS" panose="020B0603020202020204" pitchFamily="34" charset="0"/>
              </a:rPr>
              <a:t>Renewal 	15days </a:t>
            </a:r>
            <a:endParaRPr lang="en-IN" sz="1600" dirty="0">
              <a:latin typeface="Trebuchet MS" panose="020B0603020202020204" pitchFamily="34" charset="0"/>
              <a:ea typeface="Trebuchet MS" panose="020B0603020202020204" pitchFamily="34" charset="0"/>
              <a:cs typeface="Trebuchet MS" panose="020B0603020202020204" pitchFamily="34" charset="0"/>
            </a:endParaRPr>
          </a:p>
          <a:p>
            <a:pPr marL="342900" indent="-342900" algn="just">
              <a:spcBef>
                <a:spcPts val="600"/>
              </a:spcBef>
              <a:buFont typeface="Wingdings" panose="05000000000000000000" pitchFamily="2" charset="2"/>
              <a:buChar char=""/>
            </a:pPr>
            <a:r>
              <a:rPr lang="en-US" dirty="0" err="1">
                <a:latin typeface="Arial" panose="020B0604020202020204" pitchFamily="34" charset="0"/>
                <a:ea typeface="Trebuchet MS" panose="020B0603020202020204" pitchFamily="34" charset="0"/>
                <a:cs typeface="Trebuchet MS" panose="020B0603020202020204" pitchFamily="34" charset="0"/>
              </a:rPr>
              <a:t>Adhoc</a:t>
            </a:r>
            <a:r>
              <a:rPr lang="en-US" dirty="0">
                <a:latin typeface="Arial" panose="020B0604020202020204" pitchFamily="34" charset="0"/>
                <a:ea typeface="Trebuchet MS" panose="020B0603020202020204" pitchFamily="34" charset="0"/>
                <a:cs typeface="Trebuchet MS" panose="020B0603020202020204" pitchFamily="34" charset="0"/>
              </a:rPr>
              <a:t>: 	7 days</a:t>
            </a:r>
            <a:endParaRPr lang="en-IN" sz="1600" dirty="0">
              <a:latin typeface="Trebuchet MS" panose="020B0603020202020204" pitchFamily="34" charset="0"/>
              <a:ea typeface="Trebuchet MS" panose="020B0603020202020204" pitchFamily="34" charset="0"/>
              <a:cs typeface="Trebuchet MS" panose="020B0603020202020204" pitchFamily="34" charset="0"/>
            </a:endParaRPr>
          </a:p>
          <a:p>
            <a:pPr algn="just"/>
            <a:r>
              <a:rPr lang="en-US" dirty="0">
                <a:latin typeface="Arial" panose="020B0604020202020204" pitchFamily="34" charset="0"/>
                <a:ea typeface="Trebuchet MS" panose="020B0603020202020204" pitchFamily="34" charset="0"/>
                <a:cs typeface="Trebuchet MS" panose="020B0603020202020204" pitchFamily="34" charset="0"/>
              </a:rPr>
              <a:t> </a:t>
            </a:r>
            <a:endParaRPr lang="en-IN" sz="1600" dirty="0">
              <a:latin typeface="Trebuchet MS" panose="020B0603020202020204" pitchFamily="34" charset="0"/>
              <a:ea typeface="Trebuchet MS" panose="020B0603020202020204" pitchFamily="34" charset="0"/>
              <a:cs typeface="Trebuchet MS" panose="020B0603020202020204" pitchFamily="34" charset="0"/>
            </a:endParaRPr>
          </a:p>
          <a:p>
            <a:pPr algn="just">
              <a:lnSpc>
                <a:spcPct val="115000"/>
              </a:lnSpc>
            </a:pPr>
            <a:r>
              <a:rPr lang="en-US" b="1" dirty="0">
                <a:latin typeface="Arial" panose="020B0604020202020204" pitchFamily="34" charset="0"/>
                <a:ea typeface="Trebuchet MS" panose="020B0603020202020204" pitchFamily="34" charset="0"/>
                <a:cs typeface="Trebuchet MS" panose="020B0603020202020204" pitchFamily="34" charset="0"/>
              </a:rPr>
              <a:t>SOLE BANKING/CONSORTIUM/JLA:</a:t>
            </a:r>
            <a:endParaRPr lang="en-IN" sz="1600" dirty="0">
              <a:latin typeface="Trebuchet MS" panose="020B0603020202020204" pitchFamily="34" charset="0"/>
              <a:ea typeface="Trebuchet MS" panose="020B0603020202020204" pitchFamily="34" charset="0"/>
              <a:cs typeface="Trebuchet MS" panose="020B0603020202020204" pitchFamily="34" charset="0"/>
            </a:endParaRPr>
          </a:p>
          <a:p>
            <a:pPr algn="just">
              <a:lnSpc>
                <a:spcPct val="115000"/>
              </a:lnSpc>
            </a:pPr>
            <a:r>
              <a:rPr lang="en-US" dirty="0">
                <a:latin typeface="Arial" panose="020B0604020202020204" pitchFamily="34" charset="0"/>
                <a:ea typeface="Trebuchet MS" panose="020B0603020202020204" pitchFamily="34" charset="0"/>
                <a:cs typeface="Trebuchet MS" panose="020B0603020202020204" pitchFamily="34" charset="0"/>
              </a:rPr>
              <a:t>Fresh Sanctions &amp; Renewal : 45 days,   </a:t>
            </a:r>
            <a:r>
              <a:rPr lang="en-US" dirty="0" err="1">
                <a:latin typeface="Arial" panose="020B0604020202020204" pitchFamily="34" charset="0"/>
                <a:ea typeface="Trebuchet MS" panose="020B0603020202020204" pitchFamily="34" charset="0"/>
                <a:cs typeface="Trebuchet MS" panose="020B0603020202020204" pitchFamily="34" charset="0"/>
              </a:rPr>
              <a:t>Adhoc</a:t>
            </a:r>
            <a:r>
              <a:rPr lang="en-US" dirty="0">
                <a:latin typeface="Arial" panose="020B0604020202020204" pitchFamily="34" charset="0"/>
                <a:ea typeface="Trebuchet MS" panose="020B0603020202020204" pitchFamily="34" charset="0"/>
                <a:cs typeface="Trebuchet MS" panose="020B0603020202020204" pitchFamily="34" charset="0"/>
              </a:rPr>
              <a:t> : 30 days.</a:t>
            </a:r>
            <a:endParaRPr lang="en-IN" sz="1600" dirty="0">
              <a:latin typeface="Trebuchet MS" panose="020B0603020202020204" pitchFamily="34" charset="0"/>
              <a:ea typeface="Trebuchet MS" panose="020B0603020202020204" pitchFamily="34" charset="0"/>
              <a:cs typeface="Trebuchet MS" panose="020B0603020202020204" pitchFamily="34" charset="0"/>
            </a:endParaRPr>
          </a:p>
          <a:p>
            <a:pPr algn="just">
              <a:lnSpc>
                <a:spcPct val="115000"/>
              </a:lnSpc>
            </a:pPr>
            <a:r>
              <a:rPr lang="en-US" dirty="0">
                <a:latin typeface="Arial" panose="020B0604020202020204" pitchFamily="34" charset="0"/>
                <a:ea typeface="Trebuchet MS" panose="020B0603020202020204" pitchFamily="34" charset="0"/>
                <a:cs typeface="Trebuchet MS" panose="020B0603020202020204" pitchFamily="34" charset="0"/>
              </a:rPr>
              <a:t>Export Credit   : Fresh, Renewal: 45 days, </a:t>
            </a:r>
            <a:r>
              <a:rPr lang="en-US" dirty="0" err="1">
                <a:latin typeface="Arial" panose="020B0604020202020204" pitchFamily="34" charset="0"/>
                <a:ea typeface="Trebuchet MS" panose="020B0603020202020204" pitchFamily="34" charset="0"/>
                <a:cs typeface="Trebuchet MS" panose="020B0603020202020204" pitchFamily="34" charset="0"/>
              </a:rPr>
              <a:t>Adhoc</a:t>
            </a:r>
            <a:r>
              <a:rPr lang="en-US" dirty="0">
                <a:latin typeface="Arial" panose="020B0604020202020204" pitchFamily="34" charset="0"/>
                <a:ea typeface="Trebuchet MS" panose="020B0603020202020204" pitchFamily="34" charset="0"/>
                <a:cs typeface="Trebuchet MS" panose="020B0603020202020204" pitchFamily="34" charset="0"/>
              </a:rPr>
              <a:t>: 15 days</a:t>
            </a:r>
            <a:endParaRPr lang="en-IN" sz="1600" dirty="0">
              <a:latin typeface="Trebuchet MS" panose="020B0603020202020204" pitchFamily="34" charset="0"/>
              <a:ea typeface="Trebuchet MS" panose="020B0603020202020204" pitchFamily="34" charset="0"/>
              <a:cs typeface="Trebuchet MS" panose="020B0603020202020204" pitchFamily="34" charset="0"/>
            </a:endParaRPr>
          </a:p>
        </p:txBody>
      </p:sp>
    </p:spTree>
    <p:extLst>
      <p:ext uri="{BB962C8B-B14F-4D97-AF65-F5344CB8AC3E}">
        <p14:creationId xmlns:p14="http://schemas.microsoft.com/office/powerpoint/2010/main" val="41816737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2633" y="112297"/>
            <a:ext cx="10501980" cy="681789"/>
          </a:xfrm>
        </p:spPr>
        <p:txBody>
          <a:bodyPr>
            <a:normAutofit fontScale="90000"/>
          </a:bodyPr>
          <a:lstStyle/>
          <a:p>
            <a:r>
              <a:rPr lang="en-US" b="1" dirty="0"/>
              <a:t>GENERAL MATTERS</a:t>
            </a:r>
            <a:br>
              <a:rPr lang="en-IN" b="1" dirty="0"/>
            </a:br>
            <a:endParaRPr lang="en-IN" dirty="0"/>
          </a:p>
        </p:txBody>
      </p:sp>
      <p:sp>
        <p:nvSpPr>
          <p:cNvPr id="3" name="Content Placeholder 2"/>
          <p:cNvSpPr>
            <a:spLocks noGrp="1"/>
          </p:cNvSpPr>
          <p:nvPr>
            <p:ph idx="1"/>
          </p:nvPr>
        </p:nvSpPr>
        <p:spPr>
          <a:xfrm>
            <a:off x="1002634" y="794085"/>
            <a:ext cx="10796335" cy="5582653"/>
          </a:xfrm>
        </p:spPr>
        <p:txBody>
          <a:bodyPr/>
          <a:lstStyle/>
          <a:p>
            <a:r>
              <a:rPr lang="en-US" sz="2400" b="1" dirty="0"/>
              <a:t>COMMITMENT CHARGES</a:t>
            </a:r>
            <a:endParaRPr lang="en-IN" sz="2400" b="1" dirty="0"/>
          </a:p>
          <a:p>
            <a:pPr lvl="0" algn="just"/>
            <a:r>
              <a:rPr lang="en-US" b="1" dirty="0"/>
              <a:t>Applicability</a:t>
            </a:r>
            <a:r>
              <a:rPr lang="en-US" dirty="0"/>
              <a:t>: </a:t>
            </a:r>
            <a:r>
              <a:rPr lang="en-US" b="1" dirty="0"/>
              <a:t>Corporate Borrowers</a:t>
            </a:r>
            <a:r>
              <a:rPr lang="en-US" dirty="0"/>
              <a:t> with Sanctioned limits (FB, NFB or combination including  Term Loans) of </a:t>
            </a:r>
            <a:r>
              <a:rPr lang="en-US" b="1" dirty="0" err="1"/>
              <a:t>Rs</a:t>
            </a:r>
            <a:r>
              <a:rPr lang="en-US" b="1" dirty="0"/>
              <a:t>. 10 </a:t>
            </a:r>
            <a:r>
              <a:rPr lang="en-US" b="1" dirty="0" err="1"/>
              <a:t>crore</a:t>
            </a:r>
            <a:r>
              <a:rPr lang="en-US" b="1" dirty="0"/>
              <a:t> and above</a:t>
            </a:r>
            <a:r>
              <a:rPr lang="en-US" dirty="0"/>
              <a:t> from Bank.</a:t>
            </a:r>
            <a:endParaRPr lang="en-IN" dirty="0"/>
          </a:p>
          <a:p>
            <a:pPr lvl="0" algn="just"/>
            <a:r>
              <a:rPr lang="en-US" dirty="0"/>
              <a:t>Commitment charges shall be levied on the </a:t>
            </a:r>
            <a:r>
              <a:rPr lang="en-US" b="1" dirty="0" err="1"/>
              <a:t>unutilised</a:t>
            </a:r>
            <a:r>
              <a:rPr lang="en-US" b="1" dirty="0"/>
              <a:t> / </a:t>
            </a:r>
            <a:r>
              <a:rPr lang="en-US" b="1" dirty="0" err="1"/>
              <a:t>unavailed</a:t>
            </a:r>
            <a:r>
              <a:rPr lang="en-US" dirty="0"/>
              <a:t> sanctioned working capital limits / Short Term limit for working capital purposes, including WCDL / Term loans </a:t>
            </a:r>
            <a:endParaRPr lang="en-IN" dirty="0"/>
          </a:p>
          <a:p>
            <a:pPr lvl="0" algn="just"/>
            <a:r>
              <a:rPr lang="en-US" dirty="0"/>
              <a:t>If the average </a:t>
            </a:r>
            <a:r>
              <a:rPr lang="en-US" dirty="0" err="1"/>
              <a:t>utilisation</a:t>
            </a:r>
            <a:r>
              <a:rPr lang="en-US" dirty="0"/>
              <a:t> during the quarter is </a:t>
            </a:r>
            <a:r>
              <a:rPr lang="en-US" b="1" dirty="0"/>
              <a:t>more than 75%:  No charges</a:t>
            </a:r>
            <a:endParaRPr lang="en-IN" dirty="0"/>
          </a:p>
          <a:p>
            <a:pPr lvl="0" algn="just"/>
            <a:r>
              <a:rPr lang="en-US" dirty="0"/>
              <a:t>If the average utilization during the quarter is between </a:t>
            </a:r>
            <a:r>
              <a:rPr lang="en-US" b="1" dirty="0"/>
              <a:t>50-75% : 0.50% p.a</a:t>
            </a:r>
            <a:r>
              <a:rPr lang="en-US" dirty="0"/>
              <a:t>.</a:t>
            </a:r>
            <a:endParaRPr lang="en-IN" dirty="0"/>
          </a:p>
          <a:p>
            <a:pPr algn="just"/>
            <a:r>
              <a:rPr lang="en-US" dirty="0"/>
              <a:t>to be  recovered  </a:t>
            </a:r>
            <a:r>
              <a:rPr lang="en-US" b="1" dirty="0"/>
              <a:t>on entire un utilized	portion	on quarterly basis</a:t>
            </a:r>
            <a:r>
              <a:rPr lang="en-US" dirty="0"/>
              <a:t>.</a:t>
            </a:r>
            <a:endParaRPr lang="en-IN" dirty="0"/>
          </a:p>
          <a:p>
            <a:pPr lvl="0" algn="just"/>
            <a:r>
              <a:rPr lang="en-US" dirty="0"/>
              <a:t>If the average utilization during the quarter is </a:t>
            </a:r>
            <a:r>
              <a:rPr lang="en-US" b="1" dirty="0"/>
              <a:t>less than 50%: 1.00%	p.a.</a:t>
            </a:r>
            <a:endParaRPr lang="en-IN" dirty="0"/>
          </a:p>
          <a:p>
            <a:pPr algn="just"/>
            <a:r>
              <a:rPr lang="en-US" dirty="0"/>
              <a:t>on entire unutilized portion on a quarterly basis.</a:t>
            </a:r>
            <a:endParaRPr lang="en-IN" dirty="0"/>
          </a:p>
          <a:p>
            <a:pPr lvl="0" algn="just"/>
            <a:r>
              <a:rPr lang="en-IN" dirty="0"/>
              <a:t>In case of </a:t>
            </a:r>
            <a:r>
              <a:rPr lang="en-IN" b="1" dirty="0"/>
              <a:t>Peak &amp; Non Peak limits</a:t>
            </a:r>
            <a:r>
              <a:rPr lang="en-IN" dirty="0"/>
              <a:t>, if utilisation </a:t>
            </a:r>
            <a:r>
              <a:rPr lang="en-IN" b="1" dirty="0"/>
              <a:t>&lt;75% </a:t>
            </a:r>
            <a:r>
              <a:rPr lang="en-IN" dirty="0"/>
              <a:t>:  1%</a:t>
            </a:r>
          </a:p>
          <a:p>
            <a:pPr lvl="0" algn="just"/>
            <a:r>
              <a:rPr lang="en-US" b="1" dirty="0"/>
              <a:t>In case of Term Loans</a:t>
            </a:r>
            <a:r>
              <a:rPr lang="en-US" dirty="0"/>
              <a:t>,  the first disbursement as per the sanction does not take place within </a:t>
            </a:r>
            <a:r>
              <a:rPr lang="en-US" b="1" dirty="0"/>
              <a:t>3 months from the first scheduled draw down date</a:t>
            </a:r>
            <a:r>
              <a:rPr lang="en-US" dirty="0"/>
              <a:t>, then commitment charge for the Term loan shall be levied </a:t>
            </a:r>
            <a:r>
              <a:rPr lang="en-US" b="1" dirty="0"/>
              <a:t>from the date of execution of documentation till its first </a:t>
            </a:r>
            <a:r>
              <a:rPr lang="en-US" b="1" dirty="0" err="1"/>
              <a:t>availment</a:t>
            </a:r>
            <a:r>
              <a:rPr lang="en-US" dirty="0"/>
              <a:t>, computed on the amount of </a:t>
            </a:r>
            <a:r>
              <a:rPr lang="en-US" b="1" dirty="0" err="1"/>
              <a:t>unavailed</a:t>
            </a:r>
            <a:r>
              <a:rPr lang="en-US" b="1" dirty="0"/>
              <a:t> drawdown portion</a:t>
            </a:r>
            <a:r>
              <a:rPr lang="en-US" dirty="0"/>
              <a:t>.</a:t>
            </a:r>
            <a:endParaRPr lang="en-IN" dirty="0"/>
          </a:p>
          <a:p>
            <a:endParaRPr lang="en-IN" dirty="0"/>
          </a:p>
        </p:txBody>
      </p:sp>
    </p:spTree>
    <p:extLst>
      <p:ext uri="{BB962C8B-B14F-4D97-AF65-F5344CB8AC3E}">
        <p14:creationId xmlns:p14="http://schemas.microsoft.com/office/powerpoint/2010/main" val="16284550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7" y="96255"/>
            <a:ext cx="8911687" cy="697831"/>
          </a:xfrm>
        </p:spPr>
        <p:txBody>
          <a:bodyPr>
            <a:normAutofit fontScale="90000"/>
          </a:bodyPr>
          <a:lstStyle/>
          <a:p>
            <a:r>
              <a:rPr lang="en-US" b="1" dirty="0"/>
              <a:t>PENAL CHARGES (</a:t>
            </a:r>
            <a:r>
              <a:rPr lang="en-US" b="1" dirty="0" err="1"/>
              <a:t>cir</a:t>
            </a:r>
            <a:r>
              <a:rPr lang="en-US" b="1" dirty="0"/>
              <a:t> 22/2025)</a:t>
            </a:r>
            <a:br>
              <a:rPr lang="en-IN" b="1" dirty="0"/>
            </a:br>
            <a:endParaRPr lang="en-IN" dirty="0"/>
          </a:p>
        </p:txBody>
      </p:sp>
      <p:sp>
        <p:nvSpPr>
          <p:cNvPr id="3" name="Content Placeholder 2"/>
          <p:cNvSpPr>
            <a:spLocks noGrp="1"/>
          </p:cNvSpPr>
          <p:nvPr>
            <p:ph idx="1"/>
          </p:nvPr>
        </p:nvSpPr>
        <p:spPr>
          <a:xfrm>
            <a:off x="577516" y="1082842"/>
            <a:ext cx="11077073" cy="5382126"/>
          </a:xfrm>
        </p:spPr>
        <p:txBody>
          <a:bodyPr>
            <a:normAutofit fontScale="85000" lnSpcReduction="20000"/>
          </a:bodyPr>
          <a:lstStyle/>
          <a:p>
            <a:pPr marL="0" indent="0" algn="just">
              <a:buNone/>
            </a:pPr>
            <a:r>
              <a:rPr lang="en-US" sz="2600" b="1" dirty="0"/>
              <a:t>Penal Interest For delayed Payment</a:t>
            </a:r>
            <a:r>
              <a:rPr lang="en-US" b="1" dirty="0"/>
              <a:t>: </a:t>
            </a:r>
            <a:endParaRPr lang="en-IN" b="1" dirty="0"/>
          </a:p>
          <a:p>
            <a:pPr marL="0" lvl="0" indent="0" algn="just">
              <a:buNone/>
            </a:pPr>
            <a:r>
              <a:rPr lang="en-US" sz="2600" b="1" dirty="0"/>
              <a:t>Priority Sector</a:t>
            </a:r>
            <a:r>
              <a:rPr lang="en-US" dirty="0"/>
              <a:t> : Above Rs.25,000 to Rs2 </a:t>
            </a:r>
            <a:r>
              <a:rPr lang="en-US" dirty="0" err="1"/>
              <a:t>lacs</a:t>
            </a:r>
            <a:r>
              <a:rPr lang="en-US" dirty="0"/>
              <a:t>: </a:t>
            </a:r>
            <a:r>
              <a:rPr lang="en-US" b="1" dirty="0"/>
              <a:t>1% pa</a:t>
            </a:r>
            <a:r>
              <a:rPr lang="en-US" dirty="0"/>
              <a:t>.  Above 2 </a:t>
            </a:r>
            <a:r>
              <a:rPr lang="en-US" dirty="0" err="1"/>
              <a:t>lacs</a:t>
            </a:r>
            <a:r>
              <a:rPr lang="en-US" dirty="0"/>
              <a:t>:  </a:t>
            </a:r>
            <a:r>
              <a:rPr lang="en-US" b="1" dirty="0"/>
              <a:t>2% pa </a:t>
            </a:r>
            <a:r>
              <a:rPr lang="en-US" dirty="0"/>
              <a:t>(not applicable to Govt. Sponsored schemes). RO head CAC and above may waive for genuine reasons like natural calamities</a:t>
            </a:r>
            <a:endParaRPr lang="en-IN" b="1" dirty="0"/>
          </a:p>
          <a:p>
            <a:pPr lvl="0" algn="just"/>
            <a:r>
              <a:rPr lang="en-US" b="1" dirty="0"/>
              <a:t>1% for </a:t>
            </a:r>
            <a:r>
              <a:rPr lang="en-US" dirty="0"/>
              <a:t>loans through </a:t>
            </a:r>
            <a:r>
              <a:rPr lang="en-US" b="1" dirty="0"/>
              <a:t>Co OP Societies, FSS, LAMPS</a:t>
            </a:r>
            <a:endParaRPr lang="en-IN" b="1" dirty="0"/>
          </a:p>
          <a:p>
            <a:pPr lvl="0" algn="just"/>
            <a:r>
              <a:rPr lang="en-US" dirty="0"/>
              <a:t>For </a:t>
            </a:r>
            <a:r>
              <a:rPr lang="en-US" b="1" dirty="0"/>
              <a:t>EL </a:t>
            </a:r>
            <a:r>
              <a:rPr lang="en-US" b="1" dirty="0" err="1"/>
              <a:t>upto</a:t>
            </a:r>
            <a:r>
              <a:rPr lang="en-US" b="1" dirty="0"/>
              <a:t> 2 </a:t>
            </a:r>
            <a:r>
              <a:rPr lang="en-US" b="1" dirty="0" err="1"/>
              <a:t>lacs</a:t>
            </a:r>
            <a:r>
              <a:rPr lang="en-US" b="1" dirty="0"/>
              <a:t>:  Nil  Beyond Rs2 </a:t>
            </a:r>
            <a:r>
              <a:rPr lang="en-US" b="1" dirty="0" err="1"/>
              <a:t>lacs</a:t>
            </a:r>
            <a:r>
              <a:rPr lang="en-US" b="1" dirty="0"/>
              <a:t>: 2% pa</a:t>
            </a:r>
            <a:endParaRPr lang="en-IN" b="1" dirty="0"/>
          </a:p>
          <a:p>
            <a:pPr marL="0" lvl="0" indent="0" algn="just">
              <a:buNone/>
            </a:pPr>
            <a:r>
              <a:rPr lang="en-IN" sz="2200" b="1" dirty="0"/>
              <a:t>Non Priority:</a:t>
            </a:r>
            <a:r>
              <a:rPr lang="en-IN" dirty="0"/>
              <a:t> </a:t>
            </a:r>
            <a:r>
              <a:rPr lang="en-IN" b="1" dirty="0"/>
              <a:t>Above Rs.5000/- : 2% pa</a:t>
            </a:r>
          </a:p>
          <a:p>
            <a:pPr lvl="0" algn="just"/>
            <a:r>
              <a:rPr lang="en-IN" b="1" dirty="0"/>
              <a:t>TOD – 2.00% p.a</a:t>
            </a:r>
            <a:r>
              <a:rPr lang="en-IN" dirty="0"/>
              <a:t>. for the period </a:t>
            </a:r>
            <a:r>
              <a:rPr lang="en-IN" b="1" dirty="0"/>
              <a:t>beyond 15 days </a:t>
            </a:r>
            <a:r>
              <a:rPr lang="en-IN" dirty="0"/>
              <a:t>till the date of regularization irrespective of TOD amount </a:t>
            </a:r>
          </a:p>
          <a:p>
            <a:pPr lvl="0" algn="just"/>
            <a:r>
              <a:rPr lang="en-IN" dirty="0"/>
              <a:t>Penalty for Delayed period only on delayed amount only.</a:t>
            </a:r>
          </a:p>
          <a:p>
            <a:pPr marL="0" indent="0" algn="just">
              <a:buNone/>
            </a:pPr>
            <a:r>
              <a:rPr lang="en-IN" sz="2200" b="1" i="1" dirty="0"/>
              <a:t>Delayed / n</a:t>
            </a:r>
            <a:r>
              <a:rPr lang="en-IN" sz="2200" b="1" dirty="0"/>
              <a:t>on-submission of stocks / MSOD / Book Debt Statement</a:t>
            </a:r>
            <a:r>
              <a:rPr lang="en-IN" b="1" dirty="0"/>
              <a:t> </a:t>
            </a:r>
            <a:endParaRPr lang="en-IN" dirty="0"/>
          </a:p>
          <a:p>
            <a:pPr lvl="0" algn="just"/>
            <a:r>
              <a:rPr lang="en-IN" dirty="0"/>
              <a:t>2.00% p.a. on the entire liability of the party for the delayed period . Refund with in 3M: RSA above RO head.  Beyond 3 months: GM-HO-CAC.</a:t>
            </a:r>
          </a:p>
          <a:p>
            <a:pPr marL="0" indent="0" algn="just">
              <a:buNone/>
            </a:pPr>
            <a:r>
              <a:rPr lang="en-US" sz="2200" b="1" dirty="0"/>
              <a:t>QOS/HOS: (Applicable for FB/NFB exposure of  Rs.5 </a:t>
            </a:r>
            <a:r>
              <a:rPr lang="en-US" sz="2200" b="1" dirty="0" err="1"/>
              <a:t>cr</a:t>
            </a:r>
            <a:r>
              <a:rPr lang="en-US" sz="2200" b="1" dirty="0"/>
              <a:t> and above)</a:t>
            </a:r>
            <a:endParaRPr lang="en-IN" sz="2200" dirty="0"/>
          </a:p>
          <a:p>
            <a:pPr lvl="0" algn="just"/>
            <a:r>
              <a:rPr lang="en-US" b="1" dirty="0"/>
              <a:t>1% on the Fund based liability</a:t>
            </a:r>
            <a:r>
              <a:rPr lang="en-US" dirty="0"/>
              <a:t> for delayed/non-submission in respect of existing accounts as well as fresh sanctions for the delayed period.</a:t>
            </a:r>
            <a:endParaRPr lang="en-IN" dirty="0"/>
          </a:p>
          <a:p>
            <a:pPr lvl="0" algn="just"/>
            <a:r>
              <a:rPr lang="en-US" b="1" dirty="0"/>
              <a:t>0.25% on the NFB liability</a:t>
            </a:r>
            <a:r>
              <a:rPr lang="en-US" dirty="0"/>
              <a:t> subject to a </a:t>
            </a:r>
            <a:r>
              <a:rPr lang="en-US" b="1" dirty="0"/>
              <a:t>cap Rs.1.00 lakh</a:t>
            </a:r>
            <a:r>
              <a:rPr lang="en-US" dirty="0"/>
              <a:t> per month for parties who enjoy exclusive NFB limits.</a:t>
            </a:r>
            <a:endParaRPr lang="en-IN" dirty="0"/>
          </a:p>
          <a:p>
            <a:pPr lvl="0" algn="just"/>
            <a:r>
              <a:rPr lang="en-US" dirty="0"/>
              <a:t>Where party is enjoying both FB &amp; NFB limits, penalty shall be </a:t>
            </a:r>
            <a:r>
              <a:rPr lang="en-US" b="1" dirty="0"/>
              <a:t>1% on FB liability and 0.25% on the NFB</a:t>
            </a:r>
            <a:r>
              <a:rPr lang="en-US" dirty="0"/>
              <a:t> liability as above shall be charged.</a:t>
            </a:r>
          </a:p>
          <a:p>
            <a:pPr lvl="0" algn="just"/>
            <a:r>
              <a:rPr lang="en-US" dirty="0"/>
              <a:t>Waiver : Up to CO powers: NHA above RO-Head-CAC. HO power a/cs: </a:t>
            </a:r>
            <a:r>
              <a:rPr lang="en-US" dirty="0" err="1"/>
              <a:t>upto</a:t>
            </a:r>
            <a:r>
              <a:rPr lang="en-US" dirty="0"/>
              <a:t> ED&amp;CAC : ED-CAC</a:t>
            </a:r>
            <a:endParaRPr lang="en-IN" dirty="0"/>
          </a:p>
          <a:p>
            <a:endParaRPr lang="en-IN" dirty="0"/>
          </a:p>
        </p:txBody>
      </p:sp>
    </p:spTree>
    <p:extLst>
      <p:ext uri="{BB962C8B-B14F-4D97-AF65-F5344CB8AC3E}">
        <p14:creationId xmlns:p14="http://schemas.microsoft.com/office/powerpoint/2010/main" val="3827795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368" y="96255"/>
            <a:ext cx="11133221" cy="6440905"/>
          </a:xfrm>
        </p:spPr>
        <p:txBody>
          <a:bodyPr>
            <a:normAutofit fontScale="92500" lnSpcReduction="20000"/>
          </a:bodyPr>
          <a:lstStyle/>
          <a:p>
            <a:pPr marL="0" indent="0">
              <a:buNone/>
            </a:pPr>
            <a:r>
              <a:rPr lang="en-IN" sz="2000" b="1" dirty="0"/>
              <a:t>Drawings in excess of sanctioned limits (including expired limits) in OCC, OD accounts &amp; KCC including WCDL </a:t>
            </a:r>
            <a:endParaRPr lang="en-IN" sz="2000" dirty="0"/>
          </a:p>
          <a:p>
            <a:pPr lvl="0"/>
            <a:r>
              <a:rPr lang="en-IN" dirty="0"/>
              <a:t>                 : </a:t>
            </a:r>
            <a:r>
              <a:rPr lang="en-IN" b="1" dirty="0"/>
              <a:t>2.00% p.a.</a:t>
            </a:r>
            <a:r>
              <a:rPr lang="en-IN" dirty="0"/>
              <a:t> on the </a:t>
            </a:r>
            <a:r>
              <a:rPr lang="en-IN" b="1" dirty="0"/>
              <a:t>overdrawn portion </a:t>
            </a:r>
            <a:r>
              <a:rPr lang="en-IN" dirty="0"/>
              <a:t>till the account is regularized . If renewal proposal submitted and sanction pending, No penalty for expired limits.</a:t>
            </a:r>
          </a:p>
          <a:p>
            <a:endParaRPr lang="en-IN" dirty="0"/>
          </a:p>
          <a:p>
            <a:pPr marL="0" indent="0">
              <a:buNone/>
            </a:pPr>
            <a:r>
              <a:rPr lang="en-IN" sz="2000" b="1" dirty="0"/>
              <a:t>Drawings in excess of drawing power (including expired limits) in case of OD, OCC, KCC (including WCDL) </a:t>
            </a:r>
            <a:endParaRPr lang="en-IN" sz="2000" dirty="0"/>
          </a:p>
          <a:p>
            <a:pPr lvl="0"/>
            <a:r>
              <a:rPr lang="en-IN" b="1" dirty="0"/>
              <a:t>7.00% p.a</a:t>
            </a:r>
            <a:r>
              <a:rPr lang="en-IN" dirty="0"/>
              <a:t>. on the </a:t>
            </a:r>
            <a:r>
              <a:rPr lang="en-IN" b="1" dirty="0"/>
              <a:t>overdrawn portion till the account is regularized. </a:t>
            </a:r>
          </a:p>
          <a:p>
            <a:pPr marL="0" lvl="0" indent="0">
              <a:buNone/>
            </a:pPr>
            <a:r>
              <a:rPr lang="en-IN" b="1" dirty="0"/>
              <a:t>No Waiver permitted from this point onwards:</a:t>
            </a:r>
          </a:p>
          <a:p>
            <a:endParaRPr lang="en-IN" b="1" dirty="0"/>
          </a:p>
          <a:p>
            <a:pPr marL="0" indent="0">
              <a:buNone/>
            </a:pPr>
            <a:r>
              <a:rPr lang="en-IN" sz="2000" b="1" dirty="0"/>
              <a:t>Devolved Liabilities</a:t>
            </a:r>
            <a:r>
              <a:rPr lang="en-IN" b="1" dirty="0"/>
              <a:t> </a:t>
            </a:r>
            <a:endParaRPr lang="en-IN" dirty="0"/>
          </a:p>
          <a:p>
            <a:pPr lvl="0"/>
            <a:r>
              <a:rPr lang="en-IN" b="1" dirty="0"/>
              <a:t>2.00% p.a</a:t>
            </a:r>
            <a:r>
              <a:rPr lang="en-IN" dirty="0"/>
              <a:t>. from the </a:t>
            </a:r>
            <a:r>
              <a:rPr lang="en-IN" b="1" dirty="0"/>
              <a:t>date of devolvement till its regularization . No waiver permissible.</a:t>
            </a:r>
          </a:p>
          <a:p>
            <a:pPr marL="0" indent="0">
              <a:buNone/>
            </a:pPr>
            <a:endParaRPr lang="en-IN" b="1" dirty="0"/>
          </a:p>
          <a:p>
            <a:pPr marL="0" indent="0">
              <a:buNone/>
            </a:pPr>
            <a:r>
              <a:rPr lang="en-US" sz="2000" b="1" dirty="0"/>
              <a:t>Demand Bills</a:t>
            </a:r>
            <a:r>
              <a:rPr lang="en-US" b="1" dirty="0"/>
              <a:t>: </a:t>
            </a:r>
            <a:r>
              <a:rPr lang="en-US" dirty="0"/>
              <a:t>2% pa from 8</a:t>
            </a:r>
            <a:r>
              <a:rPr lang="en-US" baseline="30000" dirty="0"/>
              <a:t>th</a:t>
            </a:r>
            <a:r>
              <a:rPr lang="en-US" dirty="0"/>
              <a:t> day till realization</a:t>
            </a:r>
            <a:r>
              <a:rPr lang="en-US" b="1" dirty="0"/>
              <a:t>. </a:t>
            </a:r>
            <a:endParaRPr lang="en-IN" dirty="0"/>
          </a:p>
          <a:p>
            <a:pPr marL="0" indent="0">
              <a:buNone/>
            </a:pPr>
            <a:r>
              <a:rPr lang="en-US" sz="2000" b="1" dirty="0" err="1"/>
              <a:t>Usance</a:t>
            </a:r>
            <a:r>
              <a:rPr lang="en-US" sz="2000" b="1" dirty="0"/>
              <a:t> Bills </a:t>
            </a:r>
            <a:r>
              <a:rPr lang="en-US" b="1" dirty="0"/>
              <a:t>: </a:t>
            </a:r>
            <a:r>
              <a:rPr lang="en-US" dirty="0"/>
              <a:t>2% pa from due date till realization/clearance</a:t>
            </a:r>
            <a:endParaRPr lang="en-IN" dirty="0"/>
          </a:p>
          <a:p>
            <a:pPr marL="0" indent="0">
              <a:buNone/>
            </a:pPr>
            <a:r>
              <a:rPr lang="en-IN" sz="2000" b="1" dirty="0"/>
              <a:t>Diversion of funds</a:t>
            </a:r>
            <a:r>
              <a:rPr lang="en-IN" b="1" dirty="0"/>
              <a:t> </a:t>
            </a:r>
            <a:endParaRPr lang="en-IN" dirty="0"/>
          </a:p>
          <a:p>
            <a:r>
              <a:rPr lang="en-IN" b="1" dirty="0"/>
              <a:t>     5% on the entire liability </a:t>
            </a:r>
            <a:r>
              <a:rPr lang="en-IN" dirty="0"/>
              <a:t>from the date of such diversion till its replenishment </a:t>
            </a:r>
          </a:p>
          <a:p>
            <a:r>
              <a:rPr lang="en-US" sz="2000" b="1" dirty="0"/>
              <a:t>For delay in creation of EMT/ II charge </a:t>
            </a:r>
            <a:r>
              <a:rPr lang="en-US" b="1" dirty="0"/>
              <a:t>: 1% pa on outstanding liability (waiver by CO head </a:t>
            </a:r>
            <a:r>
              <a:rPr lang="en-US" b="1" dirty="0" err="1"/>
              <a:t>upto</a:t>
            </a:r>
            <a:r>
              <a:rPr lang="en-US" b="1" dirty="0"/>
              <a:t> 1 year delay. Beyond 1 year: GM HO</a:t>
            </a:r>
          </a:p>
          <a:p>
            <a:r>
              <a:rPr lang="en-US" b="1" dirty="0"/>
              <a:t>In case of Stalled Projects, 2% penalty till creation of EMT.</a:t>
            </a:r>
            <a:endParaRPr lang="en-IN" b="1" dirty="0"/>
          </a:p>
          <a:p>
            <a:endParaRPr lang="en-IN" b="1" dirty="0"/>
          </a:p>
        </p:txBody>
      </p:sp>
    </p:spTree>
    <p:extLst>
      <p:ext uri="{BB962C8B-B14F-4D97-AF65-F5344CB8AC3E}">
        <p14:creationId xmlns:p14="http://schemas.microsoft.com/office/powerpoint/2010/main" val="3201550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716" y="1211183"/>
            <a:ext cx="11231896" cy="5558589"/>
          </a:xfrm>
        </p:spPr>
        <p:txBody>
          <a:bodyPr/>
          <a:lstStyle/>
          <a:p>
            <a:pPr lvl="0" algn="just"/>
            <a:r>
              <a:rPr lang="en-US" dirty="0"/>
              <a:t>For </a:t>
            </a:r>
            <a:r>
              <a:rPr lang="en-US" b="1" dirty="0"/>
              <a:t>Gold Loans</a:t>
            </a:r>
            <a:r>
              <a:rPr lang="en-US" dirty="0"/>
              <a:t>, only </a:t>
            </a:r>
            <a:r>
              <a:rPr lang="en-US" b="1" dirty="0"/>
              <a:t>one CIR</a:t>
            </a:r>
            <a:r>
              <a:rPr lang="en-US" dirty="0"/>
              <a:t> is required irrespective of quantum of the loan.</a:t>
            </a:r>
            <a:endParaRPr lang="en-IN" dirty="0"/>
          </a:p>
          <a:p>
            <a:pPr lvl="0" algn="just"/>
            <a:r>
              <a:rPr lang="en-US" dirty="0"/>
              <a:t>For Loans to </a:t>
            </a:r>
            <a:r>
              <a:rPr lang="en-US" b="1" dirty="0"/>
              <a:t>Non Individuals (firms) CIR under Commercial Segment</a:t>
            </a:r>
            <a:r>
              <a:rPr lang="en-US" dirty="0"/>
              <a:t> to be obtained.</a:t>
            </a:r>
            <a:endParaRPr lang="en-IN" dirty="0"/>
          </a:p>
          <a:p>
            <a:pPr algn="just"/>
            <a:r>
              <a:rPr lang="en-US" dirty="0"/>
              <a:t>In case, CIC score </a:t>
            </a:r>
            <a:r>
              <a:rPr lang="en-US" b="1" dirty="0"/>
              <a:t>of the borrower as per CIC Report (Consumer) </a:t>
            </a:r>
            <a:r>
              <a:rPr lang="en-US" dirty="0"/>
              <a:t>is less than 650, proposal </a:t>
            </a:r>
            <a:r>
              <a:rPr lang="en-US" b="1" dirty="0"/>
              <a:t>may be sanctioned as under:</a:t>
            </a:r>
          </a:p>
          <a:p>
            <a:pPr lvl="0"/>
            <a:endParaRPr lang="en-US" dirty="0"/>
          </a:p>
          <a:p>
            <a:pPr lvl="0"/>
            <a:endParaRPr lang="en-US" dirty="0"/>
          </a:p>
          <a:p>
            <a:pPr lvl="0"/>
            <a:endParaRPr lang="en-US" dirty="0"/>
          </a:p>
          <a:p>
            <a:pPr lvl="0"/>
            <a:endParaRPr lang="en-US" dirty="0"/>
          </a:p>
          <a:p>
            <a:pPr lvl="0"/>
            <a:endParaRPr lang="en-US" dirty="0"/>
          </a:p>
          <a:p>
            <a:pPr marL="0" indent="0">
              <a:buNone/>
            </a:pPr>
            <a:endParaRPr lang="en-US" dirty="0"/>
          </a:p>
          <a:p>
            <a:pPr lvl="0" algn="just"/>
            <a:r>
              <a:rPr lang="en-US" dirty="0"/>
              <a:t>The Risk Grade/Credit score based delegation of powers  shall not apply in case of COMMERCIAL SEGMENT.</a:t>
            </a:r>
            <a:endParaRPr lang="en-IN" dirty="0"/>
          </a:p>
          <a:p>
            <a:pPr lvl="0" algn="just"/>
            <a:r>
              <a:rPr lang="en-IN" dirty="0"/>
              <a:t>Further, if a score of -1 is displayed in the </a:t>
            </a:r>
            <a:r>
              <a:rPr lang="en-IN" dirty="0" err="1"/>
              <a:t>TransUnion</a:t>
            </a:r>
            <a:r>
              <a:rPr lang="en-IN" dirty="0"/>
              <a:t> CIBIL report, it shall be interpreted as the individual has no credit history available in the last 36 months </a:t>
            </a:r>
          </a:p>
          <a:p>
            <a:endParaRPr lang="en-IN" dirty="0"/>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1011729721"/>
              </p:ext>
            </p:extLst>
          </p:nvPr>
        </p:nvGraphicFramePr>
        <p:xfrm>
          <a:off x="2430380" y="2945331"/>
          <a:ext cx="6936506" cy="1848050"/>
        </p:xfrm>
        <a:graphic>
          <a:graphicData uri="http://schemas.openxmlformats.org/drawingml/2006/table">
            <a:tbl>
              <a:tblPr firstRow="1" firstCol="1" lastRow="1" lastCol="1" bandRow="1" bandCol="1">
                <a:tableStyleId>{5C22544A-7EE6-4342-B048-85BDC9FD1C3A}</a:tableStyleId>
              </a:tblPr>
              <a:tblGrid>
                <a:gridCol w="3360820">
                  <a:extLst>
                    <a:ext uri="{9D8B030D-6E8A-4147-A177-3AD203B41FA5}">
                      <a16:colId xmlns:a16="http://schemas.microsoft.com/office/drawing/2014/main" val="20000"/>
                    </a:ext>
                  </a:extLst>
                </a:gridCol>
                <a:gridCol w="3575686">
                  <a:extLst>
                    <a:ext uri="{9D8B030D-6E8A-4147-A177-3AD203B41FA5}">
                      <a16:colId xmlns:a16="http://schemas.microsoft.com/office/drawing/2014/main" val="20001"/>
                    </a:ext>
                  </a:extLst>
                </a:gridCol>
              </a:tblGrid>
              <a:tr h="664602">
                <a:tc>
                  <a:txBody>
                    <a:bodyPr/>
                    <a:lstStyle/>
                    <a:p>
                      <a:pPr marL="69850" algn="just">
                        <a:lnSpc>
                          <a:spcPct val="107000"/>
                        </a:lnSpc>
                        <a:spcAft>
                          <a:spcPts val="0"/>
                        </a:spcAft>
                      </a:pPr>
                      <a:r>
                        <a:rPr lang="en-US" sz="1800" dirty="0">
                          <a:effectLst/>
                        </a:rPr>
                        <a:t>Sanctioning</a:t>
                      </a:r>
                      <a:r>
                        <a:rPr lang="en-US" sz="1800" spc="-25" dirty="0">
                          <a:effectLst/>
                        </a:rPr>
                        <a:t> </a:t>
                      </a:r>
                      <a:r>
                        <a:rPr lang="en-US" sz="1800" spc="-10" dirty="0">
                          <a:effectLst/>
                        </a:rPr>
                        <a:t>Authority</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07000"/>
                        </a:lnSpc>
                        <a:spcAft>
                          <a:spcPts val="0"/>
                        </a:spcAft>
                      </a:pPr>
                      <a:r>
                        <a:rPr lang="en-US" sz="1800">
                          <a:effectLst/>
                        </a:rPr>
                        <a:t>Permitting</a:t>
                      </a:r>
                      <a:r>
                        <a:rPr lang="en-US" sz="1800" spc="-5">
                          <a:effectLst/>
                        </a:rPr>
                        <a:t> </a:t>
                      </a:r>
                      <a:r>
                        <a:rPr lang="en-US" sz="1800" spc="-10">
                          <a:effectLst/>
                        </a:rPr>
                        <a:t>Authority</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591724">
                <a:tc>
                  <a:txBody>
                    <a:bodyPr/>
                    <a:lstStyle/>
                    <a:p>
                      <a:pPr marL="69850" algn="just">
                        <a:lnSpc>
                          <a:spcPct val="107000"/>
                        </a:lnSpc>
                        <a:spcAft>
                          <a:spcPts val="0"/>
                        </a:spcAft>
                      </a:pPr>
                      <a:r>
                        <a:rPr lang="en-US" sz="1800" dirty="0" err="1">
                          <a:effectLst/>
                        </a:rPr>
                        <a:t>Upto</a:t>
                      </a:r>
                      <a:r>
                        <a:rPr lang="en-US" sz="1800" spc="-10" dirty="0">
                          <a:effectLst/>
                        </a:rPr>
                        <a:t> </a:t>
                      </a:r>
                      <a:r>
                        <a:rPr lang="en-US" sz="1800" dirty="0">
                          <a:effectLst/>
                        </a:rPr>
                        <a:t>RO</a:t>
                      </a:r>
                      <a:r>
                        <a:rPr lang="en-US" sz="1800" spc="-10" dirty="0">
                          <a:effectLst/>
                        </a:rPr>
                        <a:t> </a:t>
                      </a:r>
                      <a:r>
                        <a:rPr lang="en-US" sz="1800" dirty="0">
                          <a:effectLst/>
                        </a:rPr>
                        <a:t>Head</a:t>
                      </a:r>
                      <a:r>
                        <a:rPr lang="en-US" sz="1800" spc="-5" dirty="0">
                          <a:effectLst/>
                        </a:rPr>
                        <a:t> </a:t>
                      </a:r>
                      <a:r>
                        <a:rPr lang="en-US" sz="1800" spc="-25" dirty="0">
                          <a:effectLst/>
                        </a:rPr>
                        <a:t>CAC</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07000"/>
                        </a:lnSpc>
                        <a:spcAft>
                          <a:spcPts val="0"/>
                        </a:spcAft>
                      </a:pPr>
                      <a:r>
                        <a:rPr lang="en-US" sz="1800" dirty="0">
                          <a:effectLst/>
                        </a:rPr>
                        <a:t>Next</a:t>
                      </a:r>
                      <a:r>
                        <a:rPr lang="en-US" sz="1800" spc="-15" dirty="0">
                          <a:effectLst/>
                        </a:rPr>
                        <a:t> </a:t>
                      </a:r>
                      <a:r>
                        <a:rPr lang="en-US" sz="1800" dirty="0">
                          <a:effectLst/>
                        </a:rPr>
                        <a:t>Higher</a:t>
                      </a:r>
                      <a:r>
                        <a:rPr lang="en-US" sz="1800" spc="-10" dirty="0">
                          <a:effectLst/>
                        </a:rPr>
                        <a:t> Authority</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591724">
                <a:tc>
                  <a:txBody>
                    <a:bodyPr/>
                    <a:lstStyle/>
                    <a:p>
                      <a:pPr marL="69850" algn="just">
                        <a:lnSpc>
                          <a:spcPct val="107000"/>
                        </a:lnSpc>
                        <a:spcAft>
                          <a:spcPts val="0"/>
                        </a:spcAft>
                      </a:pPr>
                      <a:r>
                        <a:rPr lang="en-US" sz="1800">
                          <a:effectLst/>
                        </a:rPr>
                        <a:t>Above</a:t>
                      </a:r>
                      <a:r>
                        <a:rPr lang="en-US" sz="1800" spc="-10">
                          <a:effectLst/>
                        </a:rPr>
                        <a:t> </a:t>
                      </a:r>
                      <a:r>
                        <a:rPr lang="en-US" sz="1800">
                          <a:effectLst/>
                        </a:rPr>
                        <a:t>RO</a:t>
                      </a:r>
                      <a:r>
                        <a:rPr lang="en-US" sz="1800" spc="-10">
                          <a:effectLst/>
                        </a:rPr>
                        <a:t> </a:t>
                      </a:r>
                      <a:r>
                        <a:rPr lang="en-US" sz="1800">
                          <a:effectLst/>
                        </a:rPr>
                        <a:t>Head</a:t>
                      </a:r>
                      <a:r>
                        <a:rPr lang="en-US" sz="1800" spc="-10">
                          <a:effectLst/>
                        </a:rPr>
                        <a:t> </a:t>
                      </a:r>
                      <a:r>
                        <a:rPr lang="en-US" sz="1800" spc="-25">
                          <a:effectLst/>
                        </a:rPr>
                        <a:t>CAC</a:t>
                      </a:r>
                      <a:endParaRPr lang="en-IN" sz="18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07000"/>
                        </a:lnSpc>
                        <a:spcAft>
                          <a:spcPts val="0"/>
                        </a:spcAft>
                      </a:pPr>
                      <a:r>
                        <a:rPr lang="en-US" sz="1800" dirty="0">
                          <a:effectLst/>
                        </a:rPr>
                        <a:t>Respective</a:t>
                      </a:r>
                      <a:r>
                        <a:rPr lang="en-US" sz="1800" spc="-40" dirty="0">
                          <a:effectLst/>
                        </a:rPr>
                        <a:t> </a:t>
                      </a:r>
                      <a:r>
                        <a:rPr lang="en-US" sz="1800" spc="-20" dirty="0">
                          <a:effectLst/>
                        </a:rPr>
                        <a:t>CACs</a:t>
                      </a:r>
                      <a:endParaRPr lang="en-IN" sz="18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490442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368" y="160421"/>
            <a:ext cx="11157285" cy="6368716"/>
          </a:xfrm>
        </p:spPr>
        <p:txBody>
          <a:bodyPr/>
          <a:lstStyle/>
          <a:p>
            <a:pPr marL="0" indent="0">
              <a:buNone/>
            </a:pPr>
            <a:r>
              <a:rPr lang="en-US" sz="2400" b="1" dirty="0"/>
              <a:t>ANNUAL FINANCIAL STATEMENT</a:t>
            </a:r>
            <a:r>
              <a:rPr lang="en-US" dirty="0"/>
              <a:t>:</a:t>
            </a:r>
            <a:endParaRPr lang="en-IN" b="1" dirty="0"/>
          </a:p>
          <a:p>
            <a:pPr lvl="0" algn="just"/>
            <a:r>
              <a:rPr lang="en-US" b="1" dirty="0"/>
              <a:t>Penal interest of 2%</a:t>
            </a:r>
            <a:r>
              <a:rPr lang="en-US" dirty="0"/>
              <a:t> on the outstanding liability (fund based) shall be collected if the audited financial statements are not submitted </a:t>
            </a:r>
            <a:r>
              <a:rPr lang="en-US" b="1" dirty="0"/>
              <a:t>before 31st October</a:t>
            </a:r>
            <a:r>
              <a:rPr lang="en-US" dirty="0"/>
              <a:t> every year in case accounting year ends at 31st March or </a:t>
            </a:r>
            <a:r>
              <a:rPr lang="en-US" b="1" dirty="0"/>
              <a:t>within 7 months</a:t>
            </a:r>
            <a:r>
              <a:rPr lang="en-US" dirty="0"/>
              <a:t> from the date closing of annual accounts in case accounting year ending is other than 31st March or </a:t>
            </a:r>
            <a:r>
              <a:rPr lang="en-US" b="1" dirty="0"/>
              <a:t>within a fortnight of adoption of accounts</a:t>
            </a:r>
            <a:r>
              <a:rPr lang="en-US" dirty="0"/>
              <a:t> of the borrower.</a:t>
            </a:r>
            <a:r>
              <a:rPr lang="en-IN" dirty="0"/>
              <a:t> </a:t>
            </a:r>
          </a:p>
          <a:p>
            <a:pPr marL="0" indent="0" algn="just">
              <a:buNone/>
            </a:pPr>
            <a:r>
              <a:rPr lang="en-IN" sz="2000" b="1" dirty="0"/>
              <a:t>Penalty for non-compliance of Bill culture norms</a:t>
            </a:r>
            <a:r>
              <a:rPr lang="en-IN" b="1" dirty="0"/>
              <a:t> </a:t>
            </a:r>
            <a:endParaRPr lang="en-IN" dirty="0"/>
          </a:p>
          <a:p>
            <a:pPr lvl="0" algn="just"/>
            <a:r>
              <a:rPr lang="en-IN" b="1" dirty="0"/>
              <a:t>2.00% p.a</a:t>
            </a:r>
            <a:r>
              <a:rPr lang="en-IN" dirty="0"/>
              <a:t>. on the liability on a quarterly basis . Waiver by CO Head and above.</a:t>
            </a:r>
          </a:p>
          <a:p>
            <a:pPr marL="0" indent="0" algn="just">
              <a:buNone/>
            </a:pPr>
            <a:r>
              <a:rPr lang="en-US" sz="2000" b="1" dirty="0"/>
              <a:t>Charges for handling discrepant documents received under LC : </a:t>
            </a:r>
            <a:r>
              <a:rPr lang="en-US" sz="2000" dirty="0"/>
              <a:t>(</a:t>
            </a:r>
            <a:r>
              <a:rPr lang="en-US" sz="2000" dirty="0" err="1"/>
              <a:t>cir</a:t>
            </a:r>
            <a:r>
              <a:rPr lang="en-US" sz="2000" dirty="0"/>
              <a:t> 469/2024</a:t>
            </a:r>
            <a:r>
              <a:rPr lang="en-US" dirty="0"/>
              <a:t>)</a:t>
            </a:r>
            <a:endParaRPr lang="en-IN" dirty="0"/>
          </a:p>
          <a:p>
            <a:pPr lvl="0" algn="just"/>
            <a:r>
              <a:rPr lang="en-US" b="1" dirty="0"/>
              <a:t>0.25% of the bill amount </a:t>
            </a:r>
            <a:r>
              <a:rPr lang="en-US" dirty="0"/>
              <a:t>with a </a:t>
            </a:r>
            <a:r>
              <a:rPr lang="en-US" b="1" dirty="0"/>
              <a:t>minimum of Rs1000 and maximum of Rs.5000 per bill </a:t>
            </a:r>
            <a:r>
              <a:rPr lang="en-US" dirty="0"/>
              <a:t>+ GST</a:t>
            </a:r>
            <a:endParaRPr lang="en-IN" dirty="0"/>
          </a:p>
          <a:p>
            <a:pPr marL="0" indent="0" algn="just">
              <a:buNone/>
            </a:pPr>
            <a:r>
              <a:rPr lang="en-IN" sz="2400" b="1" dirty="0"/>
              <a:t>PENAL CHARGES FOR NON-SUBMISSION OF RENEWAL PAPERS BEFORE 1 MONTH OF EXPIRY DATE</a:t>
            </a:r>
            <a:r>
              <a:rPr lang="en-IN" b="1" dirty="0"/>
              <a:t>. </a:t>
            </a:r>
            <a:endParaRPr lang="en-IN" dirty="0"/>
          </a:p>
          <a:p>
            <a:pPr lvl="0" algn="just"/>
            <a:r>
              <a:rPr lang="en-IN" dirty="0"/>
              <a:t>Above </a:t>
            </a:r>
            <a:r>
              <a:rPr lang="en-IN" dirty="0" err="1"/>
              <a:t>Rs</a:t>
            </a:r>
            <a:r>
              <a:rPr lang="en-IN" dirty="0"/>
              <a:t>. </a:t>
            </a:r>
            <a:r>
              <a:rPr lang="en-IN" b="1" dirty="0"/>
              <a:t>10 lakhs to </a:t>
            </a:r>
            <a:r>
              <a:rPr lang="en-IN" b="1" dirty="0" err="1"/>
              <a:t>Rs</a:t>
            </a:r>
            <a:r>
              <a:rPr lang="en-IN" b="1" dirty="0"/>
              <a:t>. 10 </a:t>
            </a:r>
            <a:r>
              <a:rPr lang="en-IN" b="1" dirty="0" err="1"/>
              <a:t>crores</a:t>
            </a:r>
            <a:r>
              <a:rPr lang="en-IN" b="1" dirty="0"/>
              <a:t> : Flat </a:t>
            </a:r>
            <a:r>
              <a:rPr lang="en-IN" b="1" dirty="0" err="1"/>
              <a:t>Rs</a:t>
            </a:r>
            <a:r>
              <a:rPr lang="en-IN" b="1" dirty="0"/>
              <a:t>. 5000/-</a:t>
            </a:r>
            <a:r>
              <a:rPr lang="en-IN" dirty="0"/>
              <a:t> up-to the due date of renewal and flat </a:t>
            </a:r>
            <a:r>
              <a:rPr lang="en-IN" dirty="0" err="1"/>
              <a:t>Rs</a:t>
            </a:r>
            <a:r>
              <a:rPr lang="en-IN" dirty="0"/>
              <a:t>. </a:t>
            </a:r>
            <a:r>
              <a:rPr lang="en-IN" b="1" dirty="0"/>
              <a:t>10000/-</a:t>
            </a:r>
            <a:r>
              <a:rPr lang="en-IN" dirty="0"/>
              <a:t> per month thereafter till the date of submission</a:t>
            </a:r>
          </a:p>
          <a:p>
            <a:pPr lvl="0" algn="just"/>
            <a:r>
              <a:rPr lang="en-IN" dirty="0"/>
              <a:t> For limits beyond </a:t>
            </a:r>
            <a:r>
              <a:rPr lang="en-IN" dirty="0" err="1"/>
              <a:t>Rs</a:t>
            </a:r>
            <a:r>
              <a:rPr lang="en-IN" dirty="0"/>
              <a:t>. </a:t>
            </a:r>
            <a:r>
              <a:rPr lang="en-IN" b="1" dirty="0"/>
              <a:t>10 </a:t>
            </a:r>
            <a:r>
              <a:rPr lang="en-IN" b="1" dirty="0" err="1"/>
              <a:t>crore</a:t>
            </a:r>
            <a:r>
              <a:rPr lang="en-IN" b="1" dirty="0"/>
              <a:t> : Flat </a:t>
            </a:r>
            <a:r>
              <a:rPr lang="en-IN" b="1" dirty="0" err="1"/>
              <a:t>Rs</a:t>
            </a:r>
            <a:r>
              <a:rPr lang="en-IN" b="1" dirty="0"/>
              <a:t>. 25000</a:t>
            </a:r>
            <a:r>
              <a:rPr lang="en-IN" dirty="0"/>
              <a:t>/- + GST up-to the due date of renewal and flat </a:t>
            </a:r>
            <a:r>
              <a:rPr lang="en-IN" dirty="0" err="1"/>
              <a:t>Rs</a:t>
            </a:r>
            <a:r>
              <a:rPr lang="en-IN" dirty="0"/>
              <a:t>. </a:t>
            </a:r>
            <a:r>
              <a:rPr lang="en-IN" b="1" dirty="0"/>
              <a:t>50000/</a:t>
            </a:r>
            <a:r>
              <a:rPr lang="en-IN" dirty="0"/>
              <a:t>- + GST per month thereafter till the date of submission. </a:t>
            </a:r>
          </a:p>
          <a:p>
            <a:pPr lvl="0" algn="just"/>
            <a:r>
              <a:rPr lang="en-IN" dirty="0"/>
              <a:t>GM-CO/HO-CAC </a:t>
            </a:r>
            <a:r>
              <a:rPr lang="en-IN" dirty="0" err="1"/>
              <a:t>upto</a:t>
            </a:r>
            <a:r>
              <a:rPr lang="en-IN" dirty="0"/>
              <a:t> 50% waiver and ED &amp; above: Full waiver for genuine reasons.</a:t>
            </a:r>
          </a:p>
          <a:p>
            <a:endParaRPr lang="en-IN" dirty="0"/>
          </a:p>
        </p:txBody>
      </p:sp>
    </p:spTree>
    <p:extLst>
      <p:ext uri="{BB962C8B-B14F-4D97-AF65-F5344CB8AC3E}">
        <p14:creationId xmlns:p14="http://schemas.microsoft.com/office/powerpoint/2010/main" val="19526605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874" y="248653"/>
            <a:ext cx="11141242" cy="6328610"/>
          </a:xfrm>
        </p:spPr>
        <p:txBody>
          <a:bodyPr>
            <a:normAutofit/>
          </a:bodyPr>
          <a:lstStyle/>
          <a:p>
            <a:pPr marL="0" indent="0" algn="just">
              <a:buNone/>
            </a:pPr>
            <a:r>
              <a:rPr lang="en-IN" sz="2000" b="1" dirty="0"/>
              <a:t>Penalty for non-construction of house in case of housing loan (including HL-CRE) within the time limit as permitted by the sanctioning authority</a:t>
            </a:r>
            <a:r>
              <a:rPr lang="en-IN" b="1" dirty="0"/>
              <a:t>. </a:t>
            </a:r>
            <a:endParaRPr lang="en-IN" dirty="0"/>
          </a:p>
          <a:p>
            <a:pPr lvl="0" algn="just"/>
            <a:r>
              <a:rPr lang="en-IN" dirty="0"/>
              <a:t>       : </a:t>
            </a:r>
            <a:r>
              <a:rPr lang="en-IN" b="1" dirty="0"/>
              <a:t>2.00% p.a</a:t>
            </a:r>
            <a:r>
              <a:rPr lang="en-IN" dirty="0"/>
              <a:t>. from the date of sanction till the start of construction on the </a:t>
            </a:r>
            <a:r>
              <a:rPr lang="en-IN" b="1" dirty="0"/>
              <a:t>outstanding liability</a:t>
            </a:r>
            <a:r>
              <a:rPr lang="en-IN" dirty="0"/>
              <a:t>. </a:t>
            </a:r>
          </a:p>
          <a:p>
            <a:pPr lvl="0" algn="just"/>
            <a:r>
              <a:rPr lang="en-IN" dirty="0"/>
              <a:t>Waiver is not permissible. </a:t>
            </a:r>
            <a:r>
              <a:rPr lang="en-IN" b="1" dirty="0"/>
              <a:t> </a:t>
            </a:r>
            <a:endParaRPr lang="en-IN" dirty="0"/>
          </a:p>
          <a:p>
            <a:pPr marL="0" indent="0" algn="just">
              <a:buNone/>
            </a:pPr>
            <a:r>
              <a:rPr lang="en-IN" sz="2000" b="1" dirty="0"/>
              <a:t>Penalty for accounts slipping to NPA </a:t>
            </a:r>
            <a:endParaRPr lang="en-IN" sz="2000" dirty="0"/>
          </a:p>
          <a:p>
            <a:pPr lvl="0" algn="just"/>
            <a:r>
              <a:rPr lang="en-IN" dirty="0"/>
              <a:t>Penalty at a rate of </a:t>
            </a:r>
            <a:r>
              <a:rPr lang="en-IN" b="1" dirty="0"/>
              <a:t>2.00% p.a. on the outstanding </a:t>
            </a:r>
            <a:r>
              <a:rPr lang="en-IN" dirty="0"/>
              <a:t>to be levied. Concessions to be reviewed.</a:t>
            </a:r>
          </a:p>
          <a:p>
            <a:pPr marL="0" indent="0" algn="just">
              <a:buNone/>
            </a:pPr>
            <a:r>
              <a:rPr lang="en-IN" sz="2000" b="1" dirty="0"/>
              <a:t>Penal charges for pre-payment of Credit facilities (Working Capital and Term loans)</a:t>
            </a:r>
            <a:r>
              <a:rPr lang="en-IN" b="1" dirty="0"/>
              <a:t> </a:t>
            </a:r>
            <a:endParaRPr lang="en-IN" dirty="0"/>
          </a:p>
          <a:p>
            <a:pPr marL="0" indent="0" algn="just">
              <a:buNone/>
            </a:pPr>
            <a:r>
              <a:rPr lang="en-IN" sz="2000" b="1" dirty="0"/>
              <a:t>For take over by other Banks/FIs  only</a:t>
            </a:r>
            <a:endParaRPr lang="en-IN" sz="2000" dirty="0"/>
          </a:p>
          <a:p>
            <a:pPr lvl="0" algn="just"/>
            <a:r>
              <a:rPr lang="en-IN" b="1" dirty="0"/>
              <a:t>Term Loans: </a:t>
            </a:r>
            <a:r>
              <a:rPr lang="en-IN" dirty="0"/>
              <a:t>2% of the outstanding liability. </a:t>
            </a:r>
          </a:p>
          <a:p>
            <a:pPr lvl="0" algn="just"/>
            <a:r>
              <a:rPr lang="en-IN" b="1" dirty="0"/>
              <a:t>Working capital facilities : FB :2%,   NFB: 0.5%  of sanctioned limits.</a:t>
            </a:r>
            <a:endParaRPr lang="en-IN" dirty="0"/>
          </a:p>
          <a:p>
            <a:pPr lvl="0" algn="just"/>
            <a:r>
              <a:rPr lang="en-IN" b="1" dirty="0"/>
              <a:t>All MSEs : No penalty</a:t>
            </a:r>
            <a:endParaRPr lang="en-IN" dirty="0"/>
          </a:p>
          <a:p>
            <a:pPr lvl="0"/>
            <a:r>
              <a:rPr lang="en-IN" dirty="0">
                <a:solidFill>
                  <a:srgbClr val="FF0000"/>
                </a:solidFill>
              </a:rPr>
              <a:t>Effective from 01.01.2026, for all WC &amp; Term Loans of Individuals &amp; MSEs:  No pre payment charges for all FLOATING RATE LOANS &amp; advances of Individuals other than Business purpose  and for business purpose and also for MSEs. </a:t>
            </a:r>
          </a:p>
          <a:p>
            <a:pPr lvl="0"/>
            <a:r>
              <a:rPr lang="en-IN" dirty="0">
                <a:solidFill>
                  <a:schemeClr val="tx1"/>
                </a:solidFill>
              </a:rPr>
              <a:t>For Non Submission of statement on Un Hedged Foreign Currency Exposure (quarterly signed by borrower and Yearly statement signed by Auditor): 1% on total exposure.</a:t>
            </a:r>
          </a:p>
          <a:p>
            <a:endParaRPr lang="en-IN" dirty="0"/>
          </a:p>
        </p:txBody>
      </p:sp>
    </p:spTree>
    <p:extLst>
      <p:ext uri="{BB962C8B-B14F-4D97-AF65-F5344CB8AC3E}">
        <p14:creationId xmlns:p14="http://schemas.microsoft.com/office/powerpoint/2010/main" val="29001806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263" y="168443"/>
            <a:ext cx="11213432" cy="6240379"/>
          </a:xfrm>
        </p:spPr>
        <p:txBody>
          <a:bodyPr>
            <a:normAutofit fontScale="92500" lnSpcReduction="10000"/>
          </a:bodyPr>
          <a:lstStyle/>
          <a:p>
            <a:pPr marL="0" indent="0">
              <a:buNone/>
            </a:pPr>
            <a:r>
              <a:rPr lang="en-US" sz="2200" b="1" dirty="0"/>
              <a:t>Enabling mechanism for meeting payment obligations by Large Corporates to MSMEs</a:t>
            </a:r>
            <a:r>
              <a:rPr lang="en-US" b="1" dirty="0"/>
              <a:t>:</a:t>
            </a:r>
            <a:endParaRPr lang="en-IN" dirty="0"/>
          </a:p>
          <a:p>
            <a:pPr lvl="0" algn="just"/>
            <a:r>
              <a:rPr lang="en-US" dirty="0"/>
              <a:t>While sanctioning/renewing credit limits to their large corporate borrowers (i.e. borrowers enjoying working capital limits of </a:t>
            </a:r>
            <a:r>
              <a:rPr lang="en-US" b="1" dirty="0"/>
              <a:t>Rs.10 crore</a:t>
            </a:r>
            <a:r>
              <a:rPr lang="en-US" dirty="0"/>
              <a:t> and above from the banking system), Bank to fix </a:t>
            </a:r>
            <a:r>
              <a:rPr lang="en-US" b="1" dirty="0"/>
              <a:t>separate sub-limits</a:t>
            </a:r>
            <a:r>
              <a:rPr lang="en-US" dirty="0"/>
              <a:t>, within the overall limits, specifically for  meeting </a:t>
            </a:r>
            <a:r>
              <a:rPr lang="en-US" b="1" dirty="0"/>
              <a:t>payment obligations</a:t>
            </a:r>
            <a:r>
              <a:rPr lang="en-US" dirty="0"/>
              <a:t> in respect of purchases from </a:t>
            </a:r>
            <a:r>
              <a:rPr lang="en-US" b="1" dirty="0"/>
              <a:t>MSMEs</a:t>
            </a:r>
            <a:r>
              <a:rPr lang="en-US" dirty="0"/>
              <a:t> either on cash basis or on bill basis.</a:t>
            </a:r>
            <a:endParaRPr lang="en-IN" dirty="0"/>
          </a:p>
          <a:p>
            <a:pPr marL="0" indent="0" algn="just">
              <a:buNone/>
            </a:pPr>
            <a:r>
              <a:rPr lang="en-US" sz="2200" b="1" dirty="0"/>
              <a:t>Duration of Working capital/other operative limits</a:t>
            </a:r>
            <a:r>
              <a:rPr lang="en-US" b="1" dirty="0"/>
              <a:t>:</a:t>
            </a:r>
            <a:endParaRPr lang="en-IN" b="1" dirty="0"/>
          </a:p>
          <a:p>
            <a:pPr lvl="0" algn="just"/>
            <a:r>
              <a:rPr lang="en-US" dirty="0"/>
              <a:t>Maximum period/ tenability of Working Capital limits shall be fixed at </a:t>
            </a:r>
            <a:r>
              <a:rPr lang="en-US" b="1" dirty="0"/>
              <a:t>12 months</a:t>
            </a:r>
            <a:r>
              <a:rPr lang="en-US" dirty="0"/>
              <a:t> irrespective of risk rating/ category excluding Staff OD, GL OD (including all Gold Loan Working Capital variants), KCC Crop Loan</a:t>
            </a:r>
            <a:endParaRPr lang="en-IN" dirty="0"/>
          </a:p>
          <a:p>
            <a:pPr marL="0" indent="0" algn="just">
              <a:buNone/>
            </a:pPr>
            <a:r>
              <a:rPr lang="en-US" sz="2600" b="1" dirty="0"/>
              <a:t>Review &amp; Extension of limits:</a:t>
            </a:r>
            <a:r>
              <a:rPr lang="en-US" b="1" dirty="0"/>
              <a:t> </a:t>
            </a:r>
            <a:endParaRPr lang="en-IN" dirty="0"/>
          </a:p>
          <a:p>
            <a:pPr marL="0" indent="0" algn="just">
              <a:buNone/>
            </a:pPr>
            <a:r>
              <a:rPr lang="en-US" sz="2200" b="1" dirty="0"/>
              <a:t>Other than High Risk customers</a:t>
            </a:r>
            <a:r>
              <a:rPr lang="en-US" b="1" dirty="0"/>
              <a:t> : </a:t>
            </a:r>
            <a:endParaRPr lang="en-IN" b="1" dirty="0"/>
          </a:p>
          <a:p>
            <a:pPr lvl="0" algn="just"/>
            <a:r>
              <a:rPr lang="en-US" sz="2200" b="1" dirty="0"/>
              <a:t>6 months</a:t>
            </a:r>
            <a:r>
              <a:rPr lang="en-US" sz="2200" dirty="0"/>
              <a:t> and maximum of </a:t>
            </a:r>
            <a:r>
              <a:rPr lang="en-US" sz="2200" b="1" dirty="0"/>
              <a:t>3 months at any time</a:t>
            </a:r>
            <a:r>
              <a:rPr lang="en-US" sz="2200" dirty="0"/>
              <a:t>. </a:t>
            </a:r>
            <a:endParaRPr lang="en-IN" sz="2200" b="1" dirty="0"/>
          </a:p>
          <a:p>
            <a:pPr lvl="0" algn="just"/>
            <a:r>
              <a:rPr lang="en-US" sz="2200" dirty="0"/>
              <a:t>At the time of second extension, all </a:t>
            </a:r>
            <a:r>
              <a:rPr lang="en-US" sz="2200" b="1" dirty="0"/>
              <a:t>concessions will be withdrawn</a:t>
            </a:r>
            <a:r>
              <a:rPr lang="en-US" sz="2200" dirty="0"/>
              <a:t>. Second extension treated as Sanction and subjected to Review by Next Higher Authorities.</a:t>
            </a:r>
            <a:endParaRPr lang="en-IN" sz="2200" b="1" dirty="0"/>
          </a:p>
          <a:p>
            <a:pPr lvl="0" algn="just"/>
            <a:r>
              <a:rPr lang="en-US" sz="2200" dirty="0"/>
              <a:t>Pro rata processing charges to be collected.</a:t>
            </a:r>
            <a:endParaRPr lang="en-IN" sz="2200" b="1" dirty="0"/>
          </a:p>
          <a:p>
            <a:pPr marL="0" indent="0" algn="just">
              <a:buNone/>
            </a:pPr>
            <a:r>
              <a:rPr lang="en-US" sz="2200" b="1" dirty="0"/>
              <a:t>Borrowers rated as High risk:</a:t>
            </a:r>
            <a:r>
              <a:rPr lang="en-US" sz="2200" dirty="0"/>
              <a:t> </a:t>
            </a:r>
            <a:endParaRPr lang="en-IN" sz="2200" b="1" dirty="0"/>
          </a:p>
          <a:p>
            <a:pPr lvl="0" algn="just"/>
            <a:r>
              <a:rPr lang="en-US" sz="2200" dirty="0"/>
              <a:t>In exceptional cases, extension of tenability can be permitted only once and for a period not exceeding </a:t>
            </a:r>
            <a:r>
              <a:rPr lang="en-US" sz="2200" b="1" dirty="0"/>
              <a:t>2 months</a:t>
            </a:r>
            <a:endParaRPr lang="en-IN" sz="2200" b="1" dirty="0"/>
          </a:p>
          <a:p>
            <a:endParaRPr lang="en-IN" dirty="0"/>
          </a:p>
        </p:txBody>
      </p:sp>
    </p:spTree>
    <p:extLst>
      <p:ext uri="{BB962C8B-B14F-4D97-AF65-F5344CB8AC3E}">
        <p14:creationId xmlns:p14="http://schemas.microsoft.com/office/powerpoint/2010/main" val="36779213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9705" y="328865"/>
            <a:ext cx="11486148" cy="6328611"/>
          </a:xfrm>
        </p:spPr>
        <p:txBody>
          <a:bodyPr>
            <a:normAutofit fontScale="92500" lnSpcReduction="20000"/>
          </a:bodyPr>
          <a:lstStyle/>
          <a:p>
            <a:pPr marL="0" indent="0">
              <a:buNone/>
            </a:pPr>
            <a:r>
              <a:rPr lang="en-US" sz="2200" b="1" dirty="0"/>
              <a:t>REVALIDATION / CANCELLATION OF SANCTION:</a:t>
            </a:r>
            <a:endParaRPr lang="en-IN" sz="2200" b="1" dirty="0"/>
          </a:p>
          <a:p>
            <a:pPr lvl="0"/>
            <a:r>
              <a:rPr lang="en-US" b="1" dirty="0"/>
              <a:t>Revalidation by RSA </a:t>
            </a:r>
            <a:r>
              <a:rPr lang="en-US" dirty="0"/>
              <a:t>for the same period as above, only once permitted.</a:t>
            </a:r>
          </a:p>
          <a:p>
            <a:r>
              <a:rPr lang="en-US" b="1" dirty="0"/>
              <a:t>The validity periods of sanctions for various facilities: (Cir 620/2023)</a:t>
            </a:r>
            <a:endParaRPr lang="en-IN" dirty="0"/>
          </a:p>
          <a:p>
            <a:endParaRPr lang="en-IN"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marL="0" indent="0">
              <a:buNone/>
            </a:pPr>
            <a:endParaRPr lang="en-IN" dirty="0"/>
          </a:p>
          <a:p>
            <a:pPr lvl="0" algn="just"/>
            <a:r>
              <a:rPr lang="en-US" b="1" dirty="0"/>
              <a:t>Consortium/JLA</a:t>
            </a:r>
            <a:r>
              <a:rPr lang="en-US" dirty="0"/>
              <a:t>: Where disbursement from sanctioned limit has not been availed for a period of </a:t>
            </a:r>
            <a:r>
              <a:rPr lang="en-US" b="1" dirty="0"/>
              <a:t>12 months </a:t>
            </a:r>
            <a:r>
              <a:rPr lang="en-US" dirty="0"/>
              <a:t>from the date of documentation, from our bank/any member banks in the consortium/JLA, such cases have to be taken up for revalidation of </a:t>
            </a:r>
            <a:r>
              <a:rPr lang="en-US" b="1" dirty="0"/>
              <a:t>sanction with the sanctioning authority</a:t>
            </a:r>
          </a:p>
          <a:p>
            <a:pPr lvl="0" algn="just"/>
            <a:r>
              <a:rPr lang="en-US" dirty="0"/>
              <a:t>In case of </a:t>
            </a:r>
            <a:r>
              <a:rPr lang="en-US" b="1" dirty="0"/>
              <a:t>consortium accounts</a:t>
            </a:r>
            <a:r>
              <a:rPr lang="en-US" dirty="0"/>
              <a:t>, the sanctioning authority at the time of sanction may stipulate suitable validity period of </a:t>
            </a:r>
            <a:r>
              <a:rPr lang="en-US" b="1" dirty="0" err="1"/>
              <a:t>upto</a:t>
            </a:r>
            <a:r>
              <a:rPr lang="en-US" b="1" dirty="0"/>
              <a:t> 6 months</a:t>
            </a:r>
            <a:r>
              <a:rPr lang="en-US" dirty="0"/>
              <a:t> from the date of sanction taking into account the probable date of </a:t>
            </a:r>
            <a:r>
              <a:rPr lang="en-US" b="1" dirty="0"/>
              <a:t>financial closure</a:t>
            </a:r>
            <a:r>
              <a:rPr lang="en-US" dirty="0"/>
              <a:t>.  In case of non-achievement of financial closure due to unavoidable circumstances, the sanctioning authority may permit revalidation of sanction for a period of </a:t>
            </a:r>
            <a:r>
              <a:rPr lang="en-US" dirty="0" err="1"/>
              <a:t>upto</a:t>
            </a:r>
            <a:r>
              <a:rPr lang="en-US" dirty="0"/>
              <a:t> </a:t>
            </a:r>
            <a:r>
              <a:rPr lang="en-US" b="1" dirty="0"/>
              <a:t>another 6 months</a:t>
            </a:r>
            <a:r>
              <a:rPr lang="en-US" dirty="0"/>
              <a:t>,  after which a fresh sanction shall be obtained.</a:t>
            </a:r>
            <a:endParaRPr lang="en-IN" dirty="0"/>
          </a:p>
          <a:p>
            <a:endParaRPr lang="en-IN" dirty="0"/>
          </a:p>
        </p:txBody>
      </p:sp>
      <p:graphicFrame>
        <p:nvGraphicFramePr>
          <p:cNvPr id="8" name="Table 7"/>
          <p:cNvGraphicFramePr>
            <a:graphicFrameLocks noGrp="1"/>
          </p:cNvGraphicFramePr>
          <p:nvPr>
            <p:extLst>
              <p:ext uri="{D42A27DB-BD31-4B8C-83A1-F6EECF244321}">
                <p14:modId xmlns:p14="http://schemas.microsoft.com/office/powerpoint/2010/main" val="1728122494"/>
              </p:ext>
            </p:extLst>
          </p:nvPr>
        </p:nvGraphicFramePr>
        <p:xfrm>
          <a:off x="1106905" y="1307434"/>
          <a:ext cx="9264316" cy="3060633"/>
        </p:xfrm>
        <a:graphic>
          <a:graphicData uri="http://schemas.openxmlformats.org/drawingml/2006/table">
            <a:tbl>
              <a:tblPr firstRow="1" firstCol="1" lastRow="1" lastCol="1" bandRow="1" bandCol="1">
                <a:tableStyleId>{5C22544A-7EE6-4342-B048-85BDC9FD1C3A}</a:tableStyleId>
              </a:tblPr>
              <a:tblGrid>
                <a:gridCol w="5240646">
                  <a:extLst>
                    <a:ext uri="{9D8B030D-6E8A-4147-A177-3AD203B41FA5}">
                      <a16:colId xmlns:a16="http://schemas.microsoft.com/office/drawing/2014/main" val="20000"/>
                    </a:ext>
                  </a:extLst>
                </a:gridCol>
                <a:gridCol w="4023670">
                  <a:extLst>
                    <a:ext uri="{9D8B030D-6E8A-4147-A177-3AD203B41FA5}">
                      <a16:colId xmlns:a16="http://schemas.microsoft.com/office/drawing/2014/main" val="20001"/>
                    </a:ext>
                  </a:extLst>
                </a:gridCol>
              </a:tblGrid>
              <a:tr h="296777">
                <a:tc>
                  <a:txBody>
                    <a:bodyPr/>
                    <a:lstStyle/>
                    <a:p>
                      <a:pPr marL="69850" algn="just">
                        <a:lnSpc>
                          <a:spcPct val="115000"/>
                        </a:lnSpc>
                        <a:spcAft>
                          <a:spcPts val="0"/>
                        </a:spcAft>
                      </a:pPr>
                      <a:r>
                        <a:rPr lang="en-US" sz="1600" dirty="0">
                          <a:effectLst/>
                        </a:rPr>
                        <a:t>STCL/Corporate</a:t>
                      </a:r>
                      <a:r>
                        <a:rPr lang="en-US" sz="1600" spc="-15" dirty="0">
                          <a:effectLst/>
                        </a:rPr>
                        <a:t> </a:t>
                      </a:r>
                      <a:r>
                        <a:rPr lang="en-US" sz="1600" spc="-20" dirty="0">
                          <a:effectLst/>
                        </a:rPr>
                        <a:t>Loan</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15000"/>
                        </a:lnSpc>
                        <a:spcAft>
                          <a:spcPts val="0"/>
                        </a:spcAft>
                      </a:pPr>
                      <a:r>
                        <a:rPr lang="en-US" sz="1600">
                          <a:effectLst/>
                        </a:rPr>
                        <a:t>1 </a:t>
                      </a:r>
                      <a:r>
                        <a:rPr lang="en-US" sz="1600" spc="-10">
                          <a:effectLst/>
                        </a:rPr>
                        <a:t>month (clean) 3 m Secured</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0"/>
                  </a:ext>
                </a:extLst>
              </a:tr>
              <a:tr h="323255">
                <a:tc>
                  <a:txBody>
                    <a:bodyPr/>
                    <a:lstStyle/>
                    <a:p>
                      <a:pPr marL="69850" algn="just">
                        <a:lnSpc>
                          <a:spcPct val="115000"/>
                        </a:lnSpc>
                        <a:spcAft>
                          <a:spcPts val="0"/>
                        </a:spcAft>
                      </a:pPr>
                      <a:r>
                        <a:rPr lang="en-US" sz="1600" dirty="0">
                          <a:effectLst/>
                        </a:rPr>
                        <a:t>Working </a:t>
                      </a:r>
                      <a:r>
                        <a:rPr lang="en-US" sz="1600" spc="-10" dirty="0">
                          <a:effectLst/>
                        </a:rPr>
                        <a:t>Capital</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15000"/>
                        </a:lnSpc>
                        <a:spcAft>
                          <a:spcPts val="0"/>
                        </a:spcAft>
                      </a:pPr>
                      <a:r>
                        <a:rPr lang="en-US" sz="1600">
                          <a:effectLst/>
                        </a:rPr>
                        <a:t>3 </a:t>
                      </a:r>
                      <a:r>
                        <a:rPr lang="en-US" sz="1600" spc="-10">
                          <a:effectLst/>
                        </a:rPr>
                        <a:t>months</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1"/>
                  </a:ext>
                </a:extLst>
              </a:tr>
              <a:tr h="398286">
                <a:tc>
                  <a:txBody>
                    <a:bodyPr/>
                    <a:lstStyle/>
                    <a:p>
                      <a:pPr marL="69850" algn="just">
                        <a:lnSpc>
                          <a:spcPct val="115000"/>
                        </a:lnSpc>
                        <a:spcAft>
                          <a:spcPts val="0"/>
                        </a:spcAft>
                      </a:pPr>
                      <a:r>
                        <a:rPr lang="en-US" sz="1600" dirty="0">
                          <a:effectLst/>
                        </a:rPr>
                        <a:t>Term </a:t>
                      </a:r>
                      <a:r>
                        <a:rPr lang="en-US" sz="1600" spc="-20" dirty="0">
                          <a:effectLst/>
                        </a:rPr>
                        <a:t>Loan</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15000"/>
                        </a:lnSpc>
                        <a:spcAft>
                          <a:spcPts val="0"/>
                        </a:spcAft>
                      </a:pPr>
                      <a:r>
                        <a:rPr lang="en-US" sz="1600">
                          <a:effectLst/>
                        </a:rPr>
                        <a:t>6 </a:t>
                      </a:r>
                      <a:r>
                        <a:rPr lang="en-US" sz="1600" spc="-10">
                          <a:effectLst/>
                        </a:rPr>
                        <a:t>months</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2"/>
                  </a:ext>
                </a:extLst>
              </a:tr>
              <a:tr h="506773">
                <a:tc>
                  <a:txBody>
                    <a:bodyPr/>
                    <a:lstStyle/>
                    <a:p>
                      <a:pPr marL="69850" algn="just">
                        <a:lnSpc>
                          <a:spcPct val="115000"/>
                        </a:lnSpc>
                        <a:spcAft>
                          <a:spcPts val="0"/>
                        </a:spcAft>
                      </a:pPr>
                      <a:r>
                        <a:rPr lang="en-US" sz="1600" dirty="0" err="1">
                          <a:effectLst/>
                        </a:rPr>
                        <a:t>Adhoc</a:t>
                      </a:r>
                      <a:r>
                        <a:rPr lang="en-US" sz="1600" spc="-15" dirty="0">
                          <a:effectLst/>
                        </a:rPr>
                        <a:t> </a:t>
                      </a:r>
                      <a:r>
                        <a:rPr lang="en-US" sz="1600" dirty="0">
                          <a:effectLst/>
                        </a:rPr>
                        <a:t>Credit</a:t>
                      </a:r>
                      <a:r>
                        <a:rPr lang="en-US" sz="1600" spc="-10" dirty="0">
                          <a:effectLst/>
                        </a:rPr>
                        <a:t> Facility</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15000"/>
                        </a:lnSpc>
                        <a:spcAft>
                          <a:spcPts val="0"/>
                        </a:spcAft>
                      </a:pPr>
                      <a:r>
                        <a:rPr lang="en-US" sz="1600" dirty="0">
                          <a:effectLst/>
                        </a:rPr>
                        <a:t>15</a:t>
                      </a:r>
                      <a:r>
                        <a:rPr lang="en-US" sz="1600" spc="30" dirty="0">
                          <a:effectLst/>
                        </a:rPr>
                        <a:t> </a:t>
                      </a:r>
                      <a:r>
                        <a:rPr lang="en-US" sz="1600" dirty="0">
                          <a:effectLst/>
                        </a:rPr>
                        <a:t>days</a:t>
                      </a:r>
                      <a:r>
                        <a:rPr lang="en-US" sz="1600" spc="40" dirty="0">
                          <a:effectLst/>
                        </a:rPr>
                        <a:t> </a:t>
                      </a:r>
                      <a:r>
                        <a:rPr lang="en-US" sz="1600" dirty="0">
                          <a:effectLst/>
                        </a:rPr>
                        <a:t>(No</a:t>
                      </a:r>
                      <a:r>
                        <a:rPr lang="en-US" sz="1600" spc="35" dirty="0">
                          <a:effectLst/>
                        </a:rPr>
                        <a:t> </a:t>
                      </a:r>
                      <a:r>
                        <a:rPr lang="en-US" sz="1600" dirty="0">
                          <a:effectLst/>
                        </a:rPr>
                        <a:t>revalidation</a:t>
                      </a:r>
                      <a:r>
                        <a:rPr lang="en-US" sz="1600" spc="30" dirty="0">
                          <a:effectLst/>
                        </a:rPr>
                        <a:t>)</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3"/>
                  </a:ext>
                </a:extLst>
              </a:tr>
              <a:tr h="699809">
                <a:tc>
                  <a:txBody>
                    <a:bodyPr/>
                    <a:lstStyle/>
                    <a:p>
                      <a:pPr marL="69850" marR="59690" algn="just">
                        <a:lnSpc>
                          <a:spcPct val="115000"/>
                        </a:lnSpc>
                        <a:spcAft>
                          <a:spcPts val="0"/>
                        </a:spcAft>
                      </a:pPr>
                      <a:r>
                        <a:rPr lang="en-US" sz="1600">
                          <a:effectLst/>
                        </a:rPr>
                        <a:t>Credit facilities sanctioned under consortium lending arrangement (where</a:t>
                      </a:r>
                      <a:r>
                        <a:rPr lang="en-US" sz="1600" spc="315">
                          <a:effectLst/>
                        </a:rPr>
                        <a:t> </a:t>
                      </a:r>
                      <a:r>
                        <a:rPr lang="en-US" sz="1600">
                          <a:effectLst/>
                        </a:rPr>
                        <a:t>our</a:t>
                      </a:r>
                      <a:r>
                        <a:rPr lang="en-US" sz="1600" spc="320">
                          <a:effectLst/>
                        </a:rPr>
                        <a:t> </a:t>
                      </a:r>
                      <a:r>
                        <a:rPr lang="en-US" sz="1600">
                          <a:effectLst/>
                        </a:rPr>
                        <a:t>bank</a:t>
                      </a:r>
                      <a:r>
                        <a:rPr lang="en-US" sz="1600" spc="315">
                          <a:effectLst/>
                        </a:rPr>
                        <a:t> </a:t>
                      </a:r>
                      <a:r>
                        <a:rPr lang="en-US" sz="1600">
                          <a:effectLst/>
                        </a:rPr>
                        <a:t>is</a:t>
                      </a:r>
                      <a:r>
                        <a:rPr lang="en-US" sz="1600" spc="295">
                          <a:effectLst/>
                        </a:rPr>
                        <a:t> </a:t>
                      </a:r>
                      <a:r>
                        <a:rPr lang="en-US" sz="1600">
                          <a:effectLst/>
                        </a:rPr>
                        <a:t>a</a:t>
                      </a:r>
                      <a:r>
                        <a:rPr lang="en-US" sz="1600" spc="315">
                          <a:effectLst/>
                        </a:rPr>
                        <a:t> </a:t>
                      </a:r>
                      <a:r>
                        <a:rPr lang="en-US" sz="1600">
                          <a:effectLst/>
                        </a:rPr>
                        <a:t>Leader</a:t>
                      </a:r>
                      <a:r>
                        <a:rPr lang="en-US" sz="1600" spc="345">
                          <a:effectLst/>
                        </a:rPr>
                        <a:t> </a:t>
                      </a:r>
                      <a:r>
                        <a:rPr lang="en-US" sz="1600" spc="-25">
                          <a:effectLst/>
                        </a:rPr>
                        <a:t>or</a:t>
                      </a:r>
                      <a:r>
                        <a:rPr lang="en-US" sz="1600">
                          <a:effectLst/>
                        </a:rPr>
                        <a:t> </a:t>
                      </a:r>
                      <a:r>
                        <a:rPr lang="en-US" sz="1600" spc="-10">
                          <a:effectLst/>
                        </a:rPr>
                        <a:t>Member)</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15000"/>
                        </a:lnSpc>
                        <a:spcAft>
                          <a:spcPts val="0"/>
                        </a:spcAft>
                      </a:pPr>
                      <a:r>
                        <a:rPr lang="en-US" sz="1600" dirty="0" err="1">
                          <a:effectLst/>
                        </a:rPr>
                        <a:t>Upto</a:t>
                      </a:r>
                      <a:r>
                        <a:rPr lang="en-US" sz="1600" dirty="0">
                          <a:effectLst/>
                        </a:rPr>
                        <a:t> 6 </a:t>
                      </a:r>
                      <a:r>
                        <a:rPr lang="en-US" sz="1600" spc="-10" dirty="0">
                          <a:effectLst/>
                        </a:rPr>
                        <a:t>months</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4"/>
                  </a:ext>
                </a:extLst>
              </a:tr>
              <a:tr h="718170">
                <a:tc>
                  <a:txBody>
                    <a:bodyPr/>
                    <a:lstStyle/>
                    <a:p>
                      <a:pPr>
                        <a:lnSpc>
                          <a:spcPct val="107000"/>
                        </a:lnSpc>
                        <a:spcAft>
                          <a:spcPts val="0"/>
                        </a:spcAft>
                      </a:pPr>
                      <a:r>
                        <a:rPr lang="en-IN" sz="1600">
                          <a:effectLst/>
                        </a:rPr>
                        <a:t>Validity period of sanction of Working capital / Term loan to NBFC</a:t>
                      </a:r>
                      <a:endParaRPr lang="en-IN" sz="16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tc>
                  <a:txBody>
                    <a:bodyPr/>
                    <a:lstStyle/>
                    <a:p>
                      <a:pPr marL="68580" algn="just">
                        <a:lnSpc>
                          <a:spcPct val="107000"/>
                        </a:lnSpc>
                        <a:spcAft>
                          <a:spcPts val="0"/>
                        </a:spcAft>
                      </a:pPr>
                      <a:r>
                        <a:rPr lang="en-IN" sz="1600" dirty="0">
                          <a:effectLst/>
                        </a:rPr>
                        <a:t> 3 months</a:t>
                      </a:r>
                      <a:endParaRPr lang="en-IN" sz="16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16403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1054" y="96253"/>
            <a:ext cx="11103559" cy="6643214"/>
          </a:xfrm>
        </p:spPr>
        <p:txBody>
          <a:bodyPr>
            <a:normAutofit lnSpcReduction="10000"/>
          </a:bodyPr>
          <a:lstStyle/>
          <a:p>
            <a:pPr marL="0" indent="0">
              <a:buNone/>
            </a:pPr>
            <a:r>
              <a:rPr lang="en-US" sz="2000" b="1" dirty="0"/>
              <a:t>Review cum Holding On Operations:</a:t>
            </a:r>
            <a:endParaRPr lang="en-IN" sz="2000" b="1" dirty="0"/>
          </a:p>
          <a:p>
            <a:pPr lvl="0" algn="just"/>
            <a:r>
              <a:rPr lang="en-US" dirty="0"/>
              <a:t>The account is </a:t>
            </a:r>
            <a:r>
              <a:rPr lang="en-US" b="1" dirty="0"/>
              <a:t>Standard Asset or, NPA Accounts</a:t>
            </a:r>
            <a:r>
              <a:rPr lang="en-US" dirty="0"/>
              <a:t>, </a:t>
            </a:r>
            <a:r>
              <a:rPr lang="en-US" b="1" dirty="0"/>
              <a:t>not “Marked for recovery </a:t>
            </a:r>
            <a:endParaRPr lang="en-IN" b="1" dirty="0"/>
          </a:p>
          <a:p>
            <a:pPr lvl="0" algn="just"/>
            <a:r>
              <a:rPr lang="en-US" dirty="0"/>
              <a:t>No adverse features and irregularities are </a:t>
            </a:r>
            <a:r>
              <a:rPr lang="en-US" b="1" dirty="0"/>
              <a:t>beyond the control of the borrower</a:t>
            </a:r>
            <a:r>
              <a:rPr lang="en-US" dirty="0"/>
              <a:t>. </a:t>
            </a:r>
            <a:endParaRPr lang="en-IN" dirty="0"/>
          </a:p>
          <a:p>
            <a:pPr algn="just"/>
            <a:r>
              <a:rPr lang="en-US" dirty="0"/>
              <a:t>Review cum Holding on Operations can be permitted for a </a:t>
            </a:r>
            <a:r>
              <a:rPr lang="en-US" b="1" dirty="0"/>
              <a:t>maximum period of 6 months</a:t>
            </a:r>
            <a:r>
              <a:rPr lang="en-US" dirty="0"/>
              <a:t> and for a period not exceeding </a:t>
            </a:r>
            <a:r>
              <a:rPr lang="en-US" b="1" dirty="0"/>
              <a:t>3 months at a time</a:t>
            </a:r>
          </a:p>
          <a:p>
            <a:pPr algn="just"/>
            <a:r>
              <a:rPr lang="en-US" b="1" dirty="0">
                <a:solidFill>
                  <a:srgbClr val="FF0000"/>
                </a:solidFill>
              </a:rPr>
              <a:t>Sanctioning authority while permitting Holding on operations in respect of accounts considered for Rehabilitation / Restructuring shall stipulate a minimum cut back amount of 1.00 % of the realized sales for reduction of irregularity on a case-to-case basis</a:t>
            </a:r>
          </a:p>
          <a:p>
            <a:pPr marL="0" indent="0" algn="just">
              <a:buNone/>
            </a:pPr>
            <a:r>
              <a:rPr lang="en-US" sz="2400" b="1" dirty="0"/>
              <a:t>REJECTION OF CREDIT PROPOSALS</a:t>
            </a:r>
            <a:r>
              <a:rPr lang="en-US" dirty="0"/>
              <a:t> </a:t>
            </a:r>
            <a:endParaRPr lang="en-IN" dirty="0"/>
          </a:p>
          <a:p>
            <a:pPr lvl="0" algn="just"/>
            <a:r>
              <a:rPr lang="en-US" dirty="0"/>
              <a:t>Applications for credit facilities from </a:t>
            </a:r>
            <a:r>
              <a:rPr lang="en-US" b="1" dirty="0"/>
              <a:t>SC / ST customers</a:t>
            </a:r>
            <a:r>
              <a:rPr lang="en-US" dirty="0"/>
              <a:t> shall not be rejected at branch level and such rejections shall be by the </a:t>
            </a:r>
            <a:r>
              <a:rPr lang="en-US" b="1" dirty="0"/>
              <a:t>next higher authority. </a:t>
            </a:r>
            <a:r>
              <a:rPr lang="en-US" dirty="0"/>
              <a:t>CAC/MC power accounts by MD&amp;CEO or ED in absence of MD&amp;CEO.</a:t>
            </a:r>
            <a:endParaRPr lang="en-IN" dirty="0"/>
          </a:p>
          <a:p>
            <a:pPr lvl="0" algn="just"/>
            <a:r>
              <a:rPr lang="en-US" dirty="0"/>
              <a:t>Whenever applications for loans under </a:t>
            </a:r>
            <a:r>
              <a:rPr lang="en-US" b="1" dirty="0"/>
              <a:t>Govt. Sponsored Schemes</a:t>
            </a:r>
            <a:r>
              <a:rPr lang="en-US" dirty="0"/>
              <a:t> are rejected by the Branch Manager for valid reasons, the same has to be </a:t>
            </a:r>
            <a:r>
              <a:rPr lang="en-US" b="1" dirty="0"/>
              <a:t>recorded in a register</a:t>
            </a:r>
            <a:r>
              <a:rPr lang="en-US" dirty="0"/>
              <a:t> maintained to this effect which shall be examined by the controlling authorities during their branch visits.</a:t>
            </a:r>
            <a:endParaRPr lang="en-IN" dirty="0"/>
          </a:p>
          <a:p>
            <a:pPr lvl="0" algn="just"/>
            <a:r>
              <a:rPr lang="en-US" dirty="0"/>
              <a:t>Rejection of credit proposals from </a:t>
            </a:r>
            <a:r>
              <a:rPr lang="en-US" b="1" dirty="0"/>
              <a:t>MSME</a:t>
            </a:r>
            <a:r>
              <a:rPr lang="en-US" dirty="0"/>
              <a:t> is subject to </a:t>
            </a:r>
            <a:r>
              <a:rPr lang="en-US" b="1" dirty="0"/>
              <a:t>concurrence of the next higher authority</a:t>
            </a:r>
            <a:endParaRPr lang="en-IN" dirty="0"/>
          </a:p>
          <a:p>
            <a:pPr lvl="0" algn="just"/>
            <a:r>
              <a:rPr lang="en-US" dirty="0"/>
              <a:t>Rejection of proposals for </a:t>
            </a:r>
            <a:r>
              <a:rPr lang="en-US" b="1" dirty="0"/>
              <a:t>Educational Loan</a:t>
            </a:r>
            <a:r>
              <a:rPr lang="en-US" dirty="0"/>
              <a:t> is subject to </a:t>
            </a:r>
            <a:r>
              <a:rPr lang="en-US" b="1" dirty="0"/>
              <a:t>concurrence of the next higher authority</a:t>
            </a:r>
            <a:endParaRPr lang="en-IN" dirty="0"/>
          </a:p>
          <a:p>
            <a:pPr lvl="0" algn="just"/>
            <a:r>
              <a:rPr lang="en-US" dirty="0"/>
              <a:t>Rejection of </a:t>
            </a:r>
            <a:r>
              <a:rPr lang="en-US" b="1" dirty="0"/>
              <a:t>Export Credit</a:t>
            </a:r>
            <a:r>
              <a:rPr lang="en-US" dirty="0"/>
              <a:t> proposals shall be immediately </a:t>
            </a:r>
            <a:r>
              <a:rPr lang="en-US" b="1" dirty="0"/>
              <a:t>reported to</a:t>
            </a:r>
            <a:r>
              <a:rPr lang="en-US" dirty="0"/>
              <a:t> MD &amp;</a:t>
            </a:r>
            <a:r>
              <a:rPr lang="en-US" b="1" dirty="0"/>
              <a:t>CEO</a:t>
            </a:r>
            <a:r>
              <a:rPr lang="en-US" dirty="0"/>
              <a:t> through the concerned Wing at HO.</a:t>
            </a:r>
            <a:endParaRPr lang="en-IN" dirty="0"/>
          </a:p>
          <a:p>
            <a:endParaRPr lang="en-IN" dirty="0"/>
          </a:p>
        </p:txBody>
      </p:sp>
    </p:spTree>
    <p:extLst>
      <p:ext uri="{BB962C8B-B14F-4D97-AF65-F5344CB8AC3E}">
        <p14:creationId xmlns:p14="http://schemas.microsoft.com/office/powerpoint/2010/main" val="25989302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896" y="152400"/>
            <a:ext cx="11012905" cy="6521116"/>
          </a:xfrm>
        </p:spPr>
        <p:txBody>
          <a:bodyPr/>
          <a:lstStyle/>
          <a:p>
            <a:pPr lvl="0" algn="just"/>
            <a:r>
              <a:rPr lang="en-US" sz="2000" dirty="0"/>
              <a:t>Rejection of credit proposals by the branch level authorities shall be recorded in a register (web based </a:t>
            </a:r>
            <a:r>
              <a:rPr lang="en-US" sz="2000" b="1" dirty="0"/>
              <a:t>NB-139</a:t>
            </a:r>
            <a:r>
              <a:rPr lang="en-US" sz="2000" dirty="0"/>
              <a:t> package) maintained for this purpose, which shall be </a:t>
            </a:r>
            <a:r>
              <a:rPr lang="en-US" sz="2000" b="1" dirty="0"/>
              <a:t>reviewed by the controlling authorities</a:t>
            </a:r>
            <a:r>
              <a:rPr lang="en-US" sz="2000" dirty="0"/>
              <a:t> visiting branches.</a:t>
            </a:r>
            <a:endParaRPr lang="en-IN" sz="2000" dirty="0"/>
          </a:p>
          <a:p>
            <a:pPr lvl="0" algn="just"/>
            <a:r>
              <a:rPr lang="en-US" sz="2000" dirty="0"/>
              <a:t>Branches are not empowered to reject any proposals originated through </a:t>
            </a:r>
            <a:r>
              <a:rPr lang="en-US" sz="2000" b="1" dirty="0" err="1"/>
              <a:t>Jansamarth</a:t>
            </a:r>
            <a:r>
              <a:rPr lang="en-US" sz="2000" b="1" dirty="0"/>
              <a:t> Portal</a:t>
            </a:r>
            <a:r>
              <a:rPr lang="en-US" sz="2000" dirty="0"/>
              <a:t>. </a:t>
            </a:r>
            <a:r>
              <a:rPr lang="en-US" sz="2000" b="1" dirty="0"/>
              <a:t>Next Higher Authority</a:t>
            </a:r>
            <a:r>
              <a:rPr lang="en-US" sz="2000" dirty="0"/>
              <a:t> shall be the authority to reject the proposals received under the </a:t>
            </a:r>
            <a:r>
              <a:rPr lang="en-US" sz="2000" dirty="0" err="1"/>
              <a:t>Jansamarth</a:t>
            </a:r>
            <a:r>
              <a:rPr lang="en-US" sz="2000" dirty="0"/>
              <a:t> Portal</a:t>
            </a:r>
          </a:p>
          <a:p>
            <a:pPr marL="0" indent="0" algn="just">
              <a:buNone/>
            </a:pPr>
            <a:r>
              <a:rPr lang="en-US" sz="2400" b="1" dirty="0"/>
              <a:t>Conversion of Limits:</a:t>
            </a:r>
            <a:r>
              <a:rPr lang="en-US" sz="2000" b="1" dirty="0"/>
              <a:t> </a:t>
            </a:r>
            <a:endParaRPr lang="en-IN" sz="2000" b="1" dirty="0"/>
          </a:p>
          <a:p>
            <a:pPr lvl="0" algn="just"/>
            <a:r>
              <a:rPr lang="en-US" sz="2000" dirty="0"/>
              <a:t>NFB limits (only </a:t>
            </a:r>
            <a:r>
              <a:rPr lang="en-US" sz="2000" b="1" dirty="0"/>
              <a:t>Letter of Credit</a:t>
            </a:r>
            <a:r>
              <a:rPr lang="en-US" sz="2000" dirty="0"/>
              <a:t> Limits and </a:t>
            </a:r>
            <a:r>
              <a:rPr lang="en-US" sz="2000" b="1" dirty="0"/>
              <a:t>Advance Payment Guarantee</a:t>
            </a:r>
            <a:r>
              <a:rPr lang="en-US" sz="2000" dirty="0"/>
              <a:t> for </a:t>
            </a:r>
            <a:r>
              <a:rPr lang="en-US" sz="2000" b="1" dirty="0"/>
              <a:t>purchase of raw materials</a:t>
            </a:r>
            <a:r>
              <a:rPr lang="en-US" sz="2000" dirty="0"/>
              <a:t>) may be converted into </a:t>
            </a:r>
            <a:r>
              <a:rPr lang="en-US" sz="2000" b="1" dirty="0"/>
              <a:t>Fund Based limits</a:t>
            </a:r>
            <a:r>
              <a:rPr lang="en-US" sz="2000" dirty="0"/>
              <a:t>. </a:t>
            </a:r>
            <a:endParaRPr lang="en-IN" sz="2000" dirty="0"/>
          </a:p>
          <a:p>
            <a:pPr lvl="0" algn="just"/>
            <a:r>
              <a:rPr lang="en-US" sz="2000" dirty="0"/>
              <a:t>Similarly, FB limits may be converted into NFB limits for </a:t>
            </a:r>
            <a:r>
              <a:rPr lang="en-US" sz="2000" b="1" dirty="0"/>
              <a:t>purchasing stocks</a:t>
            </a:r>
            <a:r>
              <a:rPr lang="en-US" sz="2000" dirty="0"/>
              <a:t> only.</a:t>
            </a:r>
            <a:endParaRPr lang="en-IN" sz="2000" dirty="0"/>
          </a:p>
          <a:p>
            <a:pPr lvl="0" algn="just"/>
            <a:r>
              <a:rPr lang="en-US" sz="2000" b="1" dirty="0"/>
              <a:t>Post-shipment to pre-shipment is not permitted </a:t>
            </a:r>
            <a:r>
              <a:rPr lang="en-US" sz="2000" dirty="0"/>
              <a:t>(PC to Bills and not otherwise)</a:t>
            </a:r>
            <a:endParaRPr lang="en-IN" sz="2000" dirty="0"/>
          </a:p>
          <a:p>
            <a:pPr lvl="0" algn="just"/>
            <a:r>
              <a:rPr lang="en-US" sz="2000" b="1" dirty="0"/>
              <a:t>Secured limits are not to be converted into clean limits</a:t>
            </a:r>
            <a:endParaRPr lang="en-IN" sz="2000" b="1" dirty="0"/>
          </a:p>
          <a:p>
            <a:pPr lvl="0" algn="just"/>
            <a:r>
              <a:rPr lang="en-US" sz="2000" dirty="0"/>
              <a:t>One way conversion of limits from </a:t>
            </a:r>
            <a:r>
              <a:rPr lang="en-US" sz="2000" b="1" dirty="0"/>
              <a:t>LC to BG</a:t>
            </a:r>
            <a:r>
              <a:rPr lang="en-US" sz="2000" dirty="0"/>
              <a:t> for purchase of raw materials may be permitted to Beneficiary entities such as PSUs, SAIL, NSIC and Corporates externally rated AAA/AA</a:t>
            </a:r>
            <a:endParaRPr lang="en-IN" sz="2000" dirty="0"/>
          </a:p>
          <a:p>
            <a:pPr lvl="0" algn="just"/>
            <a:endParaRPr lang="en-US" sz="2000" dirty="0"/>
          </a:p>
          <a:p>
            <a:pPr lvl="0" algn="just"/>
            <a:endParaRPr lang="en-US" sz="2000" dirty="0"/>
          </a:p>
          <a:p>
            <a:pPr lvl="0"/>
            <a:endParaRPr lang="en-IN" dirty="0"/>
          </a:p>
          <a:p>
            <a:endParaRPr lang="en-IN" dirty="0"/>
          </a:p>
        </p:txBody>
      </p:sp>
    </p:spTree>
    <p:extLst>
      <p:ext uri="{BB962C8B-B14F-4D97-AF65-F5344CB8AC3E}">
        <p14:creationId xmlns:p14="http://schemas.microsoft.com/office/powerpoint/2010/main" val="11376818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8697" y="112296"/>
            <a:ext cx="9715917" cy="705852"/>
          </a:xfrm>
        </p:spPr>
        <p:txBody>
          <a:bodyPr>
            <a:normAutofit/>
          </a:bodyPr>
          <a:lstStyle/>
          <a:p>
            <a:r>
              <a:rPr lang="en-US" dirty="0"/>
              <a:t>Credit Exposure: Exit Policy</a:t>
            </a:r>
            <a:endParaRPr lang="en-IN" dirty="0"/>
          </a:p>
        </p:txBody>
      </p:sp>
      <p:sp>
        <p:nvSpPr>
          <p:cNvPr id="3" name="Content Placeholder 2"/>
          <p:cNvSpPr>
            <a:spLocks noGrp="1"/>
          </p:cNvSpPr>
          <p:nvPr>
            <p:ph idx="1"/>
          </p:nvPr>
        </p:nvSpPr>
        <p:spPr>
          <a:xfrm>
            <a:off x="794084" y="697832"/>
            <a:ext cx="11173327" cy="5823284"/>
          </a:xfrm>
        </p:spPr>
        <p:txBody>
          <a:bodyPr/>
          <a:lstStyle/>
          <a:p>
            <a:pPr lvl="0" algn="just"/>
            <a:r>
              <a:rPr lang="en-US" sz="2000" b="1" dirty="0"/>
              <a:t>Persisting irregularities</a:t>
            </a:r>
            <a:r>
              <a:rPr lang="en-US" sz="2000" dirty="0"/>
              <a:t>/defaults in payment of interest and/or instalments like </a:t>
            </a:r>
            <a:r>
              <a:rPr lang="en-US" sz="2000" dirty="0" err="1"/>
              <a:t>overdues</a:t>
            </a:r>
            <a:r>
              <a:rPr lang="en-US" sz="2000" dirty="0"/>
              <a:t> in the account, frequent </a:t>
            </a:r>
            <a:r>
              <a:rPr lang="en-US" sz="2000" dirty="0" err="1"/>
              <a:t>adhoc</a:t>
            </a:r>
            <a:r>
              <a:rPr lang="en-US" sz="2000" dirty="0"/>
              <a:t> limits, no stock/DP, etc.</a:t>
            </a:r>
            <a:endParaRPr lang="en-IN" sz="2000" dirty="0"/>
          </a:p>
          <a:p>
            <a:pPr lvl="0" algn="just"/>
            <a:r>
              <a:rPr lang="en-US" sz="2000" b="1" dirty="0"/>
              <a:t>Failure of restructuring</a:t>
            </a:r>
            <a:r>
              <a:rPr lang="en-US" sz="2000" dirty="0"/>
              <a:t>/ rehabilitation efforts </a:t>
            </a:r>
            <a:r>
              <a:rPr lang="en-US" sz="2000" b="1" dirty="0"/>
              <a:t>more than twice</a:t>
            </a:r>
            <a:r>
              <a:rPr lang="en-US" sz="2000" dirty="0"/>
              <a:t> in a period of </a:t>
            </a:r>
            <a:r>
              <a:rPr lang="en-US" sz="2000" b="1" dirty="0"/>
              <a:t>three years</a:t>
            </a:r>
            <a:endParaRPr lang="en-IN" sz="2000" dirty="0"/>
          </a:p>
          <a:p>
            <a:pPr lvl="0" algn="just"/>
            <a:r>
              <a:rPr lang="en-US" sz="2000" dirty="0"/>
              <a:t>Borrowers of Consortium/MBA/JLA  - Rated as </a:t>
            </a:r>
            <a:r>
              <a:rPr lang="en-US" sz="2000" b="1" dirty="0"/>
              <a:t>High Risk</a:t>
            </a:r>
            <a:r>
              <a:rPr lang="en-US" sz="2000" dirty="0"/>
              <a:t>. Other Accounts internally rated under High Risk (CNR IX to XI) </a:t>
            </a:r>
            <a:endParaRPr lang="en-IN" sz="2000" dirty="0"/>
          </a:p>
          <a:p>
            <a:pPr lvl="0" algn="just"/>
            <a:r>
              <a:rPr lang="en-US" sz="2000" b="1" dirty="0"/>
              <a:t>Wilful defaults</a:t>
            </a:r>
            <a:r>
              <a:rPr lang="en-US" sz="2000" dirty="0"/>
              <a:t> by the borrower/group.</a:t>
            </a:r>
            <a:endParaRPr lang="en-IN" sz="2000" dirty="0"/>
          </a:p>
          <a:p>
            <a:pPr lvl="0" algn="just"/>
            <a:r>
              <a:rPr lang="en-US" sz="2000" dirty="0"/>
              <a:t>The activity of the borrower has become </a:t>
            </a:r>
            <a:r>
              <a:rPr lang="en-US" sz="2000" b="1" dirty="0"/>
              <a:t>uneconomical.</a:t>
            </a:r>
            <a:endParaRPr lang="en-IN" sz="2000" dirty="0"/>
          </a:p>
          <a:p>
            <a:pPr lvl="0" algn="just"/>
            <a:r>
              <a:rPr lang="en-US" sz="2000" dirty="0"/>
              <a:t>Gross managerial weakness, Promoter’s </a:t>
            </a:r>
            <a:r>
              <a:rPr lang="en-US" sz="2000" b="1" dirty="0"/>
              <a:t>financial indiscipline</a:t>
            </a:r>
            <a:endParaRPr lang="en-IN" sz="2000" dirty="0"/>
          </a:p>
          <a:p>
            <a:pPr lvl="0" algn="just"/>
            <a:r>
              <a:rPr lang="en-US" sz="2000" b="1" dirty="0"/>
              <a:t>Steep down gradation in risk rating</a:t>
            </a:r>
            <a:r>
              <a:rPr lang="en-US" sz="2000" dirty="0"/>
              <a:t> grade (not less than two notches fall). </a:t>
            </a:r>
            <a:endParaRPr lang="en-IN" sz="2000" dirty="0"/>
          </a:p>
          <a:p>
            <a:pPr lvl="0" algn="just"/>
            <a:r>
              <a:rPr lang="en-US" sz="2000" b="1" dirty="0" err="1"/>
              <a:t>NoGo</a:t>
            </a:r>
            <a:r>
              <a:rPr lang="en-US" sz="2000" b="1" dirty="0"/>
              <a:t> </a:t>
            </a:r>
            <a:r>
              <a:rPr lang="en-US" sz="2000" dirty="0"/>
              <a:t>rated proposals under CBPR Rating.   </a:t>
            </a:r>
            <a:endParaRPr lang="en-IN" sz="2000" dirty="0"/>
          </a:p>
          <a:p>
            <a:endParaRPr lang="en-IN" dirty="0"/>
          </a:p>
        </p:txBody>
      </p:sp>
    </p:spTree>
    <p:extLst>
      <p:ext uri="{BB962C8B-B14F-4D97-AF65-F5344CB8AC3E}">
        <p14:creationId xmlns:p14="http://schemas.microsoft.com/office/powerpoint/2010/main" val="20783560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2948" y="56148"/>
            <a:ext cx="10381665" cy="641684"/>
          </a:xfrm>
        </p:spPr>
        <p:txBody>
          <a:bodyPr>
            <a:normAutofit fontScale="90000"/>
          </a:bodyPr>
          <a:lstStyle/>
          <a:p>
            <a:r>
              <a:rPr lang="en-US" b="1" dirty="0"/>
              <a:t>Personal Guarantee of Directors: To be obtained </a:t>
            </a:r>
            <a:endParaRPr lang="en-IN" dirty="0"/>
          </a:p>
        </p:txBody>
      </p:sp>
      <p:sp>
        <p:nvSpPr>
          <p:cNvPr id="3" name="Content Placeholder 2"/>
          <p:cNvSpPr>
            <a:spLocks noGrp="1"/>
          </p:cNvSpPr>
          <p:nvPr>
            <p:ph idx="1"/>
          </p:nvPr>
        </p:nvSpPr>
        <p:spPr>
          <a:xfrm>
            <a:off x="946484" y="697832"/>
            <a:ext cx="10558128" cy="5213390"/>
          </a:xfrm>
        </p:spPr>
        <p:txBody>
          <a:bodyPr>
            <a:normAutofit/>
          </a:bodyPr>
          <a:lstStyle/>
          <a:p>
            <a:pPr lvl="0" algn="just"/>
            <a:r>
              <a:rPr lang="en-US" sz="2000" dirty="0"/>
              <a:t>In case of Private Ltd companies, LLPs, </a:t>
            </a:r>
            <a:r>
              <a:rPr lang="en-US" sz="2000" dirty="0" err="1"/>
              <a:t>Regd</a:t>
            </a:r>
            <a:r>
              <a:rPr lang="en-US" sz="2000" dirty="0"/>
              <a:t> Partnerships, where resolution plan is envisaged</a:t>
            </a:r>
            <a:endParaRPr lang="en-IN" sz="2000" dirty="0"/>
          </a:p>
          <a:p>
            <a:pPr lvl="0" algn="just"/>
            <a:r>
              <a:rPr lang="en-US" sz="2000" dirty="0"/>
              <a:t>In all loans of </a:t>
            </a:r>
            <a:r>
              <a:rPr lang="en-US" sz="2000" dirty="0" err="1"/>
              <a:t>Rs</a:t>
            </a:r>
            <a:r>
              <a:rPr lang="en-US" sz="2000" dirty="0"/>
              <a:t>. </a:t>
            </a:r>
            <a:r>
              <a:rPr lang="en-US" sz="2000" b="1" dirty="0"/>
              <a:t>5 </a:t>
            </a:r>
            <a:r>
              <a:rPr lang="en-US" sz="2000" b="1" dirty="0" err="1"/>
              <a:t>Crore</a:t>
            </a:r>
            <a:r>
              <a:rPr lang="en-US" sz="2000" b="1" dirty="0"/>
              <a:t> &amp; above,  </a:t>
            </a:r>
            <a:r>
              <a:rPr lang="en-US" sz="2000" b="1" dirty="0" err="1"/>
              <a:t>Aadhar</a:t>
            </a:r>
            <a:r>
              <a:rPr lang="en-US" sz="2000" b="1" dirty="0"/>
              <a:t> Number</a:t>
            </a:r>
            <a:r>
              <a:rPr lang="en-US" sz="2000" dirty="0"/>
              <a:t> of Applicant, Co-Applicant and Guarantor shall be obtained and updated in CBS after due verification</a:t>
            </a:r>
            <a:r>
              <a:rPr lang="en-US" sz="2000" b="1" dirty="0"/>
              <a:t>.</a:t>
            </a:r>
            <a:endParaRPr lang="en-IN" sz="2000" dirty="0"/>
          </a:p>
          <a:p>
            <a:pPr lvl="0" algn="just"/>
            <a:r>
              <a:rPr lang="en-US" sz="2000" dirty="0"/>
              <a:t>Further, for exposures exceeding </a:t>
            </a:r>
            <a:r>
              <a:rPr lang="en-US" sz="2000" b="1" dirty="0" err="1"/>
              <a:t>Rs</a:t>
            </a:r>
            <a:r>
              <a:rPr lang="en-US" sz="2000" b="1" dirty="0"/>
              <a:t>. 5.00</a:t>
            </a:r>
            <a:r>
              <a:rPr lang="en-US" sz="2000" dirty="0"/>
              <a:t> crore </a:t>
            </a:r>
            <a:r>
              <a:rPr lang="en-US" sz="2000" b="1" dirty="0"/>
              <a:t>CA certified</a:t>
            </a:r>
            <a:r>
              <a:rPr lang="en-US" sz="2000" dirty="0"/>
              <a:t> Net worth statement with </a:t>
            </a:r>
            <a:r>
              <a:rPr lang="en-US" sz="2000" b="1" dirty="0"/>
              <a:t>UDIN</a:t>
            </a:r>
            <a:r>
              <a:rPr lang="en-US" sz="2000" dirty="0"/>
              <a:t> number certifying the net worth of the Guarantors shall be invariably obtained on an </a:t>
            </a:r>
            <a:r>
              <a:rPr lang="en-US" sz="2000" b="1" dirty="0"/>
              <a:t>Annual Basis</a:t>
            </a:r>
            <a:r>
              <a:rPr lang="en-US" sz="2000" dirty="0"/>
              <a:t>.</a:t>
            </a:r>
            <a:endParaRPr lang="en-IN" sz="2000" dirty="0"/>
          </a:p>
          <a:p>
            <a:pPr lvl="0" algn="just"/>
            <a:r>
              <a:rPr lang="en-IN" sz="2000" dirty="0"/>
              <a:t>In respect of exposures exceeding </a:t>
            </a:r>
            <a:r>
              <a:rPr lang="en-IN" sz="2000" b="1" dirty="0" err="1"/>
              <a:t>Rs</a:t>
            </a:r>
            <a:r>
              <a:rPr lang="en-IN" sz="2000" b="1" dirty="0"/>
              <a:t>. 5.00 </a:t>
            </a:r>
            <a:r>
              <a:rPr lang="en-IN" sz="2000" b="1" dirty="0" err="1"/>
              <a:t>crore</a:t>
            </a:r>
            <a:r>
              <a:rPr lang="en-IN" sz="2000" dirty="0"/>
              <a:t>, </a:t>
            </a:r>
            <a:r>
              <a:rPr lang="en-IN" sz="2000" b="1" dirty="0"/>
              <a:t>Half yearly confirmation from the Guarantors </a:t>
            </a:r>
            <a:r>
              <a:rPr lang="en-IN" sz="2000" dirty="0"/>
              <a:t>stating that the assets declared for arriving at </a:t>
            </a:r>
            <a:r>
              <a:rPr lang="en-IN" sz="2000" dirty="0" err="1"/>
              <a:t>Networth</a:t>
            </a:r>
            <a:r>
              <a:rPr lang="en-IN" sz="2000" dirty="0"/>
              <a:t> at the time of original sanction are still intact and under his/her ownership is to be obtained </a:t>
            </a:r>
          </a:p>
          <a:p>
            <a:pPr lvl="0" algn="just"/>
            <a:r>
              <a:rPr lang="en-IN" sz="2000" dirty="0"/>
              <a:t>In respect of allied/associate concerns, Promoter of the parent entity can provide/extend a guarantee </a:t>
            </a:r>
            <a:r>
              <a:rPr lang="en-IN" sz="2000" b="1" dirty="0"/>
              <a:t>not exceeding 5 times </a:t>
            </a:r>
            <a:r>
              <a:rPr lang="en-IN" sz="2000" dirty="0"/>
              <a:t>of his/her </a:t>
            </a:r>
            <a:r>
              <a:rPr lang="en-IN" sz="2000" dirty="0" err="1"/>
              <a:t>networth</a:t>
            </a:r>
            <a:r>
              <a:rPr lang="en-IN" sz="2000" dirty="0"/>
              <a:t> </a:t>
            </a:r>
          </a:p>
          <a:p>
            <a:pPr algn="just"/>
            <a:endParaRPr lang="en-IN" sz="2000" dirty="0"/>
          </a:p>
        </p:txBody>
      </p:sp>
    </p:spTree>
    <p:extLst>
      <p:ext uri="{BB962C8B-B14F-4D97-AF65-F5344CB8AC3E}">
        <p14:creationId xmlns:p14="http://schemas.microsoft.com/office/powerpoint/2010/main" val="15582250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812" y="112297"/>
            <a:ext cx="10814801" cy="954505"/>
          </a:xfrm>
        </p:spPr>
        <p:txBody>
          <a:bodyPr>
            <a:normAutofit fontScale="90000"/>
          </a:bodyPr>
          <a:lstStyle/>
          <a:p>
            <a:r>
              <a:rPr lang="en-US" b="1" dirty="0"/>
              <a:t>UNHEDGED FOREIGN CURRENCY EXPOSURE (UFCE) OF CORPORATES</a:t>
            </a:r>
            <a:br>
              <a:rPr lang="en-IN" b="1" dirty="0"/>
            </a:br>
            <a:endParaRPr lang="en-IN" dirty="0"/>
          </a:p>
        </p:txBody>
      </p:sp>
      <p:sp>
        <p:nvSpPr>
          <p:cNvPr id="3" name="Content Placeholder 2"/>
          <p:cNvSpPr>
            <a:spLocks noGrp="1"/>
          </p:cNvSpPr>
          <p:nvPr>
            <p:ph idx="1"/>
          </p:nvPr>
        </p:nvSpPr>
        <p:spPr>
          <a:xfrm>
            <a:off x="689812" y="1203158"/>
            <a:ext cx="10814801" cy="5109410"/>
          </a:xfrm>
        </p:spPr>
        <p:txBody>
          <a:bodyPr>
            <a:normAutofit lnSpcReduction="10000"/>
          </a:bodyPr>
          <a:lstStyle/>
          <a:p>
            <a:pPr lvl="0" algn="just"/>
            <a:r>
              <a:rPr lang="en-US" sz="2000" dirty="0"/>
              <a:t>All clients are required to submit their UFCE on </a:t>
            </a:r>
            <a:r>
              <a:rPr lang="en-US" sz="2000" b="1" dirty="0"/>
              <a:t>quarterly basis to the Bank</a:t>
            </a:r>
            <a:r>
              <a:rPr lang="en-US" sz="2000" dirty="0"/>
              <a:t>, on self declaration basis.</a:t>
            </a:r>
            <a:endParaRPr lang="en-IN" sz="2000" dirty="0"/>
          </a:p>
          <a:p>
            <a:pPr lvl="0" algn="just"/>
            <a:r>
              <a:rPr lang="en-US" sz="2000" dirty="0"/>
              <a:t>UFCE information submitted by the borrower entity should be audited and </a:t>
            </a:r>
            <a:r>
              <a:rPr lang="en-US" sz="2000" b="1" dirty="0"/>
              <a:t>certified by the statutory auditors</a:t>
            </a:r>
            <a:r>
              <a:rPr lang="en-US" sz="2000" dirty="0"/>
              <a:t> of the entity on </a:t>
            </a:r>
            <a:r>
              <a:rPr lang="en-US" sz="2000" b="1" dirty="0"/>
              <a:t>annual basis</a:t>
            </a:r>
            <a:r>
              <a:rPr lang="en-US" sz="2000" dirty="0"/>
              <a:t>.</a:t>
            </a:r>
            <a:endParaRPr lang="en-IN" sz="2000" dirty="0"/>
          </a:p>
          <a:p>
            <a:pPr lvl="0" algn="just"/>
            <a:r>
              <a:rPr lang="en-US" sz="2000" dirty="0"/>
              <a:t>For computing FCE items maturing or having </a:t>
            </a:r>
            <a:r>
              <a:rPr lang="en-US" sz="2000" b="1" dirty="0"/>
              <a:t>cash flows over the period of next five years only may be considered</a:t>
            </a:r>
          </a:p>
          <a:p>
            <a:pPr marL="0" indent="0" algn="just">
              <a:buNone/>
            </a:pPr>
            <a:r>
              <a:rPr lang="en-US" sz="2000" b="1" dirty="0"/>
              <a:t>Incremental Provisioning &amp; Capital Requirement</a:t>
            </a:r>
            <a:endParaRPr lang="en-IN" sz="2000" dirty="0"/>
          </a:p>
          <a:p>
            <a:pPr lvl="0" algn="just"/>
            <a:r>
              <a:rPr lang="en-US" sz="2000" dirty="0"/>
              <a:t>The standardized method for the borrower entity having exposure </a:t>
            </a:r>
            <a:r>
              <a:rPr lang="en-US" sz="2000" dirty="0" err="1"/>
              <a:t>upto</a:t>
            </a:r>
            <a:r>
              <a:rPr lang="en-US" sz="2000" dirty="0"/>
              <a:t> </a:t>
            </a:r>
            <a:r>
              <a:rPr lang="en-US" sz="2000" b="1" dirty="0"/>
              <a:t>Rs.50.00 </a:t>
            </a:r>
            <a:r>
              <a:rPr lang="en-US" sz="2000" b="1" dirty="0" err="1"/>
              <a:t>Crore</a:t>
            </a:r>
            <a:r>
              <a:rPr lang="en-US" sz="2000" dirty="0"/>
              <a:t> from the banking system, bank would provide an incremental provisioning of </a:t>
            </a:r>
            <a:r>
              <a:rPr lang="en-US" sz="2000" b="1" dirty="0"/>
              <a:t>10 bps</a:t>
            </a:r>
            <a:r>
              <a:rPr lang="en-US" sz="2000" dirty="0"/>
              <a:t> over &amp; above extant standard asset provisioning irrespective of the “</a:t>
            </a:r>
            <a:r>
              <a:rPr lang="en-US" sz="2000" b="1" dirty="0"/>
              <a:t>Potential Loss / EBID” </a:t>
            </a:r>
            <a:r>
              <a:rPr lang="en-US" sz="2000" dirty="0"/>
              <a:t>ratio.</a:t>
            </a:r>
            <a:endParaRPr lang="en-IN" sz="2000" dirty="0"/>
          </a:p>
          <a:p>
            <a:pPr lvl="0" algn="just"/>
            <a:r>
              <a:rPr lang="en-US" sz="2000" dirty="0"/>
              <a:t>For exposures of </a:t>
            </a:r>
            <a:r>
              <a:rPr lang="en-US" sz="2000" b="1" dirty="0"/>
              <a:t>more than Rs.50 </a:t>
            </a:r>
            <a:r>
              <a:rPr lang="en-US" sz="2000" b="1" dirty="0" err="1"/>
              <a:t>crores</a:t>
            </a:r>
            <a:r>
              <a:rPr lang="en-US" sz="2000" dirty="0"/>
              <a:t> from Banking system, incremental provisioning and capital requirement is to be calculated basing on Potential Loss/EBID percentage. </a:t>
            </a:r>
            <a:r>
              <a:rPr lang="en-US" sz="2000" b="1" dirty="0"/>
              <a:t>(incremental provisioning from 20 bps to 80 bps and 25% increase in risk weight if borrower’s  EBID/Potential loss more than 75%)</a:t>
            </a:r>
            <a:endParaRPr lang="en-IN" sz="2000" dirty="0"/>
          </a:p>
          <a:p>
            <a:pPr lvl="0"/>
            <a:endParaRPr lang="en-IN" dirty="0"/>
          </a:p>
        </p:txBody>
      </p:sp>
    </p:spTree>
    <p:extLst>
      <p:ext uri="{BB962C8B-B14F-4D97-AF65-F5344CB8AC3E}">
        <p14:creationId xmlns:p14="http://schemas.microsoft.com/office/powerpoint/2010/main" val="41697379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3242" y="240633"/>
            <a:ext cx="11031370" cy="6352673"/>
          </a:xfrm>
        </p:spPr>
        <p:txBody>
          <a:bodyPr>
            <a:normAutofit/>
          </a:bodyPr>
          <a:lstStyle/>
          <a:p>
            <a:pPr lvl="0"/>
            <a:endParaRPr lang="en-US" sz="2000" dirty="0"/>
          </a:p>
          <a:p>
            <a:pPr lvl="0"/>
            <a:endParaRPr lang="en-US" sz="2000" dirty="0"/>
          </a:p>
          <a:p>
            <a:pPr lvl="0"/>
            <a:endParaRPr lang="en-US" sz="2000" dirty="0"/>
          </a:p>
          <a:p>
            <a:pPr lvl="0" algn="just"/>
            <a:r>
              <a:rPr lang="en-US" sz="2000" dirty="0"/>
              <a:t>For borrower entities which are </a:t>
            </a:r>
            <a:r>
              <a:rPr lang="en-US" sz="2000" b="1" dirty="0"/>
              <a:t>not able to provide the data</a:t>
            </a:r>
            <a:r>
              <a:rPr lang="en-US" sz="2000" dirty="0"/>
              <a:t> on unhedged foreign currency exposure in timely manner, would thus attract </a:t>
            </a:r>
            <a:r>
              <a:rPr lang="en-US" sz="2000" b="1" dirty="0"/>
              <a:t>incremental provisioning of 80 bps and a 25 percent increase in risk weight</a:t>
            </a:r>
            <a:r>
              <a:rPr lang="en-US" sz="2000" dirty="0"/>
              <a:t>.</a:t>
            </a:r>
            <a:endParaRPr lang="en-IN" sz="2000" dirty="0"/>
          </a:p>
          <a:p>
            <a:pPr lvl="0" algn="just"/>
            <a:r>
              <a:rPr lang="en-US" sz="2000" b="1" dirty="0"/>
              <a:t>For waiver of Hedging</a:t>
            </a:r>
            <a:r>
              <a:rPr lang="en-US" sz="2000" dirty="0"/>
              <a:t> by concerned delegated authorities, a </a:t>
            </a:r>
            <a:r>
              <a:rPr lang="en-US" sz="2000" b="1" dirty="0"/>
              <a:t>minimum hedging</a:t>
            </a:r>
            <a:r>
              <a:rPr lang="en-US" sz="2000" dirty="0"/>
              <a:t> of </a:t>
            </a:r>
            <a:r>
              <a:rPr lang="en-US" sz="2000" b="1" dirty="0"/>
              <a:t>25% for LR1, LR2 (</a:t>
            </a:r>
            <a:r>
              <a:rPr lang="en-US" sz="2000" dirty="0"/>
              <a:t>AAA) parties and </a:t>
            </a:r>
            <a:r>
              <a:rPr lang="en-US" sz="2000" b="1" dirty="0"/>
              <a:t>minimum 50% for LR3</a:t>
            </a:r>
            <a:r>
              <a:rPr lang="en-US" sz="2000" dirty="0"/>
              <a:t> (AA) parties is required. </a:t>
            </a:r>
            <a:endParaRPr lang="en-IN" sz="2000" dirty="0"/>
          </a:p>
          <a:p>
            <a:pPr lvl="0" algn="just"/>
            <a:r>
              <a:rPr lang="en-US" sz="2000" dirty="0"/>
              <a:t>Where borrower is willing to offer </a:t>
            </a:r>
            <a:r>
              <a:rPr lang="en-US" sz="2000" b="1" dirty="0"/>
              <a:t>10% margin </a:t>
            </a:r>
            <a:r>
              <a:rPr lang="en-US" sz="2000" dirty="0"/>
              <a:t>/ additional collateral comfort by way of deposit exclusively to take care of adverse movement in exchange.</a:t>
            </a:r>
            <a:endParaRPr lang="en-IN" sz="2000" dirty="0"/>
          </a:p>
          <a:p>
            <a:pPr lvl="0" algn="just"/>
            <a:r>
              <a:rPr lang="en-US" sz="2000" dirty="0"/>
              <a:t>In all other cases, </a:t>
            </a:r>
            <a:r>
              <a:rPr lang="en-US" sz="2000" b="1" dirty="0"/>
              <a:t>hedging of 100% of forex exposure</a:t>
            </a:r>
            <a:r>
              <a:rPr lang="en-US" sz="2000" dirty="0"/>
              <a:t> shall be ensured.</a:t>
            </a:r>
            <a:endParaRPr lang="en-IN" sz="2000" dirty="0"/>
          </a:p>
          <a:p>
            <a:pPr algn="just"/>
            <a:r>
              <a:rPr lang="en-US" sz="2000" dirty="0"/>
              <a:t>Additional interest/service charges shall be charged on account of unhedged foreign currency exposure basing on their internal/external ratings.</a:t>
            </a:r>
            <a:endParaRPr lang="en-IN" sz="2000" dirty="0"/>
          </a:p>
          <a:p>
            <a:pPr algn="just"/>
            <a:r>
              <a:rPr lang="en-US" sz="2000" dirty="0"/>
              <a:t>In case any eligible entity is not submitting the required data to our bank, an additional interest of </a:t>
            </a:r>
            <a:r>
              <a:rPr lang="en-US" sz="2000" b="1" dirty="0"/>
              <a:t>1% p.a. </a:t>
            </a:r>
            <a:r>
              <a:rPr lang="en-US" sz="2000" dirty="0"/>
              <a:t>over &amp; above the contracted rate to be levied for the period of default.</a:t>
            </a:r>
            <a:endParaRPr lang="en-IN" sz="2000" dirty="0"/>
          </a:p>
          <a:p>
            <a:endParaRPr lang="en-IN" sz="2000" dirty="0"/>
          </a:p>
        </p:txBody>
      </p:sp>
    </p:spTree>
    <p:extLst>
      <p:ext uri="{BB962C8B-B14F-4D97-AF65-F5344CB8AC3E}">
        <p14:creationId xmlns:p14="http://schemas.microsoft.com/office/powerpoint/2010/main" val="493735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169" y="181350"/>
            <a:ext cx="9677417" cy="386542"/>
          </a:xfrm>
        </p:spPr>
        <p:txBody>
          <a:bodyPr>
            <a:normAutofit fontScale="90000"/>
          </a:bodyPr>
          <a:lstStyle/>
          <a:p>
            <a:r>
              <a:rPr lang="en-US" b="1" dirty="0" err="1"/>
              <a:t>Canara</a:t>
            </a:r>
            <a:r>
              <a:rPr lang="en-US" b="1" dirty="0"/>
              <a:t> Retail Grade </a:t>
            </a:r>
            <a:endParaRPr lang="en-IN" dirty="0"/>
          </a:p>
        </p:txBody>
      </p:sp>
      <p:sp>
        <p:nvSpPr>
          <p:cNvPr id="3" name="Content Placeholder 2"/>
          <p:cNvSpPr>
            <a:spLocks noGrp="1"/>
          </p:cNvSpPr>
          <p:nvPr>
            <p:ph idx="1"/>
          </p:nvPr>
        </p:nvSpPr>
        <p:spPr>
          <a:xfrm>
            <a:off x="714134" y="654517"/>
            <a:ext cx="10667214" cy="5858578"/>
          </a:xfrm>
        </p:spPr>
        <p:txBody>
          <a:bodyPr>
            <a:normAutofit fontScale="92500" lnSpcReduction="10000"/>
          </a:bodyPr>
          <a:lstStyle/>
          <a:p>
            <a:r>
              <a:rPr lang="en-US" dirty="0"/>
              <a:t>Applicable for all Retail Lending Schemes other than </a:t>
            </a:r>
            <a:r>
              <a:rPr lang="en-US" dirty="0" err="1"/>
              <a:t>Canara</a:t>
            </a:r>
            <a:r>
              <a:rPr lang="en-US" dirty="0"/>
              <a:t> Pension, EL,GL.</a:t>
            </a:r>
            <a:endParaRPr lang="en-IN" dirty="0"/>
          </a:p>
          <a:p>
            <a:endParaRPr lang="en-US" b="1" dirty="0"/>
          </a:p>
          <a:p>
            <a:endParaRPr lang="en-US" b="1" dirty="0"/>
          </a:p>
          <a:p>
            <a:endParaRPr lang="en-US" b="1" dirty="0"/>
          </a:p>
          <a:p>
            <a:endParaRPr lang="en-US" b="1" dirty="0"/>
          </a:p>
          <a:p>
            <a:endParaRPr lang="en-US" b="1" dirty="0"/>
          </a:p>
          <a:p>
            <a:endParaRPr lang="en-US" b="1" dirty="0"/>
          </a:p>
          <a:p>
            <a:endParaRPr lang="en-US" b="1" dirty="0"/>
          </a:p>
          <a:p>
            <a:pPr algn="just"/>
            <a:r>
              <a:rPr lang="en-US" b="1" dirty="0"/>
              <a:t>RISK TIERS FOR RETAIL BORROWERS:</a:t>
            </a:r>
            <a:endParaRPr lang="en-IN" dirty="0"/>
          </a:p>
          <a:p>
            <a:pPr lvl="0" algn="just"/>
            <a:r>
              <a:rPr lang="en-US" b="1" dirty="0"/>
              <a:t>Near Prime</a:t>
            </a:r>
            <a:r>
              <a:rPr lang="en-US" dirty="0"/>
              <a:t>, where CRG-3 (CIC score 730-681 where CRG not applicable)</a:t>
            </a:r>
            <a:endParaRPr lang="en-IN" dirty="0"/>
          </a:p>
          <a:p>
            <a:pPr lvl="0" algn="just"/>
            <a:r>
              <a:rPr lang="en-US" b="1" dirty="0"/>
              <a:t>Sub Prime</a:t>
            </a:r>
            <a:r>
              <a:rPr lang="en-US" dirty="0"/>
              <a:t> where CRG-4(CIC Score 300-680 where CRG not applicable)</a:t>
            </a:r>
            <a:endParaRPr lang="en-IN" dirty="0"/>
          </a:p>
          <a:p>
            <a:pPr algn="just"/>
            <a:r>
              <a:rPr lang="en-US" b="1" dirty="0"/>
              <a:t>Maximum ceiling prescribed for Near Prime &amp; Sub Prime borrowers, to avoid concentration. Ceiling is:</a:t>
            </a:r>
            <a:endParaRPr lang="en-IN" dirty="0"/>
          </a:p>
          <a:p>
            <a:pPr lvl="0" algn="just"/>
            <a:r>
              <a:rPr lang="en-US" b="1" dirty="0"/>
              <a:t>Near Prime : max.10%</a:t>
            </a:r>
            <a:r>
              <a:rPr lang="en-US" dirty="0"/>
              <a:t> of Retail loans sanctioned during the year (Trigger 9% CRG, 8% if CRG not applicable)</a:t>
            </a:r>
            <a:endParaRPr lang="en-IN" dirty="0"/>
          </a:p>
          <a:p>
            <a:pPr lvl="0" algn="just"/>
            <a:r>
              <a:rPr lang="en-US" b="1" dirty="0"/>
              <a:t>Sub Prime: max 5% of Retail loans</a:t>
            </a:r>
            <a:r>
              <a:rPr lang="en-US" dirty="0"/>
              <a:t> (Trigger : 4.5% for CRG applicable, 4% non CRG)</a:t>
            </a:r>
            <a:endParaRPr lang="en-IN" dirty="0"/>
          </a:p>
          <a:p>
            <a:endParaRPr lang="en-IN" dirty="0"/>
          </a:p>
        </p:txBody>
      </p:sp>
      <p:graphicFrame>
        <p:nvGraphicFramePr>
          <p:cNvPr id="6" name="Table 5"/>
          <p:cNvGraphicFramePr>
            <a:graphicFrameLocks noGrp="1"/>
          </p:cNvGraphicFramePr>
          <p:nvPr>
            <p:extLst>
              <p:ext uri="{D42A27DB-BD31-4B8C-83A1-F6EECF244321}">
                <p14:modId xmlns:p14="http://schemas.microsoft.com/office/powerpoint/2010/main" val="1065761733"/>
              </p:ext>
            </p:extLst>
          </p:nvPr>
        </p:nvGraphicFramePr>
        <p:xfrm>
          <a:off x="2406316" y="1012262"/>
          <a:ext cx="6516302" cy="2419145"/>
        </p:xfrm>
        <a:graphic>
          <a:graphicData uri="http://schemas.openxmlformats.org/drawingml/2006/table">
            <a:tbl>
              <a:tblPr>
                <a:tableStyleId>{5C22544A-7EE6-4342-B048-85BDC9FD1C3A}</a:tableStyleId>
              </a:tblPr>
              <a:tblGrid>
                <a:gridCol w="2213019">
                  <a:extLst>
                    <a:ext uri="{9D8B030D-6E8A-4147-A177-3AD203B41FA5}">
                      <a16:colId xmlns:a16="http://schemas.microsoft.com/office/drawing/2014/main" val="20000"/>
                    </a:ext>
                  </a:extLst>
                </a:gridCol>
                <a:gridCol w="1963928">
                  <a:extLst>
                    <a:ext uri="{9D8B030D-6E8A-4147-A177-3AD203B41FA5}">
                      <a16:colId xmlns:a16="http://schemas.microsoft.com/office/drawing/2014/main" val="20001"/>
                    </a:ext>
                  </a:extLst>
                </a:gridCol>
                <a:gridCol w="1963928">
                  <a:extLst>
                    <a:ext uri="{9D8B030D-6E8A-4147-A177-3AD203B41FA5}">
                      <a16:colId xmlns:a16="http://schemas.microsoft.com/office/drawing/2014/main" val="20002"/>
                    </a:ext>
                  </a:extLst>
                </a:gridCol>
                <a:gridCol w="375427">
                  <a:extLst>
                    <a:ext uri="{9D8B030D-6E8A-4147-A177-3AD203B41FA5}">
                      <a16:colId xmlns:a16="http://schemas.microsoft.com/office/drawing/2014/main" val="20003"/>
                    </a:ext>
                  </a:extLst>
                </a:gridCol>
              </a:tblGrid>
              <a:tr h="460735">
                <a:tc>
                  <a:txBody>
                    <a:bodyPr/>
                    <a:lstStyle/>
                    <a:p>
                      <a:pPr>
                        <a:lnSpc>
                          <a:spcPct val="107000"/>
                        </a:lnSpc>
                        <a:spcAft>
                          <a:spcPts val="0"/>
                        </a:spcAft>
                      </a:pPr>
                      <a:r>
                        <a:rPr lang="en-IN" sz="1800" b="1" dirty="0">
                          <a:effectLst/>
                        </a:rPr>
                        <a:t>Scoring Band </a:t>
                      </a:r>
                      <a:endParaRPr lang="en-IN" sz="1800" b="1" dirty="0">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07000"/>
                        </a:lnSpc>
                        <a:spcAft>
                          <a:spcPts val="0"/>
                        </a:spcAft>
                      </a:pPr>
                      <a:r>
                        <a:rPr lang="en-IN" sz="1800" b="1">
                          <a:effectLst/>
                        </a:rPr>
                        <a:t>Rating Grade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gridSpan="2">
                  <a:txBody>
                    <a:bodyPr/>
                    <a:lstStyle/>
                    <a:p>
                      <a:pPr>
                        <a:lnSpc>
                          <a:spcPct val="107000"/>
                        </a:lnSpc>
                        <a:spcAft>
                          <a:spcPts val="0"/>
                        </a:spcAft>
                      </a:pPr>
                      <a:r>
                        <a:rPr lang="en-IN" sz="1800" b="1">
                          <a:effectLst/>
                        </a:rPr>
                        <a:t>GradeDescription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10000"/>
                  </a:ext>
                </a:extLst>
              </a:tr>
              <a:tr h="391682">
                <a:tc>
                  <a:txBody>
                    <a:bodyPr/>
                    <a:lstStyle/>
                    <a:p>
                      <a:pPr>
                        <a:lnSpc>
                          <a:spcPct val="115000"/>
                        </a:lnSpc>
                        <a:spcAft>
                          <a:spcPts val="0"/>
                        </a:spcAft>
                      </a:pPr>
                      <a:r>
                        <a:rPr lang="en-IN" sz="1800" b="1" dirty="0">
                          <a:effectLst/>
                        </a:rPr>
                        <a:t>&gt; 95 </a:t>
                      </a:r>
                      <a:endParaRPr lang="en-IN" sz="1800" b="1" dirty="0">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dirty="0">
                          <a:effectLst/>
                        </a:rPr>
                        <a:t>CRG-Prime </a:t>
                      </a:r>
                      <a:endParaRPr lang="en-IN" sz="1800" b="1" dirty="0">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a:effectLst/>
                        </a:rPr>
                        <a:t>Low Risk-I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07000"/>
                        </a:lnSpc>
                        <a:spcAft>
                          <a:spcPts val="0"/>
                        </a:spcAft>
                      </a:pPr>
                      <a:r>
                        <a:rPr lang="en-IN" sz="1100">
                          <a:effectLst/>
                        </a:rPr>
                        <a:t> </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nchor="ctr"/>
                </a:tc>
                <a:extLst>
                  <a:ext uri="{0D108BD9-81ED-4DB2-BD59-A6C34878D82A}">
                    <a16:rowId xmlns:a16="http://schemas.microsoft.com/office/drawing/2014/main" val="10001"/>
                  </a:ext>
                </a:extLst>
              </a:tr>
              <a:tr h="391682">
                <a:tc>
                  <a:txBody>
                    <a:bodyPr/>
                    <a:lstStyle/>
                    <a:p>
                      <a:pPr>
                        <a:lnSpc>
                          <a:spcPct val="115000"/>
                        </a:lnSpc>
                        <a:spcAft>
                          <a:spcPts val="0"/>
                        </a:spcAft>
                      </a:pPr>
                      <a:r>
                        <a:rPr lang="en-IN" sz="1800" b="1">
                          <a:effectLst/>
                        </a:rPr>
                        <a:t>&gt; 80 ≤ 95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dirty="0">
                          <a:effectLst/>
                        </a:rPr>
                        <a:t>CRG-1 </a:t>
                      </a:r>
                      <a:endParaRPr lang="en-IN" sz="1800" b="1" dirty="0">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dirty="0">
                          <a:effectLst/>
                        </a:rPr>
                        <a:t>Low Risk-II </a:t>
                      </a:r>
                      <a:endParaRPr lang="en-IN" sz="1800" b="1" dirty="0">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07000"/>
                        </a:lnSpc>
                        <a:spcAft>
                          <a:spcPts val="0"/>
                        </a:spcAft>
                      </a:pPr>
                      <a:r>
                        <a:rPr lang="en-IN" sz="1100">
                          <a:effectLst/>
                        </a:rPr>
                        <a:t> </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nchor="ctr"/>
                </a:tc>
                <a:extLst>
                  <a:ext uri="{0D108BD9-81ED-4DB2-BD59-A6C34878D82A}">
                    <a16:rowId xmlns:a16="http://schemas.microsoft.com/office/drawing/2014/main" val="10002"/>
                  </a:ext>
                </a:extLst>
              </a:tr>
              <a:tr h="391682">
                <a:tc>
                  <a:txBody>
                    <a:bodyPr/>
                    <a:lstStyle/>
                    <a:p>
                      <a:pPr>
                        <a:lnSpc>
                          <a:spcPct val="115000"/>
                        </a:lnSpc>
                        <a:spcAft>
                          <a:spcPts val="0"/>
                        </a:spcAft>
                      </a:pPr>
                      <a:r>
                        <a:rPr lang="en-IN" sz="1800" b="1">
                          <a:effectLst/>
                        </a:rPr>
                        <a:t>&gt; 70 ≤ 80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a:effectLst/>
                        </a:rPr>
                        <a:t>CRG-2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dirty="0">
                          <a:effectLst/>
                        </a:rPr>
                        <a:t>Normal Risk </a:t>
                      </a:r>
                      <a:endParaRPr lang="en-IN" sz="1800" b="1" dirty="0">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07000"/>
                        </a:lnSpc>
                        <a:spcAft>
                          <a:spcPts val="0"/>
                        </a:spcAft>
                      </a:pPr>
                      <a:r>
                        <a:rPr lang="en-IN" sz="1100">
                          <a:effectLst/>
                        </a:rPr>
                        <a:t> </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nchor="ctr"/>
                </a:tc>
                <a:extLst>
                  <a:ext uri="{0D108BD9-81ED-4DB2-BD59-A6C34878D82A}">
                    <a16:rowId xmlns:a16="http://schemas.microsoft.com/office/drawing/2014/main" val="10003"/>
                  </a:ext>
                </a:extLst>
              </a:tr>
              <a:tr h="391682">
                <a:tc>
                  <a:txBody>
                    <a:bodyPr/>
                    <a:lstStyle/>
                    <a:p>
                      <a:pPr>
                        <a:lnSpc>
                          <a:spcPct val="115000"/>
                        </a:lnSpc>
                        <a:spcAft>
                          <a:spcPts val="0"/>
                        </a:spcAft>
                      </a:pPr>
                      <a:r>
                        <a:rPr lang="en-IN" sz="1800" b="1">
                          <a:effectLst/>
                        </a:rPr>
                        <a:t>&gt; 60 ≤ 70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a:effectLst/>
                        </a:rPr>
                        <a:t>CRG-3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dirty="0">
                          <a:effectLst/>
                        </a:rPr>
                        <a:t>Medium Risk </a:t>
                      </a:r>
                      <a:endParaRPr lang="en-IN" sz="1800" b="1" dirty="0">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07000"/>
                        </a:lnSpc>
                        <a:spcAft>
                          <a:spcPts val="0"/>
                        </a:spcAft>
                      </a:pPr>
                      <a:r>
                        <a:rPr lang="en-IN" sz="1100">
                          <a:effectLst/>
                        </a:rPr>
                        <a:t> </a:t>
                      </a:r>
                      <a:endParaRPr lang="en-IN" sz="110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nchor="ctr"/>
                </a:tc>
                <a:extLst>
                  <a:ext uri="{0D108BD9-81ED-4DB2-BD59-A6C34878D82A}">
                    <a16:rowId xmlns:a16="http://schemas.microsoft.com/office/drawing/2014/main" val="10004"/>
                  </a:ext>
                </a:extLst>
              </a:tr>
              <a:tr h="391682">
                <a:tc>
                  <a:txBody>
                    <a:bodyPr/>
                    <a:lstStyle/>
                    <a:p>
                      <a:pPr>
                        <a:lnSpc>
                          <a:spcPct val="115000"/>
                        </a:lnSpc>
                        <a:spcAft>
                          <a:spcPts val="0"/>
                        </a:spcAft>
                      </a:pPr>
                      <a:r>
                        <a:rPr lang="en-IN" sz="1800" b="1">
                          <a:effectLst/>
                        </a:rPr>
                        <a:t>≤ 60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a:effectLst/>
                        </a:rPr>
                        <a:t>CRG-4 </a:t>
                      </a:r>
                      <a:endParaRPr lang="en-IN" sz="1800" b="1">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15000"/>
                        </a:lnSpc>
                        <a:spcAft>
                          <a:spcPts val="0"/>
                        </a:spcAft>
                      </a:pPr>
                      <a:r>
                        <a:rPr lang="en-IN" sz="1800" b="1" dirty="0">
                          <a:effectLst/>
                        </a:rPr>
                        <a:t>High Risk </a:t>
                      </a:r>
                      <a:endParaRPr lang="en-IN" sz="1800" b="1" dirty="0">
                        <a:solidFill>
                          <a:srgbClr val="000000"/>
                        </a:solidFill>
                        <a:effectLst/>
                        <a:latin typeface="Cambria" panose="02040503050406030204" pitchFamily="18" charset="0"/>
                        <a:ea typeface="Calibri" panose="020F0502020204030204" pitchFamily="34" charset="0"/>
                        <a:cs typeface="Cambria" panose="02040503050406030204" pitchFamily="18" charset="0"/>
                      </a:endParaRPr>
                    </a:p>
                  </a:txBody>
                  <a:tcPr marL="68580" marR="68580" marT="0" marB="0"/>
                </a:tc>
                <a:tc>
                  <a:txBody>
                    <a:bodyPr/>
                    <a:lstStyle/>
                    <a:p>
                      <a:pPr>
                        <a:lnSpc>
                          <a:spcPct val="107000"/>
                        </a:lnSpc>
                        <a:spcAft>
                          <a:spcPts val="0"/>
                        </a:spcAft>
                      </a:pPr>
                      <a:r>
                        <a:rPr lang="en-IN" sz="1100" dirty="0">
                          <a:effectLst/>
                        </a:rPr>
                        <a:t> </a:t>
                      </a:r>
                      <a:endParaRPr lang="en-IN" sz="1100" dirty="0">
                        <a:effectLst/>
                        <a:latin typeface="Trebuchet MS" panose="020B0603020202020204" pitchFamily="34" charset="0"/>
                        <a:ea typeface="Trebuchet MS" panose="020B0603020202020204" pitchFamily="34" charset="0"/>
                        <a:cs typeface="Trebuchet MS" panose="020B0603020202020204" pitchFamily="34" charset="0"/>
                      </a:endParaRPr>
                    </a:p>
                  </a:txBody>
                  <a:tcPr marL="0" marR="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947605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233" y="136360"/>
            <a:ext cx="10654380" cy="633663"/>
          </a:xfrm>
        </p:spPr>
        <p:txBody>
          <a:bodyPr>
            <a:normAutofit fontScale="90000"/>
          </a:bodyPr>
          <a:lstStyle/>
          <a:p>
            <a:r>
              <a:rPr lang="en-US" b="1" dirty="0"/>
              <a:t>LEGAL AUDIT OF TITLE DEEDS:</a:t>
            </a:r>
            <a:br>
              <a:rPr lang="en-IN" b="1" dirty="0"/>
            </a:br>
            <a:endParaRPr lang="en-IN" dirty="0"/>
          </a:p>
        </p:txBody>
      </p:sp>
      <p:sp>
        <p:nvSpPr>
          <p:cNvPr id="3" name="Content Placeholder 2"/>
          <p:cNvSpPr>
            <a:spLocks noGrp="1"/>
          </p:cNvSpPr>
          <p:nvPr>
            <p:ph idx="1"/>
          </p:nvPr>
        </p:nvSpPr>
        <p:spPr>
          <a:xfrm>
            <a:off x="1219200" y="609600"/>
            <a:ext cx="10744200" cy="6112039"/>
          </a:xfrm>
        </p:spPr>
        <p:txBody>
          <a:bodyPr>
            <a:normAutofit fontScale="77500" lnSpcReduction="20000"/>
          </a:bodyPr>
          <a:lstStyle/>
          <a:p>
            <a:pPr lvl="0" algn="just"/>
            <a:r>
              <a:rPr lang="en-US" sz="2300" dirty="0">
                <a:latin typeface="Arial" panose="020B0604020202020204" pitchFamily="34" charset="0"/>
                <a:cs typeface="Arial" panose="020B0604020202020204" pitchFamily="34" charset="0"/>
              </a:rPr>
              <a:t>Accounts with credit exposure of </a:t>
            </a:r>
            <a:r>
              <a:rPr lang="en-US" sz="2300" b="1" dirty="0">
                <a:latin typeface="Arial" panose="020B0604020202020204" pitchFamily="34" charset="0"/>
                <a:cs typeface="Arial" panose="020B0604020202020204" pitchFamily="34" charset="0"/>
              </a:rPr>
              <a:t>Rs.5 </a:t>
            </a:r>
            <a:r>
              <a:rPr lang="en-US" sz="2300" b="1" dirty="0" err="1">
                <a:latin typeface="Arial" panose="020B0604020202020204" pitchFamily="34" charset="0"/>
                <a:cs typeface="Arial" panose="020B0604020202020204" pitchFamily="34" charset="0"/>
              </a:rPr>
              <a:t>crores</a:t>
            </a:r>
            <a:r>
              <a:rPr lang="en-US" sz="2300" b="1" dirty="0">
                <a:latin typeface="Arial" panose="020B0604020202020204" pitchFamily="34" charset="0"/>
                <a:cs typeface="Arial" panose="020B0604020202020204" pitchFamily="34" charset="0"/>
              </a:rPr>
              <a:t> and above</a:t>
            </a:r>
            <a:r>
              <a:rPr lang="en-US" sz="2300" dirty="0">
                <a:latin typeface="Arial" panose="020B0604020202020204" pitchFamily="34" charset="0"/>
                <a:cs typeface="Arial" panose="020B0604020202020204" pitchFamily="34" charset="0"/>
              </a:rPr>
              <a:t>, as </a:t>
            </a:r>
            <a:r>
              <a:rPr lang="en-US" sz="2300" b="1" dirty="0">
                <a:latin typeface="Arial" panose="020B0604020202020204" pitchFamily="34" charset="0"/>
                <a:cs typeface="Arial" panose="020B0604020202020204" pitchFamily="34" charset="0"/>
              </a:rPr>
              <a:t>part of RBIA</a:t>
            </a:r>
            <a:endParaRPr lang="en-IN" sz="2300" dirty="0">
              <a:latin typeface="Arial" panose="020B0604020202020204" pitchFamily="34" charset="0"/>
              <a:cs typeface="Arial" panose="020B0604020202020204" pitchFamily="34" charset="0"/>
            </a:endParaRPr>
          </a:p>
          <a:p>
            <a:pPr lvl="0" algn="just"/>
            <a:r>
              <a:rPr lang="en-US" sz="2300" dirty="0">
                <a:latin typeface="Arial" panose="020B0604020202020204" pitchFamily="34" charset="0"/>
                <a:cs typeface="Arial" panose="020B0604020202020204" pitchFamily="34" charset="0"/>
              </a:rPr>
              <a:t>After </a:t>
            </a:r>
            <a:r>
              <a:rPr lang="en-US" sz="2300" b="1" dirty="0">
                <a:latin typeface="Arial" panose="020B0604020202020204" pitchFamily="34" charset="0"/>
                <a:cs typeface="Arial" panose="020B0604020202020204" pitchFamily="34" charset="0"/>
              </a:rPr>
              <a:t>3 years</a:t>
            </a:r>
            <a:r>
              <a:rPr lang="en-US" sz="2300" dirty="0">
                <a:latin typeface="Arial" panose="020B0604020202020204" pitchFamily="34" charset="0"/>
                <a:cs typeface="Arial" panose="020B0604020202020204" pitchFamily="34" charset="0"/>
              </a:rPr>
              <a:t> of sanctioning or crossing of threshold limit of </a:t>
            </a:r>
            <a:r>
              <a:rPr lang="en-US" sz="2300" b="1" dirty="0">
                <a:latin typeface="Arial" panose="020B0604020202020204" pitchFamily="34" charset="0"/>
                <a:cs typeface="Arial" panose="020B0604020202020204" pitchFamily="34" charset="0"/>
              </a:rPr>
              <a:t>Rs.5 </a:t>
            </a:r>
            <a:r>
              <a:rPr lang="en-US" sz="2300" b="1" dirty="0" err="1">
                <a:latin typeface="Arial" panose="020B0604020202020204" pitchFamily="34" charset="0"/>
                <a:cs typeface="Arial" panose="020B0604020202020204" pitchFamily="34" charset="0"/>
              </a:rPr>
              <a:t>Crore</a:t>
            </a:r>
            <a:r>
              <a:rPr lang="en-US" sz="2300" dirty="0">
                <a:latin typeface="Arial" panose="020B0604020202020204" pitchFamily="34" charset="0"/>
                <a:cs typeface="Arial" panose="020B0604020202020204" pitchFamily="34" charset="0"/>
              </a:rPr>
              <a:t>.</a:t>
            </a:r>
            <a:endParaRPr lang="en-IN" sz="2300" dirty="0">
              <a:latin typeface="Arial" panose="020B0604020202020204" pitchFamily="34" charset="0"/>
              <a:cs typeface="Arial" panose="020B0604020202020204" pitchFamily="34" charset="0"/>
            </a:endParaRPr>
          </a:p>
          <a:p>
            <a:pPr lvl="0" algn="just"/>
            <a:r>
              <a:rPr lang="en-US" sz="2300" dirty="0">
                <a:latin typeface="Arial" panose="020B0604020202020204" pitchFamily="34" charset="0"/>
                <a:cs typeface="Arial" panose="020B0604020202020204" pitchFamily="34" charset="0"/>
              </a:rPr>
              <a:t>Subsequent legal audits shall be conducted after a gap of </a:t>
            </a:r>
            <a:r>
              <a:rPr lang="en-US" sz="2300" b="1" dirty="0">
                <a:latin typeface="Arial" panose="020B0604020202020204" pitchFamily="34" charset="0"/>
                <a:cs typeface="Arial" panose="020B0604020202020204" pitchFamily="34" charset="0"/>
              </a:rPr>
              <a:t>3 years</a:t>
            </a:r>
            <a:r>
              <a:rPr lang="en-US" sz="2300" dirty="0">
                <a:latin typeface="Arial" panose="020B0604020202020204" pitchFamily="34" charset="0"/>
                <a:cs typeface="Arial" panose="020B0604020202020204" pitchFamily="34" charset="0"/>
              </a:rPr>
              <a:t> from the date of first legal audit. This shall coincide with succeeding </a:t>
            </a:r>
            <a:r>
              <a:rPr lang="en-US" sz="2300" b="1" dirty="0">
                <a:latin typeface="Arial" panose="020B0604020202020204" pitchFamily="34" charset="0"/>
                <a:cs typeface="Arial" panose="020B0604020202020204" pitchFamily="34" charset="0"/>
              </a:rPr>
              <a:t>RBIA due</a:t>
            </a:r>
            <a:r>
              <a:rPr lang="en-US" sz="2300" dirty="0">
                <a:latin typeface="Arial" panose="020B0604020202020204" pitchFamily="34" charset="0"/>
                <a:cs typeface="Arial" panose="020B0604020202020204" pitchFamily="34" charset="0"/>
              </a:rPr>
              <a:t>.</a:t>
            </a:r>
            <a:endParaRPr lang="en-IN" sz="2300" dirty="0">
              <a:latin typeface="Arial" panose="020B0604020202020204" pitchFamily="34" charset="0"/>
              <a:cs typeface="Arial" panose="020B0604020202020204" pitchFamily="34" charset="0"/>
            </a:endParaRPr>
          </a:p>
          <a:p>
            <a:pPr lvl="0" algn="just"/>
            <a:r>
              <a:rPr lang="en-US" sz="2300" dirty="0">
                <a:latin typeface="Arial" panose="020B0604020202020204" pitchFamily="34" charset="0"/>
                <a:cs typeface="Arial" panose="020B0604020202020204" pitchFamily="34" charset="0"/>
              </a:rPr>
              <a:t>The gap between two legal audits shall be between </a:t>
            </a:r>
            <a:r>
              <a:rPr lang="en-US" sz="2300" b="1" dirty="0">
                <a:latin typeface="Arial" panose="020B0604020202020204" pitchFamily="34" charset="0"/>
                <a:cs typeface="Arial" panose="020B0604020202020204" pitchFamily="34" charset="0"/>
              </a:rPr>
              <a:t>36 months and 54 months</a:t>
            </a:r>
            <a:r>
              <a:rPr lang="en-US" sz="2300" dirty="0">
                <a:latin typeface="Arial" panose="020B0604020202020204" pitchFamily="34" charset="0"/>
                <a:cs typeface="Arial" panose="020B0604020202020204" pitchFamily="34" charset="0"/>
              </a:rPr>
              <a:t> depending on the risk rating of the branch in the subsequent RBIAs.</a:t>
            </a:r>
          </a:p>
          <a:p>
            <a:endParaRPr lang="en-IN" sz="2300" dirty="0">
              <a:latin typeface="Arial" panose="020B0604020202020204" pitchFamily="34" charset="0"/>
              <a:cs typeface="Arial" panose="020B0604020202020204" pitchFamily="34" charset="0"/>
            </a:endParaRPr>
          </a:p>
          <a:p>
            <a:r>
              <a:rPr lang="en-US" sz="2300" dirty="0">
                <a:latin typeface="Arial" panose="020B0604020202020204" pitchFamily="34" charset="0"/>
                <a:cs typeface="Arial" panose="020B0604020202020204" pitchFamily="34" charset="0"/>
              </a:rPr>
              <a:t>While permitting/</a:t>
            </a:r>
            <a:r>
              <a:rPr lang="en-US" sz="2300" dirty="0">
                <a:solidFill>
                  <a:srgbClr val="FF0000"/>
                </a:solidFill>
                <a:latin typeface="Arial" panose="020B0604020202020204" pitchFamily="34" charset="0"/>
                <a:cs typeface="Arial" panose="020B0604020202020204" pitchFamily="34" charset="0"/>
              </a:rPr>
              <a:t>sanctioning additional exposure </a:t>
            </a:r>
            <a:r>
              <a:rPr lang="en-US" sz="2300" dirty="0" err="1">
                <a:solidFill>
                  <a:srgbClr val="FF0000"/>
                </a:solidFill>
                <a:latin typeface="Arial" panose="020B0604020202020204" pitchFamily="34" charset="0"/>
                <a:cs typeface="Arial" panose="020B0604020202020204" pitchFamily="34" charset="0"/>
              </a:rPr>
              <a:t>upto</a:t>
            </a:r>
            <a:r>
              <a:rPr lang="en-US" sz="2300" dirty="0">
                <a:solidFill>
                  <a:srgbClr val="FF0000"/>
                </a:solidFill>
                <a:latin typeface="Arial" panose="020B0604020202020204" pitchFamily="34" charset="0"/>
                <a:cs typeface="Arial" panose="020B0604020202020204" pitchFamily="34" charset="0"/>
              </a:rPr>
              <a:t> Rs. 2 crores </a:t>
            </a:r>
            <a:r>
              <a:rPr lang="en-US" sz="2300" dirty="0">
                <a:latin typeface="Arial" panose="020B0604020202020204" pitchFamily="34" charset="0"/>
                <a:cs typeface="Arial" panose="020B0604020202020204" pitchFamily="34" charset="0"/>
              </a:rPr>
              <a:t>(including proposed exposure) to borrowers against existing mortgaged properties, Branches/Offices </a:t>
            </a:r>
            <a:r>
              <a:rPr lang="en-US" sz="2300" dirty="0">
                <a:solidFill>
                  <a:srgbClr val="FF0000"/>
                </a:solidFill>
                <a:latin typeface="Arial" panose="020B0604020202020204" pitchFamily="34" charset="0"/>
                <a:cs typeface="Arial" panose="020B0604020202020204" pitchFamily="34" charset="0"/>
              </a:rPr>
              <a:t>shall obtain Supplementary Legal Scrutiny Report(LSR) </a:t>
            </a:r>
            <a:r>
              <a:rPr lang="en-US" sz="2300" dirty="0">
                <a:latin typeface="Arial" panose="020B0604020202020204" pitchFamily="34" charset="0"/>
                <a:cs typeface="Arial" panose="020B0604020202020204" pitchFamily="34" charset="0"/>
              </a:rPr>
              <a:t>from a panel advocate other than the one who had originally given the LSR and ensure perfection of security/</a:t>
            </a:r>
            <a:r>
              <a:rPr lang="en-US" sz="2300" dirty="0" err="1">
                <a:latin typeface="Arial" panose="020B0604020202020204" pitchFamily="34" charset="0"/>
                <a:cs typeface="Arial" panose="020B0604020202020204" pitchFamily="34" charset="0"/>
              </a:rPr>
              <a:t>ies</a:t>
            </a:r>
            <a:r>
              <a:rPr lang="en-US" sz="2300" dirty="0">
                <a:latin typeface="Arial" panose="020B0604020202020204" pitchFamily="34" charset="0"/>
                <a:cs typeface="Arial" panose="020B0604020202020204" pitchFamily="34" charset="0"/>
              </a:rPr>
              <a:t>. </a:t>
            </a:r>
            <a:endParaRPr lang="en-IN" sz="2300" dirty="0">
              <a:latin typeface="Arial" panose="020B0604020202020204" pitchFamily="34" charset="0"/>
              <a:cs typeface="Arial" panose="020B0604020202020204" pitchFamily="34" charset="0"/>
            </a:endParaRPr>
          </a:p>
          <a:p>
            <a:pPr marL="0" lvl="0" indent="0" algn="just">
              <a:buNone/>
            </a:pPr>
            <a:endParaRPr lang="en-IN" sz="2300" dirty="0">
              <a:latin typeface="Arial" panose="020B0604020202020204" pitchFamily="34" charset="0"/>
              <a:cs typeface="Arial" panose="020B0604020202020204" pitchFamily="34" charset="0"/>
            </a:endParaRPr>
          </a:p>
          <a:p>
            <a:pPr marL="0" indent="0" algn="just">
              <a:buNone/>
            </a:pPr>
            <a:r>
              <a:rPr lang="en-US" sz="2300" b="1" dirty="0">
                <a:latin typeface="Arial" panose="020B0604020202020204" pitchFamily="34" charset="0"/>
                <a:cs typeface="Arial" panose="020B0604020202020204" pitchFamily="34" charset="0"/>
              </a:rPr>
              <a:t>Opening of Cash Credit/ Overdraft Facilities</a:t>
            </a:r>
            <a:endParaRPr lang="en-IN" sz="2300" dirty="0">
              <a:latin typeface="Arial" panose="020B0604020202020204" pitchFamily="34" charset="0"/>
              <a:cs typeface="Arial" panose="020B0604020202020204" pitchFamily="34" charset="0"/>
            </a:endParaRPr>
          </a:p>
          <a:p>
            <a:pPr lvl="0" algn="just"/>
            <a:r>
              <a:rPr lang="en-US" sz="2300" dirty="0">
                <a:latin typeface="Arial" panose="020B0604020202020204" pitchFamily="34" charset="0"/>
                <a:cs typeface="Arial" panose="020B0604020202020204" pitchFamily="34" charset="0"/>
              </a:rPr>
              <a:t>OCC/OD facility can be provided to customers who enjoy total limits of </a:t>
            </a:r>
            <a:r>
              <a:rPr lang="en-US" sz="2300" b="1" dirty="0">
                <a:latin typeface="Arial" panose="020B0604020202020204" pitchFamily="34" charset="0"/>
                <a:cs typeface="Arial" panose="020B0604020202020204" pitchFamily="34" charset="0"/>
              </a:rPr>
              <a:t>less than 5 </a:t>
            </a:r>
            <a:r>
              <a:rPr lang="en-US" sz="2300" b="1" dirty="0" err="1">
                <a:latin typeface="Arial" panose="020B0604020202020204" pitchFamily="34" charset="0"/>
                <a:cs typeface="Arial" panose="020B0604020202020204" pitchFamily="34" charset="0"/>
              </a:rPr>
              <a:t>cr</a:t>
            </a:r>
            <a:r>
              <a:rPr lang="en-US" sz="2300" dirty="0">
                <a:latin typeface="Arial" panose="020B0604020202020204" pitchFamily="34" charset="0"/>
                <a:cs typeface="Arial" panose="020B0604020202020204" pitchFamily="34" charset="0"/>
              </a:rPr>
              <a:t> from banking system.</a:t>
            </a:r>
            <a:endParaRPr lang="en-IN" sz="2300" dirty="0">
              <a:latin typeface="Arial" panose="020B0604020202020204" pitchFamily="34" charset="0"/>
              <a:cs typeface="Arial" panose="020B0604020202020204" pitchFamily="34" charset="0"/>
            </a:endParaRPr>
          </a:p>
          <a:p>
            <a:pPr lvl="0" algn="just"/>
            <a:r>
              <a:rPr lang="en-US" sz="2300" dirty="0">
                <a:latin typeface="Arial" panose="020B0604020202020204" pitchFamily="34" charset="0"/>
                <a:cs typeface="Arial" panose="020B0604020202020204" pitchFamily="34" charset="0"/>
              </a:rPr>
              <a:t>For parties enjoying </a:t>
            </a:r>
            <a:r>
              <a:rPr lang="en-US" sz="2300" b="1" dirty="0">
                <a:latin typeface="Arial" panose="020B0604020202020204" pitchFamily="34" charset="0"/>
                <a:cs typeface="Arial" panose="020B0604020202020204" pitchFamily="34" charset="0"/>
              </a:rPr>
              <a:t>more than Rs.5 </a:t>
            </a:r>
            <a:r>
              <a:rPr lang="en-US" sz="2300" b="1" dirty="0" err="1">
                <a:latin typeface="Arial" panose="020B0604020202020204" pitchFamily="34" charset="0"/>
                <a:cs typeface="Arial" panose="020B0604020202020204" pitchFamily="34" charset="0"/>
              </a:rPr>
              <a:t>crores</a:t>
            </a:r>
            <a:r>
              <a:rPr lang="en-US" sz="2300" dirty="0">
                <a:latin typeface="Arial" panose="020B0604020202020204" pitchFamily="34" charset="0"/>
                <a:cs typeface="Arial" panose="020B0604020202020204" pitchFamily="34" charset="0"/>
              </a:rPr>
              <a:t>, bank having </a:t>
            </a:r>
            <a:r>
              <a:rPr lang="en-US" sz="2300" dirty="0" err="1">
                <a:latin typeface="Arial" panose="020B0604020202020204" pitchFamily="34" charset="0"/>
                <a:cs typeface="Arial" panose="020B0604020202020204" pitchFamily="34" charset="0"/>
              </a:rPr>
              <a:t>atleast</a:t>
            </a:r>
            <a:r>
              <a:rPr lang="en-US" sz="2300" dirty="0">
                <a:latin typeface="Arial" panose="020B0604020202020204" pitchFamily="34" charset="0"/>
                <a:cs typeface="Arial" panose="020B0604020202020204" pitchFamily="34" charset="0"/>
              </a:rPr>
              <a:t> </a:t>
            </a:r>
            <a:r>
              <a:rPr lang="en-US" sz="2300" b="1" dirty="0">
                <a:latin typeface="Arial" panose="020B0604020202020204" pitchFamily="34" charset="0"/>
                <a:cs typeface="Arial" panose="020B0604020202020204" pitchFamily="34" charset="0"/>
              </a:rPr>
              <a:t>10% exposure</a:t>
            </a:r>
            <a:r>
              <a:rPr lang="en-US" sz="2300" dirty="0">
                <a:latin typeface="Arial" panose="020B0604020202020204" pitchFamily="34" charset="0"/>
                <a:cs typeface="Arial" panose="020B0604020202020204" pitchFamily="34" charset="0"/>
              </a:rPr>
              <a:t> or with major share may open </a:t>
            </a:r>
            <a:r>
              <a:rPr lang="en-US" sz="2300" b="1" dirty="0">
                <a:latin typeface="Arial" panose="020B0604020202020204" pitchFamily="34" charset="0"/>
                <a:cs typeface="Arial" panose="020B0604020202020204" pitchFamily="34" charset="0"/>
              </a:rPr>
              <a:t>OD/CC</a:t>
            </a:r>
            <a:r>
              <a:rPr lang="en-US" sz="2300" dirty="0">
                <a:latin typeface="Arial" panose="020B0604020202020204" pitchFamily="34" charset="0"/>
                <a:cs typeface="Arial" panose="020B0604020202020204" pitchFamily="34" charset="0"/>
              </a:rPr>
              <a:t> account. Other members  may open </a:t>
            </a:r>
            <a:r>
              <a:rPr lang="en-US" sz="2300" b="1" dirty="0">
                <a:latin typeface="Arial" panose="020B0604020202020204" pitchFamily="34" charset="0"/>
                <a:cs typeface="Arial" panose="020B0604020202020204" pitchFamily="34" charset="0"/>
              </a:rPr>
              <a:t>collection accounts</a:t>
            </a:r>
            <a:r>
              <a:rPr lang="en-US" sz="2300" dirty="0">
                <a:latin typeface="Arial" panose="020B0604020202020204" pitchFamily="34" charset="0"/>
                <a:cs typeface="Arial" panose="020B0604020202020204" pitchFamily="34" charset="0"/>
              </a:rPr>
              <a:t> and transfer balance to OD/CC periodically as agreed among member banks.</a:t>
            </a:r>
            <a:endParaRPr lang="en-IN" sz="2300" dirty="0">
              <a:latin typeface="Arial" panose="020B0604020202020204" pitchFamily="34" charset="0"/>
              <a:cs typeface="Arial" panose="020B0604020202020204" pitchFamily="34" charset="0"/>
            </a:endParaRPr>
          </a:p>
          <a:p>
            <a:pPr lvl="0" algn="just"/>
            <a:r>
              <a:rPr lang="en-US" sz="2300" dirty="0">
                <a:latin typeface="Arial" panose="020B0604020202020204" pitchFamily="34" charset="0"/>
                <a:cs typeface="Arial" panose="020B0604020202020204" pitchFamily="34" charset="0"/>
              </a:rPr>
              <a:t>All banks, whether lending banks or otherwise, shall </a:t>
            </a:r>
            <a:r>
              <a:rPr lang="en-US" sz="2300" b="1" dirty="0">
                <a:latin typeface="Arial" panose="020B0604020202020204" pitchFamily="34" charset="0"/>
                <a:cs typeface="Arial" panose="020B0604020202020204" pitchFamily="34" charset="0"/>
              </a:rPr>
              <a:t>monitor all accounts</a:t>
            </a:r>
            <a:r>
              <a:rPr lang="en-US" sz="2300" dirty="0">
                <a:latin typeface="Arial" panose="020B0604020202020204" pitchFamily="34" charset="0"/>
                <a:cs typeface="Arial" panose="020B0604020202020204" pitchFamily="34" charset="0"/>
              </a:rPr>
              <a:t> regularly, at least on a </a:t>
            </a:r>
            <a:r>
              <a:rPr lang="en-US" sz="2300" b="1" dirty="0">
                <a:latin typeface="Arial" panose="020B0604020202020204" pitchFamily="34" charset="0"/>
                <a:cs typeface="Arial" panose="020B0604020202020204" pitchFamily="34" charset="0"/>
              </a:rPr>
              <a:t>half-yearly basis</a:t>
            </a:r>
            <a:r>
              <a:rPr lang="en-US" sz="2300" dirty="0">
                <a:latin typeface="Arial" panose="020B0604020202020204" pitchFamily="34" charset="0"/>
                <a:cs typeface="Arial" panose="020B0604020202020204" pitchFamily="34" charset="0"/>
              </a:rPr>
              <a:t>, to monitor the total exposure and their share.</a:t>
            </a:r>
            <a:endParaRPr lang="en-IN" sz="2300" dirty="0">
              <a:latin typeface="Arial" panose="020B0604020202020204" pitchFamily="34" charset="0"/>
              <a:cs typeface="Arial" panose="020B0604020202020204" pitchFamily="34" charset="0"/>
            </a:endParaRPr>
          </a:p>
          <a:p>
            <a:endParaRPr lang="en-IN" dirty="0"/>
          </a:p>
        </p:txBody>
      </p:sp>
    </p:spTree>
    <p:extLst>
      <p:ext uri="{BB962C8B-B14F-4D97-AF65-F5344CB8AC3E}">
        <p14:creationId xmlns:p14="http://schemas.microsoft.com/office/powerpoint/2010/main" val="1221935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317" y="56148"/>
            <a:ext cx="10622296" cy="649706"/>
          </a:xfrm>
        </p:spPr>
        <p:txBody>
          <a:bodyPr>
            <a:normAutofit fontScale="90000"/>
          </a:bodyPr>
          <a:lstStyle/>
          <a:p>
            <a:pPr algn="ctr"/>
            <a:r>
              <a:rPr lang="en-US" b="1" dirty="0"/>
              <a:t>EXTERNAL CREDIT RATING</a:t>
            </a:r>
            <a:br>
              <a:rPr lang="en-IN" b="1" dirty="0"/>
            </a:br>
            <a:endParaRPr lang="en-IN" dirty="0"/>
          </a:p>
        </p:txBody>
      </p:sp>
      <p:sp>
        <p:nvSpPr>
          <p:cNvPr id="3" name="Content Placeholder 2"/>
          <p:cNvSpPr>
            <a:spLocks noGrp="1"/>
          </p:cNvSpPr>
          <p:nvPr>
            <p:ph idx="1"/>
          </p:nvPr>
        </p:nvSpPr>
        <p:spPr>
          <a:xfrm>
            <a:off x="786063" y="553453"/>
            <a:ext cx="11020926" cy="6071936"/>
          </a:xfrm>
        </p:spPr>
        <p:txBody>
          <a:bodyPr/>
          <a:lstStyle/>
          <a:p>
            <a:pPr lvl="0" algn="just"/>
            <a:r>
              <a:rPr lang="en-US" dirty="0"/>
              <a:t>ECAI rating shall be obtained from all the Borrowers who are enjoying credit exposure (FB + NFB) of </a:t>
            </a:r>
            <a:r>
              <a:rPr lang="en-US" b="1" dirty="0">
                <a:solidFill>
                  <a:srgbClr val="FF0000"/>
                </a:solidFill>
              </a:rPr>
              <a:t>above Rs. 50 crore </a:t>
            </a:r>
            <a:r>
              <a:rPr lang="en-US" dirty="0"/>
              <a:t>from Banks/FIs, for the purpose of </a:t>
            </a:r>
            <a:r>
              <a:rPr lang="en-US" b="1" dirty="0"/>
              <a:t>Risk weighting of Exposures as well as for pricing</a:t>
            </a:r>
            <a:r>
              <a:rPr lang="en-US" dirty="0"/>
              <a:t>.</a:t>
            </a:r>
            <a:endParaRPr lang="en-IN" dirty="0"/>
          </a:p>
          <a:p>
            <a:pPr lvl="0" algn="just"/>
            <a:r>
              <a:rPr lang="en-US" b="1" dirty="0"/>
              <a:t>Domestic Credit Rating Agencies:</a:t>
            </a:r>
            <a:endParaRPr lang="en-IN" dirty="0"/>
          </a:p>
          <a:p>
            <a:pPr lvl="1" algn="just"/>
            <a:r>
              <a:rPr lang="en-US" sz="1800" dirty="0"/>
              <a:t>Credit Analysis and Research Ltd. (CARE)</a:t>
            </a:r>
            <a:endParaRPr lang="en-IN" sz="1800" dirty="0"/>
          </a:p>
          <a:p>
            <a:pPr lvl="1" algn="just"/>
            <a:r>
              <a:rPr lang="en-US" sz="1800" dirty="0"/>
              <a:t>CRISIL Ratings Ltd.</a:t>
            </a:r>
            <a:endParaRPr lang="en-IN" sz="1800" dirty="0"/>
          </a:p>
          <a:p>
            <a:pPr lvl="1" algn="just"/>
            <a:r>
              <a:rPr lang="en-US" sz="1800" dirty="0"/>
              <a:t>India Ratings Ltd (Formerly Fitch Ratings India </a:t>
            </a:r>
            <a:r>
              <a:rPr lang="en-US" sz="1800" dirty="0" err="1"/>
              <a:t>Pvt</a:t>
            </a:r>
            <a:r>
              <a:rPr lang="en-US" sz="1800" dirty="0"/>
              <a:t> Ltd. [FITCH])</a:t>
            </a:r>
            <a:endParaRPr lang="en-IN" sz="1800" dirty="0"/>
          </a:p>
          <a:p>
            <a:pPr lvl="1" algn="just"/>
            <a:r>
              <a:rPr lang="en-US" sz="1800" dirty="0"/>
              <a:t>ICRA Ltd. (ICRA)</a:t>
            </a:r>
            <a:endParaRPr lang="en-IN" sz="1800" dirty="0"/>
          </a:p>
          <a:p>
            <a:pPr lvl="1" algn="just"/>
            <a:r>
              <a:rPr lang="en-US" sz="1800" dirty="0"/>
              <a:t>ACUITE Ratings and Research Ltd (Erstwhile SMERA)</a:t>
            </a:r>
            <a:endParaRPr lang="en-IN" sz="1800" dirty="0"/>
          </a:p>
          <a:p>
            <a:pPr lvl="1" algn="just"/>
            <a:r>
              <a:rPr lang="en-US" sz="1800" dirty="0"/>
              <a:t>INFOMERICS Valuation and Rating </a:t>
            </a:r>
            <a:r>
              <a:rPr lang="en-US" sz="1800" dirty="0" err="1"/>
              <a:t>Pvt</a:t>
            </a:r>
            <a:r>
              <a:rPr lang="en-US" sz="1800" dirty="0"/>
              <a:t> Ltd. (INFOMERICS)</a:t>
            </a:r>
            <a:endParaRPr lang="en-IN" sz="1800" dirty="0"/>
          </a:p>
          <a:p>
            <a:pPr lvl="1" algn="just"/>
            <a:r>
              <a:rPr lang="en-US" sz="1800" b="1" dirty="0"/>
              <a:t>Brickwork Ratings India Private Limited </a:t>
            </a:r>
            <a:r>
              <a:rPr lang="en-US" sz="1800" b="1" dirty="0">
                <a:solidFill>
                  <a:srgbClr val="FF0000"/>
                </a:solidFill>
              </a:rPr>
              <a:t>(restriction imposed in 2024 </a:t>
            </a:r>
            <a:r>
              <a:rPr lang="en-US" sz="1800" b="1" dirty="0" err="1">
                <a:solidFill>
                  <a:srgbClr val="FF0000"/>
                </a:solidFill>
              </a:rPr>
              <a:t>ie</a:t>
            </a:r>
            <a:r>
              <a:rPr lang="en-US" sz="1800" b="1" dirty="0">
                <a:solidFill>
                  <a:srgbClr val="FF0000"/>
                </a:solidFill>
              </a:rPr>
              <a:t> </a:t>
            </a:r>
            <a:r>
              <a:rPr lang="en-US" sz="1800" b="1" dirty="0" err="1">
                <a:solidFill>
                  <a:srgbClr val="FF0000"/>
                </a:solidFill>
              </a:rPr>
              <a:t>upto</a:t>
            </a:r>
            <a:r>
              <a:rPr lang="en-US" sz="1800" b="1" dirty="0">
                <a:solidFill>
                  <a:srgbClr val="FF0000"/>
                </a:solidFill>
              </a:rPr>
              <a:t> 250 cr. Is removed </a:t>
            </a:r>
            <a:r>
              <a:rPr lang="en-US" sz="1800" b="1" dirty="0" err="1">
                <a:solidFill>
                  <a:srgbClr val="FF0000"/>
                </a:solidFill>
              </a:rPr>
              <a:t>wef</a:t>
            </a:r>
            <a:r>
              <a:rPr lang="en-US" sz="1800" b="1" dirty="0">
                <a:solidFill>
                  <a:srgbClr val="FF0000"/>
                </a:solidFill>
              </a:rPr>
              <a:t> 09-06-2025)</a:t>
            </a:r>
          </a:p>
          <a:p>
            <a:pPr lvl="1" algn="just"/>
            <a:endParaRPr lang="en-IN" sz="1800" b="1" dirty="0">
              <a:solidFill>
                <a:srgbClr val="FF0000"/>
              </a:solidFill>
            </a:endParaRPr>
          </a:p>
          <a:p>
            <a:pPr marL="457200" lvl="1" indent="0" algn="just">
              <a:buNone/>
            </a:pPr>
            <a:endParaRPr lang="en-US" sz="1800" b="1" dirty="0">
              <a:solidFill>
                <a:srgbClr val="FF0000"/>
              </a:solidFill>
            </a:endParaRPr>
          </a:p>
        </p:txBody>
      </p:sp>
    </p:spTree>
    <p:extLst>
      <p:ext uri="{BB962C8B-B14F-4D97-AF65-F5344CB8AC3E}">
        <p14:creationId xmlns:p14="http://schemas.microsoft.com/office/powerpoint/2010/main" val="27300383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5854" y="336884"/>
            <a:ext cx="10798759" cy="6112042"/>
          </a:xfrm>
        </p:spPr>
        <p:txBody>
          <a:bodyPr/>
          <a:lstStyle/>
          <a:p>
            <a:pPr marL="0" lvl="0" indent="0">
              <a:buNone/>
            </a:pPr>
            <a:r>
              <a:rPr lang="en-US" sz="2000" b="1" dirty="0"/>
              <a:t>International Credit Rating Agencies:</a:t>
            </a:r>
            <a:endParaRPr lang="en-IN" sz="2000" dirty="0"/>
          </a:p>
          <a:p>
            <a:pPr lvl="1"/>
            <a:r>
              <a:rPr lang="en-US" sz="1800" dirty="0"/>
              <a:t>Fitch Ratings Ltd. (FITCH)</a:t>
            </a:r>
            <a:endParaRPr lang="en-IN" sz="1800" dirty="0"/>
          </a:p>
          <a:p>
            <a:pPr lvl="1"/>
            <a:r>
              <a:rPr lang="en-US" sz="1800" dirty="0"/>
              <a:t>Moody’s Investor Services Ltd. (MOODY’S)</a:t>
            </a:r>
            <a:endParaRPr lang="en-IN" sz="1800" dirty="0"/>
          </a:p>
          <a:p>
            <a:pPr lvl="1"/>
            <a:r>
              <a:rPr lang="en-US" sz="1800" dirty="0"/>
              <a:t>Standard &amp; Poor Rating Agencies Ltd. (S&amp;P)</a:t>
            </a:r>
          </a:p>
          <a:p>
            <a:pPr lvl="1"/>
            <a:r>
              <a:rPr lang="en-IN" b="1" dirty="0" err="1">
                <a:solidFill>
                  <a:srgbClr val="FF0000"/>
                </a:solidFill>
              </a:rPr>
              <a:t>CareEdge</a:t>
            </a:r>
            <a:r>
              <a:rPr lang="en-IN" b="1" dirty="0">
                <a:solidFill>
                  <a:srgbClr val="FF0000"/>
                </a:solidFill>
              </a:rPr>
              <a:t> GLOBAL IFSC LTD (included in August 2025 for rating  Non Resident Customers of IFSC, GIFT City, Gujarat)</a:t>
            </a:r>
            <a:endParaRPr lang="en-IN" sz="1800" dirty="0">
              <a:solidFill>
                <a:srgbClr val="FF0000"/>
              </a:solidFill>
            </a:endParaRPr>
          </a:p>
          <a:p>
            <a:pPr lvl="0"/>
            <a:r>
              <a:rPr lang="en-US" dirty="0"/>
              <a:t>In respect of all ECAI rated accounts, </a:t>
            </a:r>
            <a:r>
              <a:rPr lang="en-US" b="1" dirty="0"/>
              <a:t>Credit Rating Press Release</a:t>
            </a:r>
            <a:r>
              <a:rPr lang="en-US" dirty="0"/>
              <a:t> disclosures shall invariably have our </a:t>
            </a:r>
            <a:r>
              <a:rPr lang="en-US" b="1" dirty="0"/>
              <a:t>Bank’s Name</a:t>
            </a:r>
            <a:r>
              <a:rPr lang="en-US" dirty="0"/>
              <a:t>, Credit facilities and Facility Amount. Otherwise it is treated as </a:t>
            </a:r>
            <a:r>
              <a:rPr lang="en-US" b="1" dirty="0"/>
              <a:t>Unrated </a:t>
            </a:r>
            <a:r>
              <a:rPr lang="en-US" dirty="0"/>
              <a:t>and attracts risk weight of </a:t>
            </a:r>
            <a:r>
              <a:rPr lang="en-US" b="1" dirty="0"/>
              <a:t>100 percent or 150 percent</a:t>
            </a:r>
            <a:r>
              <a:rPr lang="en-US" dirty="0"/>
              <a:t> as applicable.</a:t>
            </a:r>
            <a:endParaRPr lang="en-US" b="1" dirty="0"/>
          </a:p>
          <a:p>
            <a:pPr marL="0" indent="0">
              <a:buNone/>
            </a:pPr>
            <a:r>
              <a:rPr lang="en-US" sz="2400" b="1" dirty="0"/>
              <a:t>Timelines for </a:t>
            </a:r>
            <a:r>
              <a:rPr lang="en-US" sz="2400" b="1" dirty="0" err="1"/>
              <a:t>obtension</a:t>
            </a:r>
            <a:r>
              <a:rPr lang="en-US" sz="2400" b="1" dirty="0"/>
              <a:t> of External Rating:</a:t>
            </a:r>
            <a:endParaRPr lang="en-IN" sz="2400" dirty="0"/>
          </a:p>
          <a:p>
            <a:pPr lvl="0" algn="just"/>
            <a:r>
              <a:rPr lang="en-US" sz="2000" dirty="0"/>
              <a:t>In case of Greenfield projects : with in </a:t>
            </a:r>
            <a:r>
              <a:rPr lang="en-US" sz="2000" b="1" dirty="0"/>
              <a:t>6 months</a:t>
            </a:r>
            <a:r>
              <a:rPr lang="en-US" sz="2000" dirty="0"/>
              <a:t> from date of </a:t>
            </a:r>
            <a:r>
              <a:rPr lang="en-US" sz="2000" b="1" dirty="0"/>
              <a:t>DISBURSEMENT</a:t>
            </a:r>
            <a:r>
              <a:rPr lang="en-US" sz="2000" dirty="0"/>
              <a:t>. </a:t>
            </a:r>
            <a:endParaRPr lang="en-IN" sz="2000" dirty="0"/>
          </a:p>
          <a:p>
            <a:pPr lvl="0" algn="just"/>
            <a:r>
              <a:rPr lang="en-US" sz="2000" dirty="0"/>
              <a:t>If party already applied for External Rating : </a:t>
            </a:r>
            <a:r>
              <a:rPr lang="en-US" sz="2000" b="1" dirty="0"/>
              <a:t>3 months</a:t>
            </a:r>
            <a:r>
              <a:rPr lang="en-US" sz="2000" dirty="0"/>
              <a:t> from date of sanction.</a:t>
            </a:r>
            <a:endParaRPr lang="en-IN" sz="2000" dirty="0"/>
          </a:p>
          <a:p>
            <a:pPr lvl="0" algn="just"/>
            <a:r>
              <a:rPr lang="en-US" sz="2000" dirty="0">
                <a:solidFill>
                  <a:srgbClr val="FF0000"/>
                </a:solidFill>
              </a:rPr>
              <a:t>In case of externally unrated borrowers with exposure </a:t>
            </a:r>
            <a:r>
              <a:rPr lang="en-US" sz="2000" b="1" dirty="0">
                <a:solidFill>
                  <a:srgbClr val="FF0000"/>
                </a:solidFill>
              </a:rPr>
              <a:t>above Rs 50 Crores </a:t>
            </a:r>
            <a:r>
              <a:rPr lang="en-US" sz="2000" dirty="0">
                <a:solidFill>
                  <a:srgbClr val="FF0000"/>
                </a:solidFill>
              </a:rPr>
              <a:t> additional interest of </a:t>
            </a:r>
            <a:r>
              <a:rPr lang="en-US" sz="2000" b="1" dirty="0">
                <a:solidFill>
                  <a:srgbClr val="FF0000"/>
                </a:solidFill>
              </a:rPr>
              <a:t>0.50%</a:t>
            </a:r>
            <a:r>
              <a:rPr lang="en-US" sz="2000" dirty="0">
                <a:solidFill>
                  <a:srgbClr val="FF0000"/>
                </a:solidFill>
              </a:rPr>
              <a:t> on Fund Based facilities and 0.1% on NFB facilities shall be charged over and above the applicable rate of interest</a:t>
            </a:r>
            <a:r>
              <a:rPr lang="en-US" sz="2000" dirty="0"/>
              <a:t>. (Not applicable for Central/State Govt accounts)</a:t>
            </a:r>
            <a:endParaRPr lang="en-IN" sz="2000" dirty="0"/>
          </a:p>
          <a:p>
            <a:endParaRPr lang="en-IN" dirty="0"/>
          </a:p>
        </p:txBody>
      </p:sp>
    </p:spTree>
    <p:extLst>
      <p:ext uri="{BB962C8B-B14F-4D97-AF65-F5344CB8AC3E}">
        <p14:creationId xmlns:p14="http://schemas.microsoft.com/office/powerpoint/2010/main" val="24154891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833" y="104276"/>
            <a:ext cx="10806780" cy="697831"/>
          </a:xfrm>
        </p:spPr>
        <p:txBody>
          <a:bodyPr>
            <a:normAutofit/>
          </a:bodyPr>
          <a:lstStyle/>
          <a:p>
            <a:r>
              <a:rPr lang="en-US" sz="2800" b="1" dirty="0"/>
              <a:t>Monitoring of Cross Default and other Financial Covenants</a:t>
            </a:r>
            <a:endParaRPr lang="en-IN" sz="2800" dirty="0"/>
          </a:p>
        </p:txBody>
      </p:sp>
      <p:sp>
        <p:nvSpPr>
          <p:cNvPr id="3" name="Content Placeholder 2"/>
          <p:cNvSpPr>
            <a:spLocks noGrp="1"/>
          </p:cNvSpPr>
          <p:nvPr>
            <p:ph idx="1"/>
          </p:nvPr>
        </p:nvSpPr>
        <p:spPr>
          <a:xfrm>
            <a:off x="826168" y="673768"/>
            <a:ext cx="10678444" cy="5237454"/>
          </a:xfrm>
        </p:spPr>
        <p:txBody>
          <a:bodyPr/>
          <a:lstStyle/>
          <a:p>
            <a:pPr lvl="0" algn="just"/>
            <a:r>
              <a:rPr lang="en-US" sz="2000" dirty="0"/>
              <a:t>Default with one lender that </a:t>
            </a:r>
            <a:r>
              <a:rPr lang="en-US" sz="2000" b="1" dirty="0"/>
              <a:t>may trigger default</a:t>
            </a:r>
            <a:r>
              <a:rPr lang="en-US" sz="2000" dirty="0"/>
              <a:t> with another lender. </a:t>
            </a:r>
            <a:endParaRPr lang="en-IN" sz="2000" dirty="0"/>
          </a:p>
          <a:p>
            <a:pPr lvl="0" algn="just"/>
            <a:r>
              <a:rPr lang="en-US" sz="2000" dirty="0"/>
              <a:t>Considered as Cross Default if it is </a:t>
            </a:r>
            <a:r>
              <a:rPr lang="en-US" sz="2000" b="1" dirty="0"/>
              <a:t>not cured with in 30 days</a:t>
            </a:r>
            <a:r>
              <a:rPr lang="en-US" sz="2000" dirty="0"/>
              <a:t>. </a:t>
            </a:r>
            <a:endParaRPr lang="en-IN" sz="2000" dirty="0"/>
          </a:p>
          <a:p>
            <a:pPr lvl="0" algn="just"/>
            <a:r>
              <a:rPr lang="en-US" sz="2000" dirty="0"/>
              <a:t>To monitor </a:t>
            </a:r>
            <a:r>
              <a:rPr lang="en-US" sz="2000" b="1" dirty="0"/>
              <a:t>the financial discipline</a:t>
            </a:r>
            <a:r>
              <a:rPr lang="en-US" sz="2000" dirty="0"/>
              <a:t> among the group.  </a:t>
            </a:r>
            <a:endParaRPr lang="en-IN" sz="2000" dirty="0"/>
          </a:p>
          <a:p>
            <a:pPr lvl="0" algn="just"/>
            <a:r>
              <a:rPr lang="en-US" sz="2000" b="1" dirty="0"/>
              <a:t>Monitored quarterly</a:t>
            </a:r>
            <a:r>
              <a:rPr lang="en-US" sz="2000" dirty="0"/>
              <a:t> through CRILC reports or CIC reports.</a:t>
            </a:r>
            <a:endParaRPr lang="en-IN" sz="2000" dirty="0"/>
          </a:p>
          <a:p>
            <a:pPr lvl="0" algn="just"/>
            <a:r>
              <a:rPr lang="en-US" sz="2000" dirty="0"/>
              <a:t>The guidelines are applicable for </a:t>
            </a:r>
            <a:r>
              <a:rPr lang="en-US" sz="2000" b="1" dirty="0"/>
              <a:t>Listed Corporate with exposure of Rs.50.00</a:t>
            </a:r>
            <a:r>
              <a:rPr lang="en-US" sz="2000" dirty="0"/>
              <a:t> </a:t>
            </a:r>
            <a:r>
              <a:rPr lang="en-US" sz="2000" b="1" dirty="0" err="1"/>
              <a:t>Crores</a:t>
            </a:r>
            <a:r>
              <a:rPr lang="en-US" sz="2000" dirty="0"/>
              <a:t> &amp; above and  </a:t>
            </a:r>
            <a:endParaRPr lang="en-IN" sz="2000" dirty="0"/>
          </a:p>
          <a:p>
            <a:pPr lvl="0" algn="just"/>
            <a:r>
              <a:rPr lang="en-US" sz="2000" b="1" dirty="0"/>
              <a:t>Listed</a:t>
            </a:r>
            <a:r>
              <a:rPr lang="en-US" sz="2000" dirty="0"/>
              <a:t> </a:t>
            </a:r>
            <a:r>
              <a:rPr lang="en-US" sz="2000" b="1" dirty="0"/>
              <a:t>MSME borrowers with exposure of </a:t>
            </a:r>
            <a:r>
              <a:rPr lang="en-US" sz="2000" b="1" dirty="0" err="1"/>
              <a:t>Rs</a:t>
            </a:r>
            <a:r>
              <a:rPr lang="en-US" sz="2000" b="1" dirty="0"/>
              <a:t> 1.00</a:t>
            </a:r>
            <a:r>
              <a:rPr lang="en-US" sz="2000" dirty="0"/>
              <a:t> </a:t>
            </a:r>
            <a:r>
              <a:rPr lang="en-US" sz="2000" b="1" dirty="0" err="1"/>
              <a:t>Crore</a:t>
            </a:r>
            <a:r>
              <a:rPr lang="en-US" sz="2000" dirty="0"/>
              <a:t> and above.</a:t>
            </a:r>
            <a:endParaRPr lang="en-IN" sz="2000" dirty="0"/>
          </a:p>
          <a:p>
            <a:pPr algn="just"/>
            <a:r>
              <a:rPr lang="en-US" sz="2000" b="1" dirty="0"/>
              <a:t>The P&amp;L covenants</a:t>
            </a:r>
            <a:r>
              <a:rPr lang="en-US" sz="2000" dirty="0"/>
              <a:t> (</a:t>
            </a:r>
            <a:r>
              <a:rPr lang="en-US" sz="2000" b="1" dirty="0"/>
              <a:t>Net Sales, Net Profit Ratio, Interest coverage Ratio</a:t>
            </a:r>
            <a:r>
              <a:rPr lang="en-US" sz="2000" dirty="0"/>
              <a:t> </a:t>
            </a:r>
            <a:r>
              <a:rPr lang="en-US" sz="2000" dirty="0" err="1"/>
              <a:t>etc</a:t>
            </a:r>
            <a:r>
              <a:rPr lang="en-US" sz="2000" dirty="0"/>
              <a:t>) </a:t>
            </a:r>
            <a:endParaRPr lang="en-IN" sz="2000" dirty="0"/>
          </a:p>
          <a:p>
            <a:pPr lvl="0" algn="just"/>
            <a:r>
              <a:rPr lang="en-US" sz="2000" dirty="0"/>
              <a:t>for the above eligible listed companies are to </a:t>
            </a:r>
            <a:r>
              <a:rPr lang="en-US" sz="2000" b="1" dirty="0"/>
              <a:t>be monitored on quarterly basis</a:t>
            </a:r>
            <a:endParaRPr lang="en-IN" sz="2000" dirty="0"/>
          </a:p>
          <a:p>
            <a:endParaRPr lang="en-IN" dirty="0"/>
          </a:p>
        </p:txBody>
      </p:sp>
    </p:spTree>
    <p:extLst>
      <p:ext uri="{BB962C8B-B14F-4D97-AF65-F5344CB8AC3E}">
        <p14:creationId xmlns:p14="http://schemas.microsoft.com/office/powerpoint/2010/main" val="27033726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180" y="649707"/>
            <a:ext cx="11055433" cy="5261517"/>
          </a:xfrm>
        </p:spPr>
        <p:txBody>
          <a:bodyPr>
            <a:normAutofit/>
          </a:bodyPr>
          <a:lstStyle/>
          <a:p>
            <a:pPr algn="just"/>
            <a:r>
              <a:rPr lang="en-US" sz="2000" b="1" dirty="0"/>
              <a:t>Balance Sheet covenants (TOL/TNW, DE Ratio, Current  Ratio</a:t>
            </a:r>
            <a:r>
              <a:rPr lang="en-US" sz="2000" dirty="0"/>
              <a:t> </a:t>
            </a:r>
            <a:r>
              <a:rPr lang="en-US" sz="2000" dirty="0" err="1"/>
              <a:t>etc</a:t>
            </a:r>
            <a:r>
              <a:rPr lang="en-US" sz="2000" dirty="0"/>
              <a:t>)  </a:t>
            </a:r>
            <a:endParaRPr lang="en-IN" sz="2000" dirty="0"/>
          </a:p>
          <a:p>
            <a:pPr lvl="0" algn="just"/>
            <a:r>
              <a:rPr lang="en-US" sz="2000" dirty="0"/>
              <a:t>To be monitored on </a:t>
            </a:r>
            <a:r>
              <a:rPr lang="en-US" sz="2000" b="1" dirty="0"/>
              <a:t>yearly basis</a:t>
            </a:r>
            <a:r>
              <a:rPr lang="en-US" sz="2000" dirty="0"/>
              <a:t> to ascertain deviation from sanctioned/ accepted levels, if any. </a:t>
            </a:r>
            <a:endParaRPr lang="en-IN" sz="2000" dirty="0"/>
          </a:p>
          <a:p>
            <a:pPr lvl="0" algn="just"/>
            <a:r>
              <a:rPr lang="en-US" sz="2000" b="1" dirty="0"/>
              <a:t>Breach in financial covenants</a:t>
            </a:r>
            <a:r>
              <a:rPr lang="en-US" sz="2000" dirty="0"/>
              <a:t> would deemed to have occurred if there is a deterioration of </a:t>
            </a:r>
            <a:r>
              <a:rPr lang="en-US" sz="2000" b="1" dirty="0"/>
              <a:t>more than 10%</a:t>
            </a:r>
            <a:r>
              <a:rPr lang="en-US" sz="2000" dirty="0"/>
              <a:t> in the actual level, vis-à-vis sanction level /last review level.</a:t>
            </a:r>
            <a:endParaRPr lang="en-IN" sz="2000" dirty="0"/>
          </a:p>
          <a:p>
            <a:pPr lvl="0" algn="just"/>
            <a:r>
              <a:rPr lang="en-US" sz="2000" dirty="0"/>
              <a:t>In case where the account is </a:t>
            </a:r>
            <a:r>
              <a:rPr lang="en-US" sz="2000" b="1" dirty="0"/>
              <a:t>taken over by other Bank</a:t>
            </a:r>
            <a:r>
              <a:rPr lang="en-US" sz="2000" dirty="0"/>
              <a:t>/FIs, </a:t>
            </a:r>
            <a:r>
              <a:rPr lang="en-US" sz="2000" b="1" dirty="0"/>
              <a:t>concession in ROI/Charges extended for the last one year</a:t>
            </a:r>
            <a:r>
              <a:rPr lang="en-US" sz="2000" dirty="0"/>
              <a:t> to be </a:t>
            </a:r>
            <a:r>
              <a:rPr lang="en-US" sz="2000" b="1" dirty="0"/>
              <a:t>recovered</a:t>
            </a:r>
            <a:r>
              <a:rPr lang="en-US" sz="2000" dirty="0"/>
              <a:t> before closure.(this condition be part of the sanction conveying letter and accepted by the Borrower)</a:t>
            </a:r>
            <a:endParaRPr lang="en-IN" sz="2000" dirty="0"/>
          </a:p>
          <a:p>
            <a:pPr algn="just"/>
            <a:r>
              <a:rPr lang="en-US" sz="2000" b="1" dirty="0"/>
              <a:t>As per Companies Act 2013, </a:t>
            </a:r>
            <a:r>
              <a:rPr lang="en-US" sz="2000" dirty="0"/>
              <a:t>No Holding company (other than Banking, Insurance) shall have </a:t>
            </a:r>
            <a:r>
              <a:rPr lang="en-US" sz="2000" b="1" dirty="0"/>
              <a:t>more than two layers of subsidiaries</a:t>
            </a:r>
            <a:endParaRPr lang="en-IN" sz="2000" dirty="0"/>
          </a:p>
        </p:txBody>
      </p:sp>
    </p:spTree>
    <p:extLst>
      <p:ext uri="{BB962C8B-B14F-4D97-AF65-F5344CB8AC3E}">
        <p14:creationId xmlns:p14="http://schemas.microsoft.com/office/powerpoint/2010/main" val="7620361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5854" y="264695"/>
            <a:ext cx="11269579" cy="6296526"/>
          </a:xfrm>
        </p:spPr>
        <p:txBody>
          <a:bodyPr/>
          <a:lstStyle/>
          <a:p>
            <a:pPr algn="just"/>
            <a:r>
              <a:rPr lang="en-US" sz="2000" b="1" dirty="0"/>
              <a:t>Prudential norms on Income Recognition, Asset Classification and Provisioning pertaining to Advances</a:t>
            </a:r>
            <a:endParaRPr lang="en-IN" sz="2000" dirty="0"/>
          </a:p>
          <a:p>
            <a:pPr marL="0" lvl="0" indent="0" algn="just">
              <a:buNone/>
            </a:pPr>
            <a:r>
              <a:rPr lang="en-US" dirty="0"/>
              <a:t>Asset classification of accounts under </a:t>
            </a:r>
            <a:r>
              <a:rPr lang="en-US" b="1" dirty="0"/>
              <a:t>CONSORTIUM</a:t>
            </a:r>
            <a:r>
              <a:rPr lang="en-US" dirty="0"/>
              <a:t> should be based on the record of </a:t>
            </a:r>
            <a:r>
              <a:rPr lang="en-US" b="1" dirty="0"/>
              <a:t>recovery of the individual member banks</a:t>
            </a:r>
            <a:endParaRPr lang="en-IN" b="1" dirty="0"/>
          </a:p>
          <a:p>
            <a:pPr marL="0" indent="0" algn="just">
              <a:buNone/>
            </a:pPr>
            <a:endParaRPr lang="en-US" b="1" dirty="0"/>
          </a:p>
          <a:p>
            <a:pPr marL="0" indent="0" algn="just">
              <a:buNone/>
            </a:pPr>
            <a:r>
              <a:rPr lang="en-US" sz="2400" b="1" dirty="0"/>
              <a:t>GUIDELINES ON PERIODICITY &amp; PARTICIPATION IN CONSORTIUM MEETINGS:</a:t>
            </a:r>
            <a:endParaRPr lang="en-IN" sz="2400" dirty="0"/>
          </a:p>
          <a:p>
            <a:pPr lvl="0" algn="just"/>
            <a:r>
              <a:rPr lang="en-US" sz="2000" b="1" dirty="0"/>
              <a:t>Where we are Leader</a:t>
            </a:r>
            <a:r>
              <a:rPr lang="en-US" sz="2000" dirty="0"/>
              <a:t>: For important decisions, </a:t>
            </a:r>
            <a:r>
              <a:rPr lang="en-US" sz="2000" b="1" dirty="0"/>
              <a:t>GM/CGM</a:t>
            </a:r>
            <a:r>
              <a:rPr lang="en-US" sz="2000" dirty="0"/>
              <a:t> of Circle (limits </a:t>
            </a:r>
            <a:r>
              <a:rPr lang="en-US" sz="2000" b="1" dirty="0"/>
              <a:t>Rs.25 </a:t>
            </a:r>
            <a:r>
              <a:rPr lang="en-US" sz="2000" b="1" dirty="0" err="1"/>
              <a:t>crores</a:t>
            </a:r>
            <a:r>
              <a:rPr lang="en-US" sz="2000" b="1" dirty="0"/>
              <a:t>&amp; above</a:t>
            </a:r>
            <a:r>
              <a:rPr lang="en-US" sz="2000" dirty="0"/>
              <a:t>),  </a:t>
            </a:r>
            <a:endParaRPr lang="en-IN" sz="2000" dirty="0"/>
          </a:p>
          <a:p>
            <a:pPr lvl="0" algn="just"/>
            <a:r>
              <a:rPr lang="en-US" sz="2000" b="1" dirty="0"/>
              <a:t>DGM </a:t>
            </a:r>
            <a:r>
              <a:rPr lang="en-US" sz="2000" dirty="0"/>
              <a:t>of Circle for limits </a:t>
            </a:r>
            <a:r>
              <a:rPr lang="en-US" sz="2000" b="1" dirty="0"/>
              <a:t>below Rs.25 </a:t>
            </a:r>
            <a:r>
              <a:rPr lang="en-US" sz="2000" b="1" dirty="0" err="1"/>
              <a:t>crores</a:t>
            </a:r>
            <a:r>
              <a:rPr lang="en-US" sz="2000" dirty="0"/>
              <a:t>. </a:t>
            </a:r>
            <a:endParaRPr lang="en-IN" sz="2000" dirty="0"/>
          </a:p>
          <a:p>
            <a:pPr lvl="0" algn="just"/>
            <a:r>
              <a:rPr lang="en-US" sz="2000" dirty="0"/>
              <a:t>Branch </a:t>
            </a:r>
            <a:r>
              <a:rPr lang="en-US" sz="2000" dirty="0" err="1"/>
              <a:t>incharge</a:t>
            </a:r>
            <a:r>
              <a:rPr lang="en-US" sz="2000" dirty="0"/>
              <a:t> /II line presence must.</a:t>
            </a:r>
            <a:endParaRPr lang="en-IN" sz="2000" dirty="0"/>
          </a:p>
          <a:p>
            <a:pPr lvl="0" algn="just"/>
            <a:r>
              <a:rPr lang="en-US" sz="2000" b="1" dirty="0"/>
              <a:t>If we are member bank</a:t>
            </a:r>
            <a:r>
              <a:rPr lang="en-US" sz="2000" dirty="0"/>
              <a:t>:  Consortium to be attended by not less than </a:t>
            </a:r>
            <a:r>
              <a:rPr lang="en-US" sz="2000" b="1" dirty="0"/>
              <a:t>DM </a:t>
            </a:r>
            <a:r>
              <a:rPr lang="en-US" sz="2000" dirty="0"/>
              <a:t>of </a:t>
            </a:r>
            <a:r>
              <a:rPr lang="en-US" sz="2000" b="1" dirty="0"/>
              <a:t>Circle </a:t>
            </a:r>
            <a:r>
              <a:rPr lang="en-US" sz="2000" dirty="0"/>
              <a:t>and branch in charge.</a:t>
            </a:r>
            <a:endParaRPr lang="en-IN" sz="2000" dirty="0"/>
          </a:p>
          <a:p>
            <a:pPr lvl="0" algn="just"/>
            <a:r>
              <a:rPr lang="en-US" sz="2000" b="1" dirty="0"/>
              <a:t>Routine meetings</a:t>
            </a:r>
            <a:r>
              <a:rPr lang="en-US" sz="2000" dirty="0"/>
              <a:t>: Attendance by </a:t>
            </a:r>
            <a:r>
              <a:rPr lang="en-US" sz="2000" b="1" dirty="0"/>
              <a:t>Branch </a:t>
            </a:r>
            <a:r>
              <a:rPr lang="en-US" sz="2000" b="1" dirty="0" err="1"/>
              <a:t>incharge</a:t>
            </a:r>
            <a:r>
              <a:rPr lang="en-US" sz="2000" b="1" dirty="0"/>
              <a:t> (Scale IV/V</a:t>
            </a:r>
            <a:r>
              <a:rPr lang="en-US" sz="2000" dirty="0"/>
              <a:t>). If branch headed by non executive,  one </a:t>
            </a:r>
            <a:r>
              <a:rPr lang="en-US" sz="2000" b="1" dirty="0"/>
              <a:t>executive from Circle</a:t>
            </a:r>
            <a:r>
              <a:rPr lang="en-US" sz="2000" dirty="0"/>
              <a:t> along with branch in charge.</a:t>
            </a:r>
            <a:endParaRPr lang="en-IN" sz="2000" dirty="0"/>
          </a:p>
          <a:p>
            <a:pPr lvl="0" algn="just"/>
            <a:r>
              <a:rPr lang="en-US" sz="2000" dirty="0"/>
              <a:t>Consortium meetings to be </a:t>
            </a:r>
            <a:r>
              <a:rPr lang="en-US" sz="2000" b="1" dirty="0"/>
              <a:t>conducted quarterly</a:t>
            </a:r>
            <a:r>
              <a:rPr lang="en-US" sz="2000" dirty="0"/>
              <a:t> and minutes to be circulated to member banks </a:t>
            </a:r>
            <a:r>
              <a:rPr lang="en-US" sz="2000" b="1" dirty="0"/>
              <a:t>with in 3 days of meeting</a:t>
            </a:r>
            <a:r>
              <a:rPr lang="en-US" sz="2000" dirty="0"/>
              <a:t>.</a:t>
            </a:r>
            <a:endParaRPr lang="en-IN" sz="2000" dirty="0"/>
          </a:p>
          <a:p>
            <a:endParaRPr lang="en-IN" dirty="0"/>
          </a:p>
        </p:txBody>
      </p:sp>
    </p:spTree>
    <p:extLst>
      <p:ext uri="{BB962C8B-B14F-4D97-AF65-F5344CB8AC3E}">
        <p14:creationId xmlns:p14="http://schemas.microsoft.com/office/powerpoint/2010/main" val="15294060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558" y="192505"/>
            <a:ext cx="10911054" cy="6368716"/>
          </a:xfrm>
        </p:spPr>
        <p:txBody>
          <a:bodyPr/>
          <a:lstStyle/>
          <a:p>
            <a:pPr marL="0" indent="0" algn="just">
              <a:buNone/>
            </a:pPr>
            <a:r>
              <a:rPr lang="en-US" sz="2000" b="1" dirty="0"/>
              <a:t>Certificates/Reports issued by Third Party entities/Professionals and submitted by borrowers – Need for independent due-diligence:</a:t>
            </a:r>
            <a:endParaRPr lang="en-IN" sz="2000" dirty="0"/>
          </a:p>
          <a:p>
            <a:pPr algn="just"/>
            <a:r>
              <a:rPr lang="en-US" dirty="0"/>
              <a:t> </a:t>
            </a:r>
            <a:endParaRPr lang="en-IN" dirty="0"/>
          </a:p>
          <a:p>
            <a:pPr lvl="0" algn="just"/>
            <a:r>
              <a:rPr lang="en-US" sz="2000" dirty="0"/>
              <a:t>Certificates issued by third party entities (TPE), submitted by borrowers - the authenticity of the same shall be </a:t>
            </a:r>
            <a:r>
              <a:rPr lang="en-US" sz="2000" b="1" dirty="0"/>
              <a:t>independently verified</a:t>
            </a:r>
            <a:r>
              <a:rPr lang="en-US" sz="2000" dirty="0"/>
              <a:t> by </a:t>
            </a:r>
            <a:r>
              <a:rPr lang="en-US" sz="2000" b="1" dirty="0"/>
              <a:t>directly communicating </a:t>
            </a:r>
            <a:r>
              <a:rPr lang="en-US" sz="2000" dirty="0"/>
              <a:t>with the concerned TPE issuing the certificate. </a:t>
            </a:r>
            <a:endParaRPr lang="en-IN" sz="2000" dirty="0"/>
          </a:p>
          <a:p>
            <a:pPr lvl="0" algn="just"/>
            <a:r>
              <a:rPr lang="en-US" sz="2000" b="1" dirty="0"/>
              <a:t>Use UDIN portal</a:t>
            </a:r>
            <a:r>
              <a:rPr lang="en-US" sz="2000" dirty="0"/>
              <a:t> for verification of certificates issued by CAs.</a:t>
            </a:r>
            <a:endParaRPr lang="en-IN" sz="2000" dirty="0"/>
          </a:p>
          <a:p>
            <a:pPr marL="0" indent="0" algn="just">
              <a:buNone/>
            </a:pPr>
            <a:endParaRPr lang="en-US" sz="2000" b="1" dirty="0"/>
          </a:p>
          <a:p>
            <a:pPr marL="0" indent="0" algn="just">
              <a:buNone/>
            </a:pPr>
            <a:r>
              <a:rPr lang="en-US" sz="2000" b="1" dirty="0"/>
              <a:t>PERIODICAL OBTENTION OF ENCUMBRANCE CERTIFICATE IN RESPECT OF PROPERTIES MORTGAGED TO BANK :</a:t>
            </a:r>
            <a:r>
              <a:rPr lang="en-US" sz="2000" dirty="0"/>
              <a:t> </a:t>
            </a:r>
            <a:endParaRPr lang="en-IN" sz="2000" dirty="0"/>
          </a:p>
          <a:p>
            <a:pPr lvl="0" algn="just"/>
            <a:r>
              <a:rPr lang="en-US" sz="2000" b="1" dirty="0"/>
              <a:t>With in 36 months</a:t>
            </a:r>
            <a:r>
              <a:rPr lang="en-US" sz="2000" dirty="0"/>
              <a:t> from the date of creation of Mortgage and thereafter every 36 months. </a:t>
            </a:r>
            <a:endParaRPr lang="en-IN" sz="2000" dirty="0"/>
          </a:p>
          <a:p>
            <a:pPr lvl="0" algn="just"/>
            <a:r>
              <a:rPr lang="en-US" sz="2000" dirty="0"/>
              <a:t>For accounts eligible </a:t>
            </a:r>
            <a:r>
              <a:rPr lang="en-US" sz="2000" b="1" dirty="0"/>
              <a:t>for Legal Audit, not required as EC obtained </a:t>
            </a:r>
            <a:r>
              <a:rPr lang="en-US" sz="2000" dirty="0"/>
              <a:t>as part of Legal Audit.</a:t>
            </a:r>
            <a:endParaRPr lang="en-IN" sz="2000" dirty="0"/>
          </a:p>
          <a:p>
            <a:pPr lvl="0" algn="just"/>
            <a:r>
              <a:rPr lang="en-US" sz="2000" dirty="0"/>
              <a:t>Fee payable for </a:t>
            </a:r>
            <a:r>
              <a:rPr lang="en-US" sz="2000" dirty="0" err="1"/>
              <a:t>obtention</a:t>
            </a:r>
            <a:r>
              <a:rPr lang="en-US" sz="2000" dirty="0"/>
              <a:t> of EC: </a:t>
            </a:r>
            <a:r>
              <a:rPr lang="en-US" sz="2000" b="1" dirty="0"/>
              <a:t>Rs.500/- </a:t>
            </a:r>
            <a:r>
              <a:rPr lang="en-US" sz="2000" dirty="0"/>
              <a:t>plus actual </a:t>
            </a:r>
            <a:r>
              <a:rPr lang="en-US" sz="2000" b="1" dirty="0"/>
              <a:t>fee charged by Govt. Dept.</a:t>
            </a:r>
            <a:endParaRPr lang="en-IN" sz="2000" b="1" dirty="0"/>
          </a:p>
          <a:p>
            <a:endParaRPr lang="en-IN" dirty="0"/>
          </a:p>
        </p:txBody>
      </p:sp>
    </p:spTree>
    <p:extLst>
      <p:ext uri="{BB962C8B-B14F-4D97-AF65-F5344CB8AC3E}">
        <p14:creationId xmlns:p14="http://schemas.microsoft.com/office/powerpoint/2010/main" val="6292572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3348" y="272716"/>
            <a:ext cx="10991265" cy="5638506"/>
          </a:xfrm>
        </p:spPr>
        <p:txBody>
          <a:bodyPr/>
          <a:lstStyle/>
          <a:p>
            <a:pPr marL="0" indent="0">
              <a:buNone/>
            </a:pPr>
            <a:r>
              <a:rPr lang="en-US" sz="2400" b="1" dirty="0"/>
              <a:t>GUIDELINES ON RELEASE OF MOVABLE/IMMOVABLE PROPERTY DOCUMENTS ON CLOSURE OF LOAN ACCOUNT</a:t>
            </a:r>
            <a:endParaRPr lang="en-IN" sz="2400" dirty="0"/>
          </a:p>
          <a:p>
            <a:pPr lvl="0" algn="just"/>
            <a:r>
              <a:rPr lang="en-US" sz="2000" b="1" dirty="0"/>
              <a:t>With in 30 days after full payment</a:t>
            </a:r>
            <a:r>
              <a:rPr lang="en-US" sz="2000" dirty="0"/>
              <a:t>. (release of documents &amp; filing satisfaction of charge with relevant registry. </a:t>
            </a:r>
            <a:endParaRPr lang="en-IN" sz="2000" dirty="0"/>
          </a:p>
          <a:p>
            <a:pPr lvl="0" algn="just"/>
            <a:r>
              <a:rPr lang="en-US" sz="2000" dirty="0"/>
              <a:t>If original documents lost, duplicate to be obtained issued with in 60 days.</a:t>
            </a:r>
            <a:endParaRPr lang="en-IN" sz="2000" dirty="0"/>
          </a:p>
          <a:p>
            <a:pPr lvl="0" algn="just"/>
            <a:r>
              <a:rPr lang="en-US" sz="2000" dirty="0"/>
              <a:t>If </a:t>
            </a:r>
            <a:r>
              <a:rPr lang="en-US" sz="2000" b="1" dirty="0"/>
              <a:t>delay beyond 30 days</a:t>
            </a:r>
            <a:r>
              <a:rPr lang="en-US" sz="2000" dirty="0"/>
              <a:t> by bank for release of documents and to file charge satisfaction with relevant Registry, bank to compensate to Borrower </a:t>
            </a:r>
            <a:r>
              <a:rPr lang="en-US" sz="2000" b="1" dirty="0"/>
              <a:t>@Rs.5000/- for each day of delay</a:t>
            </a:r>
            <a:r>
              <a:rPr lang="en-US" sz="2000" dirty="0"/>
              <a:t>.</a:t>
            </a:r>
            <a:endParaRPr lang="en-IN" sz="2000" dirty="0"/>
          </a:p>
          <a:p>
            <a:pPr lvl="0" algn="just"/>
            <a:r>
              <a:rPr lang="en-US" sz="2000" dirty="0"/>
              <a:t>If borrower </a:t>
            </a:r>
            <a:r>
              <a:rPr lang="en-US" sz="2000"/>
              <a:t>not collected with </a:t>
            </a:r>
            <a:r>
              <a:rPr lang="en-US" sz="2000" dirty="0"/>
              <a:t>in 30 days, </a:t>
            </a:r>
            <a:r>
              <a:rPr lang="en-US" sz="2000" b="1" dirty="0"/>
              <a:t>safe keeping charges @500/- p.m</a:t>
            </a:r>
            <a:r>
              <a:rPr lang="en-US" sz="2000" dirty="0"/>
              <a:t>.</a:t>
            </a:r>
            <a:endParaRPr lang="en-IN" sz="2000" dirty="0"/>
          </a:p>
          <a:p>
            <a:pPr lvl="0" algn="just"/>
            <a:r>
              <a:rPr lang="en-US" sz="2000" dirty="0"/>
              <a:t>For </a:t>
            </a:r>
            <a:r>
              <a:rPr lang="en-US" sz="2000" b="1" dirty="0"/>
              <a:t>GLs safe keeping charges @Rs.200/- p m </a:t>
            </a:r>
            <a:r>
              <a:rPr lang="en-US" sz="2000" dirty="0"/>
              <a:t>(beyond 30 days of closure)</a:t>
            </a:r>
            <a:endParaRPr lang="en-IN" sz="2000" dirty="0"/>
          </a:p>
          <a:p>
            <a:endParaRPr lang="en-IN" dirty="0"/>
          </a:p>
        </p:txBody>
      </p:sp>
    </p:spTree>
    <p:extLst>
      <p:ext uri="{BB962C8B-B14F-4D97-AF65-F5344CB8AC3E}">
        <p14:creationId xmlns:p14="http://schemas.microsoft.com/office/powerpoint/2010/main" val="13856845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023" y="0"/>
            <a:ext cx="9972591" cy="577516"/>
          </a:xfrm>
        </p:spPr>
        <p:txBody>
          <a:bodyPr>
            <a:normAutofit fontScale="90000"/>
          </a:bodyPr>
          <a:lstStyle/>
          <a:p>
            <a:pPr algn="ctr"/>
            <a:r>
              <a:rPr lang="en-US" b="1" dirty="0"/>
              <a:t>KEY FACT STATEMENT</a:t>
            </a:r>
            <a:br>
              <a:rPr lang="en-IN" dirty="0"/>
            </a:br>
            <a:endParaRPr lang="en-IN" dirty="0"/>
          </a:p>
        </p:txBody>
      </p:sp>
      <p:sp>
        <p:nvSpPr>
          <p:cNvPr id="3" name="Content Placeholder 2"/>
          <p:cNvSpPr>
            <a:spLocks noGrp="1"/>
          </p:cNvSpPr>
          <p:nvPr>
            <p:ph idx="1"/>
          </p:nvPr>
        </p:nvSpPr>
        <p:spPr>
          <a:xfrm>
            <a:off x="1026696" y="633665"/>
            <a:ext cx="10477917" cy="5277559"/>
          </a:xfrm>
        </p:spPr>
        <p:txBody>
          <a:bodyPr/>
          <a:lstStyle/>
          <a:p>
            <a:pPr lvl="0" algn="just"/>
            <a:r>
              <a:rPr lang="en-IN" sz="2000" dirty="0"/>
              <a:t>A statement of key facts of a loan agreement, in simple and easier to understand language, provided to the borrower in a standardised format. </a:t>
            </a:r>
          </a:p>
          <a:p>
            <a:pPr lvl="0" algn="just"/>
            <a:r>
              <a:rPr lang="en-IN" sz="2000" dirty="0"/>
              <a:t>To all prospective borrowers to help them take an informed view before executing the loan contract </a:t>
            </a:r>
          </a:p>
          <a:p>
            <a:pPr lvl="0" algn="just"/>
            <a:r>
              <a:rPr lang="en-US" sz="2000" dirty="0"/>
              <a:t>To All new </a:t>
            </a:r>
            <a:r>
              <a:rPr lang="en-US" sz="2000" b="1" dirty="0"/>
              <a:t>Retail and MSME </a:t>
            </a:r>
            <a:r>
              <a:rPr lang="en-US" sz="2000" dirty="0"/>
              <a:t>term loans sanctioned on or after </a:t>
            </a:r>
            <a:r>
              <a:rPr lang="en-US" sz="2000" b="1" dirty="0"/>
              <a:t>October 1, 2024</a:t>
            </a:r>
            <a:endParaRPr lang="en-IN" sz="2000" b="1" dirty="0"/>
          </a:p>
          <a:p>
            <a:pPr lvl="0" algn="just"/>
            <a:r>
              <a:rPr lang="en-IN" sz="2000" b="1" dirty="0"/>
              <a:t>Annual Percentage Rate (APR</a:t>
            </a:r>
            <a:r>
              <a:rPr lang="en-IN" sz="2000" dirty="0"/>
              <a:t>) is the annual cost of credit to the borrower which includes interest rate and all other charges associated with the credit facility </a:t>
            </a:r>
          </a:p>
          <a:p>
            <a:pPr lvl="0" algn="just"/>
            <a:r>
              <a:rPr lang="en-IN" sz="2000" dirty="0"/>
              <a:t>Validity period of at least </a:t>
            </a:r>
            <a:r>
              <a:rPr lang="en-IN" sz="2000" b="1" dirty="0"/>
              <a:t>three working days</a:t>
            </a:r>
            <a:r>
              <a:rPr lang="en-IN" sz="2000" dirty="0"/>
              <a:t> for loans having tenor of seven days or more, and a validity period of </a:t>
            </a:r>
            <a:r>
              <a:rPr lang="en-IN" sz="2000" b="1" dirty="0"/>
              <a:t>one working day</a:t>
            </a:r>
            <a:r>
              <a:rPr lang="en-IN" sz="2000" dirty="0"/>
              <a:t> for loans having tenor of less than seven days </a:t>
            </a:r>
          </a:p>
          <a:p>
            <a:pPr lvl="0" algn="just"/>
            <a:r>
              <a:rPr lang="en-US" sz="2000" dirty="0"/>
              <a:t>Not applicable to Credit Card loans.</a:t>
            </a:r>
            <a:endParaRPr lang="en-IN" sz="2000" dirty="0"/>
          </a:p>
          <a:p>
            <a:endParaRPr lang="en-IN" dirty="0"/>
          </a:p>
        </p:txBody>
      </p:sp>
    </p:spTree>
    <p:extLst>
      <p:ext uri="{BB962C8B-B14F-4D97-AF65-F5344CB8AC3E}">
        <p14:creationId xmlns:p14="http://schemas.microsoft.com/office/powerpoint/2010/main" val="16902088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727" y="0"/>
            <a:ext cx="10846886" cy="946484"/>
          </a:xfrm>
        </p:spPr>
        <p:txBody>
          <a:bodyPr>
            <a:normAutofit/>
          </a:bodyPr>
          <a:lstStyle/>
          <a:p>
            <a:r>
              <a:rPr lang="en-US" sz="2400" b="1" dirty="0"/>
              <a:t>POLICY ON OFF BALANCE SHEET EXPOSURE - NON FUND BASED FACILITIES</a:t>
            </a:r>
            <a:br>
              <a:rPr lang="en-IN" sz="2400" dirty="0"/>
            </a:br>
            <a:endParaRPr lang="en-IN" sz="2400" dirty="0"/>
          </a:p>
        </p:txBody>
      </p:sp>
      <p:sp>
        <p:nvSpPr>
          <p:cNvPr id="3" name="Content Placeholder 2"/>
          <p:cNvSpPr>
            <a:spLocks noGrp="1"/>
          </p:cNvSpPr>
          <p:nvPr>
            <p:ph idx="1"/>
          </p:nvPr>
        </p:nvSpPr>
        <p:spPr>
          <a:xfrm>
            <a:off x="794084" y="433136"/>
            <a:ext cx="10710528" cy="6336631"/>
          </a:xfrm>
        </p:spPr>
        <p:txBody>
          <a:bodyPr>
            <a:normAutofit fontScale="92500" lnSpcReduction="10000"/>
          </a:bodyPr>
          <a:lstStyle/>
          <a:p>
            <a:pPr marL="0" indent="0" algn="just">
              <a:buNone/>
            </a:pPr>
            <a:r>
              <a:rPr lang="en-US" sz="2200" b="1" dirty="0"/>
              <a:t>BANK GUARANTEES</a:t>
            </a:r>
            <a:endParaRPr lang="en-IN" sz="2200" b="1" dirty="0"/>
          </a:p>
          <a:p>
            <a:pPr lvl="0" algn="just"/>
            <a:r>
              <a:rPr lang="en-US" sz="1900" dirty="0"/>
              <a:t>A contract to perform the promise or discharge the liability of a third person in case of his (i.e., the third person’s) default.</a:t>
            </a:r>
            <a:endParaRPr lang="en-IN" sz="1900" dirty="0"/>
          </a:p>
          <a:p>
            <a:pPr lvl="0" algn="just"/>
            <a:r>
              <a:rPr lang="en-US" sz="1900" dirty="0"/>
              <a:t>Bank Guarantee of </a:t>
            </a:r>
            <a:r>
              <a:rPr lang="en-US" sz="1900" b="1" dirty="0" err="1"/>
              <a:t>Rs</a:t>
            </a:r>
            <a:r>
              <a:rPr lang="en-US" sz="1900" b="1" dirty="0"/>
              <a:t>. 50,000</a:t>
            </a:r>
            <a:r>
              <a:rPr lang="en-US" sz="1900" dirty="0"/>
              <a:t> &amp; above shall be signed by </a:t>
            </a:r>
            <a:r>
              <a:rPr lang="en-US" sz="1900" b="1" dirty="0"/>
              <a:t>two authorized</a:t>
            </a:r>
            <a:r>
              <a:rPr lang="en-US" sz="1900" dirty="0"/>
              <a:t> </a:t>
            </a:r>
            <a:r>
              <a:rPr lang="en-US" sz="1900" b="1" dirty="0"/>
              <a:t>signatories.</a:t>
            </a:r>
            <a:endParaRPr lang="en-IN" sz="1900" dirty="0"/>
          </a:p>
          <a:p>
            <a:pPr lvl="0" algn="just"/>
            <a:r>
              <a:rPr lang="en-US" sz="1900" dirty="0"/>
              <a:t>BGs of Rs</a:t>
            </a:r>
            <a:r>
              <a:rPr lang="en-US" sz="1900" b="1" dirty="0"/>
              <a:t>.5 </a:t>
            </a:r>
            <a:r>
              <a:rPr lang="en-US" sz="1900" b="1" dirty="0" err="1"/>
              <a:t>cr</a:t>
            </a:r>
            <a:r>
              <a:rPr lang="en-US" sz="1900" b="1" dirty="0"/>
              <a:t> &amp; above</a:t>
            </a:r>
            <a:r>
              <a:rPr lang="en-US" sz="1900" dirty="0"/>
              <a:t>: </a:t>
            </a:r>
            <a:r>
              <a:rPr lang="en-US" sz="1900" b="1" dirty="0"/>
              <a:t>Quarterly status report</a:t>
            </a:r>
            <a:r>
              <a:rPr lang="en-US" sz="1900" dirty="0"/>
              <a:t> to be submitted by borrower for PG/APG.</a:t>
            </a:r>
            <a:endParaRPr lang="en-IN" sz="1900" dirty="0"/>
          </a:p>
          <a:p>
            <a:pPr lvl="0" algn="just"/>
            <a:r>
              <a:rPr lang="en-US" sz="1900" b="1" dirty="0"/>
              <a:t>Third party deposit</a:t>
            </a:r>
            <a:r>
              <a:rPr lang="en-US" sz="1900" dirty="0"/>
              <a:t> : not to consider for margin. Considered for  collateral security. </a:t>
            </a:r>
            <a:r>
              <a:rPr lang="en-US" sz="1900" b="1" dirty="0">
                <a:solidFill>
                  <a:srgbClr val="FF0000"/>
                </a:solidFill>
              </a:rPr>
              <a:t>(Consider for margin in case of deposits in the name of Share Holder Director (for Company), Partner (Partnership/LLP) or Proprietor (Proprietorship).</a:t>
            </a:r>
            <a:endParaRPr lang="en-IN" sz="1900" b="1" dirty="0">
              <a:solidFill>
                <a:srgbClr val="FF0000"/>
              </a:solidFill>
            </a:endParaRPr>
          </a:p>
          <a:p>
            <a:pPr lvl="0" algn="just"/>
            <a:r>
              <a:rPr lang="en-US" sz="1900" b="1" dirty="0"/>
              <a:t>BG for period beyond 10 years </a:t>
            </a:r>
            <a:r>
              <a:rPr lang="en-US" sz="1900" dirty="0"/>
              <a:t>&amp; without expiry period: CGM/GM-HO-CAC and above.</a:t>
            </a:r>
            <a:endParaRPr lang="en-IN" sz="1900" dirty="0"/>
          </a:p>
          <a:p>
            <a:pPr lvl="0" algn="just"/>
            <a:r>
              <a:rPr lang="en-IN" sz="1900" dirty="0"/>
              <a:t>Minimum margin requirement for bank guarantees issued </a:t>
            </a:r>
            <a:r>
              <a:rPr lang="en-IN" sz="1900" b="1" dirty="0"/>
              <a:t>beyond 5 years</a:t>
            </a:r>
            <a:r>
              <a:rPr lang="en-IN" sz="1900" dirty="0"/>
              <a:t> shall be </a:t>
            </a:r>
            <a:r>
              <a:rPr lang="en-IN" sz="1900" b="1" dirty="0"/>
              <a:t>25% in the form of TDR</a:t>
            </a:r>
            <a:r>
              <a:rPr lang="en-IN" sz="1900" dirty="0"/>
              <a:t>. (apart from tangible securities/collaterals as applicable/prescribed.(Cir 485/2022)</a:t>
            </a:r>
          </a:p>
          <a:p>
            <a:pPr marL="0" indent="0" algn="just">
              <a:buNone/>
            </a:pPr>
            <a:r>
              <a:rPr lang="en-US" sz="1900" b="1" dirty="0"/>
              <a:t>Guarantees </a:t>
            </a:r>
            <a:r>
              <a:rPr lang="en-US" sz="1900" b="1" dirty="0" err="1"/>
              <a:t>favouring</a:t>
            </a:r>
            <a:r>
              <a:rPr lang="en-US" sz="1900" b="1" dirty="0"/>
              <a:t> other banks / FIs / other lending agencies</a:t>
            </a:r>
            <a:endParaRPr lang="en-IN" sz="1900" b="1" dirty="0"/>
          </a:p>
          <a:p>
            <a:pPr lvl="0" algn="just"/>
            <a:r>
              <a:rPr lang="en-US" sz="1900" dirty="0"/>
              <a:t>Borrower well established &amp; having satisfactory </a:t>
            </a:r>
            <a:r>
              <a:rPr lang="en-US" sz="1900" b="1" dirty="0"/>
              <a:t>dealings for 3 years</a:t>
            </a:r>
            <a:r>
              <a:rPr lang="en-US" sz="1900" dirty="0"/>
              <a:t>.</a:t>
            </a:r>
            <a:endParaRPr lang="en-IN" sz="1900" dirty="0"/>
          </a:p>
          <a:p>
            <a:pPr lvl="0" algn="just"/>
            <a:r>
              <a:rPr lang="en-US" sz="1900" dirty="0"/>
              <a:t>Bank should have fund based exposure to the party to the extent of at least </a:t>
            </a:r>
            <a:r>
              <a:rPr lang="en-US" sz="1900" b="1" dirty="0"/>
              <a:t>10% of the amount guaranteed</a:t>
            </a:r>
            <a:r>
              <a:rPr lang="en-US" sz="1900" dirty="0"/>
              <a:t> (</a:t>
            </a:r>
            <a:r>
              <a:rPr lang="en-US" sz="1900" b="1" dirty="0"/>
              <a:t>5%</a:t>
            </a:r>
            <a:r>
              <a:rPr lang="en-US" sz="1900" dirty="0"/>
              <a:t> for </a:t>
            </a:r>
            <a:r>
              <a:rPr lang="en-US" sz="1900" b="1" dirty="0"/>
              <a:t>infrastructure</a:t>
            </a:r>
            <a:r>
              <a:rPr lang="en-US" sz="1900" dirty="0"/>
              <a:t> projects)</a:t>
            </a:r>
            <a:endParaRPr lang="en-IN" sz="1900" dirty="0"/>
          </a:p>
          <a:p>
            <a:pPr lvl="0" algn="just"/>
            <a:r>
              <a:rPr lang="en-US" sz="1900" dirty="0"/>
              <a:t>The quantum of guarantee for the Bank as a whole is restricted to </a:t>
            </a:r>
            <a:r>
              <a:rPr lang="en-US" sz="1900" b="1" dirty="0"/>
              <a:t>10% of the Tier I Capital</a:t>
            </a:r>
            <a:r>
              <a:rPr lang="en-US" sz="1900" dirty="0"/>
              <a:t>.</a:t>
            </a:r>
            <a:endParaRPr lang="en-IN" sz="1900" dirty="0"/>
          </a:p>
          <a:p>
            <a:pPr lvl="0" algn="just"/>
            <a:r>
              <a:rPr lang="en-US" sz="1900" dirty="0"/>
              <a:t>The minimum amount of each guarantee is </a:t>
            </a:r>
            <a:r>
              <a:rPr lang="en-US" sz="1900" b="1" dirty="0"/>
              <a:t>Rs1.00 </a:t>
            </a:r>
            <a:r>
              <a:rPr lang="en-US" sz="1900" b="1" dirty="0" err="1"/>
              <a:t>crore</a:t>
            </a:r>
            <a:r>
              <a:rPr lang="en-US" sz="1900" b="1" dirty="0"/>
              <a:t>.</a:t>
            </a:r>
            <a:endParaRPr lang="en-IN" sz="1900" dirty="0"/>
          </a:p>
          <a:p>
            <a:pPr lvl="0" algn="just"/>
            <a:r>
              <a:rPr lang="en-US" sz="1900" dirty="0"/>
              <a:t>The nature of guarantee is financial</a:t>
            </a:r>
            <a:endParaRPr lang="en-IN" sz="1900" dirty="0"/>
          </a:p>
          <a:p>
            <a:pPr marL="0" indent="0">
              <a:buNone/>
            </a:pPr>
            <a:endParaRPr lang="en-IN" b="1" dirty="0"/>
          </a:p>
          <a:p>
            <a:endParaRPr lang="en-IN" dirty="0"/>
          </a:p>
        </p:txBody>
      </p:sp>
    </p:spTree>
    <p:extLst>
      <p:ext uri="{BB962C8B-B14F-4D97-AF65-F5344CB8AC3E}">
        <p14:creationId xmlns:p14="http://schemas.microsoft.com/office/powerpoint/2010/main" val="3371960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428959"/>
          </a:xfrm>
        </p:spPr>
        <p:txBody>
          <a:bodyPr>
            <a:noAutofit/>
          </a:bodyPr>
          <a:lstStyle/>
          <a:p>
            <a:r>
              <a:rPr lang="en-US" sz="2400" b="1" dirty="0"/>
              <a:t>LENDING TO REAL ESTATE SECTOR</a:t>
            </a:r>
            <a:br>
              <a:rPr lang="en-IN" sz="1600" b="1" dirty="0"/>
            </a:br>
            <a:endParaRPr lang="en-IN" sz="1600" b="1" dirty="0"/>
          </a:p>
        </p:txBody>
      </p:sp>
      <p:sp>
        <p:nvSpPr>
          <p:cNvPr id="3" name="Content Placeholder 2"/>
          <p:cNvSpPr>
            <a:spLocks noGrp="1"/>
          </p:cNvSpPr>
          <p:nvPr>
            <p:ph idx="1"/>
          </p:nvPr>
        </p:nvSpPr>
        <p:spPr>
          <a:xfrm>
            <a:off x="838200" y="954505"/>
            <a:ext cx="10515600" cy="5222458"/>
          </a:xfrm>
        </p:spPr>
        <p:txBody>
          <a:bodyPr>
            <a:normAutofit lnSpcReduction="10000"/>
          </a:bodyPr>
          <a:lstStyle/>
          <a:p>
            <a:pPr marL="0" indent="0" algn="just">
              <a:buNone/>
            </a:pPr>
            <a:r>
              <a:rPr lang="en-US" sz="2400" b="1" dirty="0"/>
              <a:t>NON-COMMERCIAL REAL ESTATE SECTOR:      </a:t>
            </a:r>
            <a:endParaRPr lang="en-IN" sz="2400" dirty="0"/>
          </a:p>
          <a:p>
            <a:pPr lvl="0" algn="just"/>
            <a:r>
              <a:rPr lang="en-US" sz="2400" dirty="0"/>
              <a:t>All  Housing Loans</a:t>
            </a:r>
            <a:endParaRPr lang="en-IN" sz="2400" dirty="0"/>
          </a:p>
          <a:p>
            <a:pPr lvl="0" algn="just"/>
            <a:r>
              <a:rPr lang="en-US" sz="2400" dirty="0"/>
              <a:t>Loans to business entities for construction of their own office premises, for development of SEZs, for acquisition of units in SEZs</a:t>
            </a:r>
            <a:r>
              <a:rPr lang="en-US" sz="2400" b="1" dirty="0"/>
              <a:t>.</a:t>
            </a:r>
          </a:p>
          <a:p>
            <a:pPr marL="0" indent="0" algn="just">
              <a:buNone/>
            </a:pPr>
            <a:r>
              <a:rPr lang="en-US" sz="2400" b="1" dirty="0"/>
              <a:t>NON THRUST AREAS:</a:t>
            </a:r>
            <a:endParaRPr lang="en-IN" sz="2400" dirty="0"/>
          </a:p>
          <a:p>
            <a:pPr marL="0" indent="0" algn="just">
              <a:buNone/>
            </a:pPr>
            <a:r>
              <a:rPr lang="en-US" sz="2400" b="1" dirty="0"/>
              <a:t>COMMERCIAL REAL ESTATE (CRE) EXPOSURE:  </a:t>
            </a:r>
            <a:endParaRPr lang="en-IN" sz="2400" dirty="0"/>
          </a:p>
          <a:p>
            <a:pPr lvl="0" algn="just"/>
            <a:r>
              <a:rPr lang="en-US" sz="2400" dirty="0"/>
              <a:t>The funding will result in the </a:t>
            </a:r>
            <a:r>
              <a:rPr lang="en-US" sz="2400" b="1" dirty="0"/>
              <a:t>creation / acquisition of real estate</a:t>
            </a:r>
            <a:r>
              <a:rPr lang="en-US" sz="2400" dirty="0"/>
              <a:t>       where the prospects for </a:t>
            </a:r>
            <a:r>
              <a:rPr lang="en-US" sz="2400" b="1" dirty="0"/>
              <a:t>repayment </a:t>
            </a:r>
            <a:r>
              <a:rPr lang="en-US" sz="2400" dirty="0"/>
              <a:t>would depend primarily on the </a:t>
            </a:r>
            <a:r>
              <a:rPr lang="en-US" sz="2400" b="1" dirty="0"/>
              <a:t>cash flows</a:t>
            </a:r>
            <a:r>
              <a:rPr lang="en-US" sz="2400" dirty="0"/>
              <a:t> generated by the asset. </a:t>
            </a:r>
            <a:endParaRPr lang="en-IN" sz="2400" dirty="0"/>
          </a:p>
          <a:p>
            <a:pPr lvl="0" algn="just"/>
            <a:r>
              <a:rPr lang="en-US" sz="2400" dirty="0"/>
              <a:t>The primary source of cash flow (i.e. </a:t>
            </a:r>
            <a:r>
              <a:rPr lang="en-US" sz="2400" b="1" dirty="0"/>
              <a:t>more than 50% of cash flows</a:t>
            </a:r>
            <a:r>
              <a:rPr lang="en-US" sz="2400" dirty="0"/>
              <a:t>) for repayment would generally be </a:t>
            </a:r>
            <a:r>
              <a:rPr lang="en-US" sz="2400" b="1" dirty="0"/>
              <a:t>lease or rental payments or the sale of the assets</a:t>
            </a:r>
            <a:r>
              <a:rPr lang="en-US" sz="2400" dirty="0"/>
              <a:t> as also for recovery in the event of default.</a:t>
            </a:r>
            <a:endParaRPr lang="en-IN" sz="2400" dirty="0"/>
          </a:p>
          <a:p>
            <a:pPr lvl="0" algn="just"/>
            <a:endParaRPr lang="en-IN" sz="2400" dirty="0"/>
          </a:p>
          <a:p>
            <a:pPr algn="just"/>
            <a:endParaRPr lang="en-IN" sz="2400" dirty="0"/>
          </a:p>
        </p:txBody>
      </p:sp>
    </p:spTree>
    <p:extLst>
      <p:ext uri="{BB962C8B-B14F-4D97-AF65-F5344CB8AC3E}">
        <p14:creationId xmlns:p14="http://schemas.microsoft.com/office/powerpoint/2010/main" val="23139508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222" y="160423"/>
            <a:ext cx="11039391" cy="6291177"/>
          </a:xfrm>
        </p:spPr>
        <p:txBody>
          <a:bodyPr>
            <a:normAutofit fontScale="92500" lnSpcReduction="20000"/>
          </a:bodyPr>
          <a:lstStyle/>
          <a:p>
            <a:pPr marL="0" indent="0" algn="just">
              <a:buNone/>
            </a:pPr>
            <a:r>
              <a:rPr lang="en-US" sz="2600" b="1" dirty="0"/>
              <a:t>Letter of Credit</a:t>
            </a:r>
            <a:endParaRPr lang="en-IN" sz="2600" b="1" dirty="0"/>
          </a:p>
          <a:p>
            <a:pPr lvl="0" algn="just"/>
            <a:r>
              <a:rPr lang="en-US" sz="1900" dirty="0"/>
              <a:t>If the seller is </a:t>
            </a:r>
            <a:r>
              <a:rPr lang="en-US" sz="1900" b="1" dirty="0"/>
              <a:t>not required</a:t>
            </a:r>
            <a:r>
              <a:rPr lang="en-US" sz="1900" dirty="0"/>
              <a:t> to </a:t>
            </a:r>
            <a:r>
              <a:rPr lang="en-US" sz="1900" b="1" dirty="0"/>
              <a:t>tender documents</a:t>
            </a:r>
            <a:r>
              <a:rPr lang="en-US" sz="1900" dirty="0"/>
              <a:t> of title to goods for obtaining payment under the terms of LC, such letter of credit is termed as </a:t>
            </a:r>
            <a:r>
              <a:rPr lang="en-US" sz="1900" b="1" dirty="0"/>
              <a:t>Clean Letter of Credit</a:t>
            </a:r>
            <a:r>
              <a:rPr lang="en-US" sz="1900" dirty="0"/>
              <a:t>.</a:t>
            </a:r>
            <a:endParaRPr lang="en-IN" sz="1900" dirty="0"/>
          </a:p>
          <a:p>
            <a:pPr lvl="0" algn="just"/>
            <a:r>
              <a:rPr lang="en-US" sz="1900" dirty="0"/>
              <a:t>Branches/Offices shall not open LCs bearing the legend ‘</a:t>
            </a:r>
            <a:r>
              <a:rPr lang="en-US" sz="1900" b="1" dirty="0"/>
              <a:t>without recourse’</a:t>
            </a:r>
            <a:r>
              <a:rPr lang="en-US" sz="1900" dirty="0"/>
              <a:t> clauses</a:t>
            </a:r>
            <a:endParaRPr lang="en-IN" sz="1900" dirty="0"/>
          </a:p>
          <a:p>
            <a:pPr lvl="0" algn="just"/>
            <a:r>
              <a:rPr lang="en-US" sz="1900" b="1" dirty="0"/>
              <a:t>Status reports/OPL</a:t>
            </a:r>
            <a:r>
              <a:rPr lang="en-US" sz="1900" dirty="0"/>
              <a:t> should be called for in case of all parties (except Govt.) from their bankers or the empanelled service providers (as notified by Integrated Treasury Wing).  </a:t>
            </a:r>
            <a:endParaRPr lang="en-IN" sz="1900" dirty="0"/>
          </a:p>
          <a:p>
            <a:pPr lvl="0" algn="just"/>
            <a:r>
              <a:rPr lang="en-US" sz="1900" dirty="0"/>
              <a:t>OPL may be </a:t>
            </a:r>
            <a:r>
              <a:rPr lang="en-US" sz="1900" b="1" dirty="0"/>
              <a:t>waived for good record </a:t>
            </a:r>
            <a:r>
              <a:rPr lang="en-US" sz="1900" b="1" dirty="0" err="1"/>
              <a:t>atleast</a:t>
            </a:r>
            <a:r>
              <a:rPr lang="en-US" sz="1900" b="1" dirty="0"/>
              <a:t> for 2 years</a:t>
            </a:r>
            <a:r>
              <a:rPr lang="en-US" sz="1900" dirty="0"/>
              <a:t> with us and internally rated as LR/NR/externally BBB </a:t>
            </a:r>
            <a:r>
              <a:rPr lang="en-US" sz="1900" dirty="0" err="1"/>
              <a:t>atleast</a:t>
            </a:r>
            <a:r>
              <a:rPr lang="en-US" sz="1900" dirty="0"/>
              <a:t> or beneficiary shall be a Fortune Global 500 or a Fortune India 500 company &amp; </a:t>
            </a:r>
            <a:r>
              <a:rPr lang="en-US" sz="1900" b="1" dirty="0"/>
              <a:t>25% minimum margin</a:t>
            </a:r>
            <a:r>
              <a:rPr lang="en-US" sz="1900" dirty="0"/>
              <a:t>.</a:t>
            </a:r>
            <a:endParaRPr lang="en-IN" sz="1900" dirty="0"/>
          </a:p>
          <a:p>
            <a:pPr lvl="0" algn="just"/>
            <a:r>
              <a:rPr lang="en-US" sz="1900" dirty="0"/>
              <a:t>The Bank shall issue LCs to the customers under joint signatures of its </a:t>
            </a:r>
            <a:r>
              <a:rPr lang="en-US" sz="1900" dirty="0" err="1"/>
              <a:t>authorised</a:t>
            </a:r>
            <a:r>
              <a:rPr lang="en-US" sz="1900" dirty="0"/>
              <a:t> officials, one of whom shall be a Manager / Senior Manager.</a:t>
            </a:r>
            <a:endParaRPr lang="en-IN" sz="1900" dirty="0"/>
          </a:p>
          <a:p>
            <a:pPr lvl="0" algn="just"/>
            <a:r>
              <a:rPr lang="en-US" sz="1900" b="1" dirty="0"/>
              <a:t>TOL:TNW</a:t>
            </a:r>
            <a:r>
              <a:rPr lang="en-US" sz="1900" dirty="0"/>
              <a:t> shall be restricted to a maximum of 4:1 in case of working capital finance.(Relaxation 6:1 for </a:t>
            </a:r>
            <a:r>
              <a:rPr lang="en-US" sz="1900" dirty="0" err="1"/>
              <a:t>Mfg</a:t>
            </a:r>
            <a:r>
              <a:rPr lang="en-US" sz="1900" dirty="0"/>
              <a:t>, 9:1 for Services/Trading.) (</a:t>
            </a:r>
            <a:r>
              <a:rPr lang="en-US" sz="1900" b="1" dirty="0">
                <a:solidFill>
                  <a:srgbClr val="FF0000"/>
                </a:solidFill>
              </a:rPr>
              <a:t>Beyond this, RO head </a:t>
            </a:r>
            <a:r>
              <a:rPr lang="en-US" sz="1900" b="1" dirty="0" err="1">
                <a:solidFill>
                  <a:srgbClr val="FF0000"/>
                </a:solidFill>
              </a:rPr>
              <a:t>upto</a:t>
            </a:r>
            <a:r>
              <a:rPr lang="en-US" sz="1900" b="1" dirty="0">
                <a:solidFill>
                  <a:srgbClr val="FF0000"/>
                </a:solidFill>
              </a:rPr>
              <a:t> RO powers and RSA from CO onwards power a/cs </a:t>
            </a:r>
            <a:r>
              <a:rPr lang="en-US" sz="1900" b="1">
                <a:solidFill>
                  <a:srgbClr val="FF0000"/>
                </a:solidFill>
              </a:rPr>
              <a:t>may permit.</a:t>
            </a:r>
            <a:endParaRPr lang="en-IN" sz="1900" b="1" dirty="0">
              <a:solidFill>
                <a:srgbClr val="FF0000"/>
              </a:solidFill>
            </a:endParaRPr>
          </a:p>
          <a:p>
            <a:pPr lvl="0" algn="just"/>
            <a:r>
              <a:rPr lang="en-US" sz="1900" dirty="0"/>
              <a:t>A </a:t>
            </a:r>
            <a:r>
              <a:rPr lang="en-US" sz="1900" b="1" dirty="0"/>
              <a:t>quarterly report</a:t>
            </a:r>
            <a:r>
              <a:rPr lang="en-US" sz="1900" dirty="0"/>
              <a:t> on Inland LCs, Foreign LCs and Bank Guarantees of </a:t>
            </a:r>
            <a:r>
              <a:rPr lang="en-US" sz="1900" b="1" dirty="0"/>
              <a:t>Rs.5 lakh and above</a:t>
            </a:r>
            <a:r>
              <a:rPr lang="en-US" sz="1900" dirty="0"/>
              <a:t> shall be obtained from the borrowers and shall be verified with the transactions in their operative accounts</a:t>
            </a:r>
            <a:endParaRPr lang="en-IN" sz="1900" dirty="0"/>
          </a:p>
          <a:p>
            <a:pPr algn="just"/>
            <a:r>
              <a:rPr lang="en-US" sz="1900" b="1" dirty="0"/>
              <a:t>Standby LCs  : similar to financial guarantees</a:t>
            </a:r>
            <a:r>
              <a:rPr lang="en-US" sz="1900" dirty="0"/>
              <a:t>. The maximum period of LC will be one year</a:t>
            </a:r>
            <a:endParaRPr lang="en-IN" sz="1900" b="1" dirty="0"/>
          </a:p>
          <a:p>
            <a:pPr algn="just"/>
            <a:r>
              <a:rPr lang="en-US" sz="1900" dirty="0"/>
              <a:t>Grant of NFB facilities to </a:t>
            </a:r>
            <a:r>
              <a:rPr lang="en-US" sz="1900" b="1" dirty="0"/>
              <a:t>Non-Constituent Customers</a:t>
            </a:r>
            <a:r>
              <a:rPr lang="en-US" sz="1900" dirty="0"/>
              <a:t>, those who do not avail any fund based facility from any bank in India : As per Bank’s exposure norms, maximum exposure per borrower shall not exceed 3% of the capital funds.</a:t>
            </a:r>
            <a:endParaRPr lang="en-IN" sz="1900" b="1" dirty="0"/>
          </a:p>
          <a:p>
            <a:endParaRPr lang="en-IN" dirty="0"/>
          </a:p>
        </p:txBody>
      </p:sp>
    </p:spTree>
    <p:extLst>
      <p:ext uri="{BB962C8B-B14F-4D97-AF65-F5344CB8AC3E}">
        <p14:creationId xmlns:p14="http://schemas.microsoft.com/office/powerpoint/2010/main" val="240351394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END</a:t>
            </a:r>
          </a:p>
        </p:txBody>
      </p:sp>
      <p:sp>
        <p:nvSpPr>
          <p:cNvPr id="3" name="Content Placeholder 2"/>
          <p:cNvSpPr>
            <a:spLocks noGrp="1"/>
          </p:cNvSpPr>
          <p:nvPr>
            <p:ph idx="1"/>
          </p:nvPr>
        </p:nvSpPr>
        <p:spPr/>
        <p:txBody>
          <a:bodyPr/>
          <a:lstStyle/>
          <a:p>
            <a:endParaRPr lang="en-IN" dirty="0"/>
          </a:p>
        </p:txBody>
      </p:sp>
    </p:spTree>
    <p:extLst>
      <p:ext uri="{BB962C8B-B14F-4D97-AF65-F5344CB8AC3E}">
        <p14:creationId xmlns:p14="http://schemas.microsoft.com/office/powerpoint/2010/main" val="458097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6906" y="258352"/>
            <a:ext cx="9877943" cy="463545"/>
          </a:xfrm>
        </p:spPr>
        <p:txBody>
          <a:bodyPr>
            <a:noAutofit/>
          </a:bodyPr>
          <a:lstStyle/>
          <a:p>
            <a:r>
              <a:rPr lang="en-US" sz="2400" b="1" dirty="0"/>
              <a:t>Commercial Real Estate – Residential Housing (CRE-RH)</a:t>
            </a:r>
            <a:br>
              <a:rPr lang="en-IN" sz="2400" b="1" dirty="0"/>
            </a:br>
            <a:endParaRPr lang="en-IN" sz="2400" dirty="0"/>
          </a:p>
        </p:txBody>
      </p:sp>
      <p:sp>
        <p:nvSpPr>
          <p:cNvPr id="3" name="Content Placeholder 2"/>
          <p:cNvSpPr>
            <a:spLocks noGrp="1"/>
          </p:cNvSpPr>
          <p:nvPr>
            <p:ph idx="1"/>
          </p:nvPr>
        </p:nvSpPr>
        <p:spPr>
          <a:xfrm>
            <a:off x="346510" y="933653"/>
            <a:ext cx="11675445" cy="5592277"/>
          </a:xfrm>
        </p:spPr>
        <p:txBody>
          <a:bodyPr>
            <a:normAutofit/>
          </a:bodyPr>
          <a:lstStyle/>
          <a:p>
            <a:pPr lvl="0" algn="just"/>
            <a:r>
              <a:rPr lang="en-US" sz="2000" dirty="0"/>
              <a:t>Loans to builders/ developers for </a:t>
            </a:r>
            <a:r>
              <a:rPr lang="en-US" sz="2000" b="1" dirty="0"/>
              <a:t>residential housing projects</a:t>
            </a:r>
            <a:r>
              <a:rPr lang="en-US" sz="2000" dirty="0"/>
              <a:t> comprising of some </a:t>
            </a:r>
            <a:r>
              <a:rPr lang="en-US" sz="2000" b="1" dirty="0"/>
              <a:t>commercial space</a:t>
            </a:r>
            <a:r>
              <a:rPr lang="en-US" sz="2000" dirty="0"/>
              <a:t> (e.g. Shopping complex, school etc.) that </a:t>
            </a:r>
            <a:r>
              <a:rPr lang="en-US" sz="2000" b="1" dirty="0"/>
              <a:t>does not exceed 10% of the total Floor Space Index (FSI) of the project.(</a:t>
            </a:r>
            <a:r>
              <a:rPr lang="en-US" sz="2000" dirty="0"/>
              <a:t>FSI is total built up area in the site</a:t>
            </a:r>
            <a:r>
              <a:rPr lang="en-US" sz="2000" b="1" dirty="0"/>
              <a:t>)</a:t>
            </a:r>
            <a:endParaRPr lang="en-IN" sz="2000" dirty="0"/>
          </a:p>
          <a:p>
            <a:pPr lvl="0" algn="just"/>
            <a:r>
              <a:rPr lang="en-US" sz="2000" dirty="0"/>
              <a:t>Banks are </a:t>
            </a:r>
            <a:r>
              <a:rPr lang="en-US" sz="2000" b="1" dirty="0"/>
              <a:t>not permitted</a:t>
            </a:r>
            <a:r>
              <a:rPr lang="en-US" sz="2000" dirty="0"/>
              <a:t> to extend fund based or non fund based facilities to private builders </a:t>
            </a:r>
            <a:r>
              <a:rPr lang="en-US" sz="2000" b="1" dirty="0"/>
              <a:t>for acquisition of land</a:t>
            </a:r>
            <a:r>
              <a:rPr lang="en-US" sz="2000" dirty="0"/>
              <a:t> even as part of a housing project.</a:t>
            </a:r>
            <a:endParaRPr lang="en-IN" sz="2000" dirty="0"/>
          </a:p>
          <a:p>
            <a:pPr lvl="0" algn="just"/>
            <a:r>
              <a:rPr lang="en-US" sz="2000" dirty="0"/>
              <a:t>For </a:t>
            </a:r>
            <a:r>
              <a:rPr lang="en-US" sz="2000" b="1" dirty="0"/>
              <a:t>individuals</a:t>
            </a:r>
            <a:r>
              <a:rPr lang="en-US" sz="2000" dirty="0"/>
              <a:t> who wish to purchase of plot for construction of house bank may lend for the same provided the </a:t>
            </a:r>
            <a:r>
              <a:rPr lang="en-US" sz="2000" b="1" dirty="0"/>
              <a:t>construction starts within 18 months.</a:t>
            </a:r>
            <a:r>
              <a:rPr lang="en-US" sz="2000" dirty="0"/>
              <a:t> </a:t>
            </a:r>
            <a:endParaRPr lang="en-IN" sz="2000" dirty="0"/>
          </a:p>
          <a:p>
            <a:pPr lvl="0" algn="just"/>
            <a:r>
              <a:rPr lang="en-US" sz="2000" dirty="0"/>
              <a:t>The builder/developer/company would </a:t>
            </a:r>
            <a:r>
              <a:rPr lang="en-US" sz="2000" b="1" dirty="0"/>
              <a:t>disclose in the Pamphlets</a:t>
            </a:r>
            <a:r>
              <a:rPr lang="en-US" sz="2000" dirty="0"/>
              <a:t> / Brochures etc., the name(s) of the bank(s) to which the property is mortgaged  and they would provide </a:t>
            </a:r>
            <a:r>
              <a:rPr lang="en-US" sz="2000" b="1" dirty="0"/>
              <a:t>No Objection Certificate (NOC)/</a:t>
            </a:r>
            <a:r>
              <a:rPr lang="en-US" sz="2000" dirty="0"/>
              <a:t> permission of the mortgagee bank for sale of flats / property, if required</a:t>
            </a:r>
            <a:endParaRPr lang="en-IN" sz="2000" dirty="0"/>
          </a:p>
          <a:p>
            <a:pPr lvl="0" algn="just"/>
            <a:r>
              <a:rPr lang="en-US" sz="2000" dirty="0"/>
              <a:t>HLs extended to individuals for the </a:t>
            </a:r>
            <a:r>
              <a:rPr lang="en-US" sz="2000" b="1" dirty="0"/>
              <a:t>third housing unit onwards treated as CRE</a:t>
            </a:r>
            <a:r>
              <a:rPr lang="en-US" sz="2000" dirty="0"/>
              <a:t> as the borrower may be renting these units and repayment will be rental income.</a:t>
            </a:r>
            <a:endParaRPr lang="en-IN" sz="2000" dirty="0"/>
          </a:p>
        </p:txBody>
      </p:sp>
    </p:spTree>
    <p:extLst>
      <p:ext uri="{BB962C8B-B14F-4D97-AF65-F5344CB8AC3E}">
        <p14:creationId xmlns:p14="http://schemas.microsoft.com/office/powerpoint/2010/main" val="421086971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Wisp</Template>
  <TotalTime>1299</TotalTime>
  <Words>13698</Words>
  <Application>Microsoft Office PowerPoint</Application>
  <PresentationFormat>Widescreen</PresentationFormat>
  <Paragraphs>1024</Paragraphs>
  <Slides>81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81</vt:i4>
      </vt:variant>
    </vt:vector>
  </HeadingPairs>
  <TitlesOfParts>
    <vt:vector size="89" baseType="lpstr">
      <vt:lpstr>Aptos</vt:lpstr>
      <vt:lpstr>Arial</vt:lpstr>
      <vt:lpstr>Cambria</vt:lpstr>
      <vt:lpstr>Century Gothic</vt:lpstr>
      <vt:lpstr>Trebuchet MS</vt:lpstr>
      <vt:lpstr>Wingdings</vt:lpstr>
      <vt:lpstr>Wingdings 3</vt:lpstr>
      <vt:lpstr>Wisp</vt:lpstr>
      <vt:lpstr>CREDIT POLICY </vt:lpstr>
      <vt:lpstr>CREDIT POLICY</vt:lpstr>
      <vt:lpstr>PowerPoint Presentation</vt:lpstr>
      <vt:lpstr>PowerPoint Presentation</vt:lpstr>
      <vt:lpstr>Criteria for drawing CIR from multiple Credit Information Companies (CICs) for consumer segment are as under</vt:lpstr>
      <vt:lpstr>PowerPoint Presentation</vt:lpstr>
      <vt:lpstr>Canara Retail Grade </vt:lpstr>
      <vt:lpstr>LENDING TO REAL ESTATE SECTOR </vt:lpstr>
      <vt:lpstr>Commercial Real Estate – Residential Housing (CRE-RH) </vt:lpstr>
      <vt:lpstr>Project Parameters – Commercial Real estate </vt:lpstr>
      <vt:lpstr>PowerPoint Presentation</vt:lpstr>
      <vt:lpstr>LENDING TO BORROWERS CLASSIFIED AS CAPITAL MARKET EXPOSURE </vt:lpstr>
      <vt:lpstr>PowerPoint Presentation</vt:lpstr>
      <vt:lpstr>LENDING TO NBFCs:  Statutorily Registered with RBI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LENDING TO INFRASTRUCTURE INVESTMENT TRUSTS (InvITs) </vt:lpstr>
      <vt:lpstr>PowerPoint Presentation</vt:lpstr>
      <vt:lpstr>DIGITAL LENDING FRAMEWORK </vt:lpstr>
      <vt:lpstr>OPERATIONAL PROCESSES AND SYSTEMS </vt:lpstr>
      <vt:lpstr>PowerPoint Presentation</vt:lpstr>
      <vt:lpstr>PowerPoint Presentation</vt:lpstr>
      <vt:lpstr>ASSESSMENT – WORKING CAPITAL </vt:lpstr>
      <vt:lpstr>PowerPoint Presentation</vt:lpstr>
      <vt:lpstr>PowerPoint Presentation</vt:lpstr>
      <vt:lpstr>PowerPoint Presentation</vt:lpstr>
      <vt:lpstr>PowerPoint Presentation</vt:lpstr>
      <vt:lpstr>PowerPoint Presentation</vt:lpstr>
      <vt:lpstr>TERM LOANS AND DPG/ BILLS CO-ACCEPTANCE FOR CAPITAL GOODS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TAKEOVER OF BORROWAL ACCOUNTS FROM OTHER BANKS/FINANCIAL INSTITUTIONS </vt:lpstr>
      <vt:lpstr>PowerPoint Presentation</vt:lpstr>
      <vt:lpstr>PowerPoint Presentation</vt:lpstr>
      <vt:lpstr>Policy on takeover of Retail loans </vt:lpstr>
      <vt:lpstr>Fresh facilities to OTS borrowers – Minimum cooling period </vt:lpstr>
      <vt:lpstr>RESTRICTIONS FOR LENDING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GENERAL MATTERS </vt:lpstr>
      <vt:lpstr>PENAL CHARGES (cir 22/2025)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 Exposure: Exit Policy</vt:lpstr>
      <vt:lpstr>Personal Guarantee of Directors: To be obtained </vt:lpstr>
      <vt:lpstr>UNHEDGED FOREIGN CURRENCY EXPOSURE (UFCE) OF CORPORATES </vt:lpstr>
      <vt:lpstr>PowerPoint Presentation</vt:lpstr>
      <vt:lpstr>LEGAL AUDIT OF TITLE DEEDS: </vt:lpstr>
      <vt:lpstr>EXTERNAL CREDIT RATING </vt:lpstr>
      <vt:lpstr>PowerPoint Presentation</vt:lpstr>
      <vt:lpstr>Monitoring of Cross Default and other Financial Covenants</vt:lpstr>
      <vt:lpstr>PowerPoint Presentation</vt:lpstr>
      <vt:lpstr>PowerPoint Presentation</vt:lpstr>
      <vt:lpstr>PowerPoint Presentation</vt:lpstr>
      <vt:lpstr>PowerPoint Presentation</vt:lpstr>
      <vt:lpstr>KEY FACT STATEMENT </vt:lpstr>
      <vt:lpstr>POLICY ON OFF BALANCE SHEET EXPOSURE - NON FUND BASED FACILITIES </vt:lpstr>
      <vt:lpstr>PowerPoint Presentation</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MSME Schemes</dc:title>
  <dc:creator>Microsoft account</dc:creator>
  <cp:lastModifiedBy>CHANDRA SEKHARA REDDY M</cp:lastModifiedBy>
  <cp:revision>169</cp:revision>
  <dcterms:created xsi:type="dcterms:W3CDTF">2023-10-24T09:09:36Z</dcterms:created>
  <dcterms:modified xsi:type="dcterms:W3CDTF">2025-09-20T15:22:49Z</dcterms:modified>
</cp:coreProperties>
</file>