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0"/>
  </p:notesMasterIdLst>
  <p:sldIdLst>
    <p:sldId id="256" r:id="rId2"/>
    <p:sldId id="257" r:id="rId3"/>
    <p:sldId id="296" r:id="rId4"/>
    <p:sldId id="295" r:id="rId5"/>
    <p:sldId id="294" r:id="rId6"/>
    <p:sldId id="293" r:id="rId7"/>
    <p:sldId id="292" r:id="rId8"/>
    <p:sldId id="258" r:id="rId9"/>
    <p:sldId id="291" r:id="rId10"/>
    <p:sldId id="297" r:id="rId11"/>
    <p:sldId id="327" r:id="rId12"/>
    <p:sldId id="316" r:id="rId13"/>
    <p:sldId id="315" r:id="rId14"/>
    <p:sldId id="314" r:id="rId15"/>
    <p:sldId id="313" r:id="rId16"/>
    <p:sldId id="328" r:id="rId17"/>
    <p:sldId id="312" r:id="rId18"/>
    <p:sldId id="311" r:id="rId19"/>
    <p:sldId id="310" r:id="rId20"/>
    <p:sldId id="309" r:id="rId21"/>
    <p:sldId id="308" r:id="rId22"/>
    <p:sldId id="307" r:id="rId23"/>
    <p:sldId id="306" r:id="rId24"/>
    <p:sldId id="305" r:id="rId25"/>
    <p:sldId id="304" r:id="rId26"/>
    <p:sldId id="303" r:id="rId27"/>
    <p:sldId id="302" r:id="rId28"/>
    <p:sldId id="301" r:id="rId29"/>
    <p:sldId id="300" r:id="rId30"/>
    <p:sldId id="317" r:id="rId31"/>
    <p:sldId id="321" r:id="rId32"/>
    <p:sldId id="320" r:id="rId33"/>
    <p:sldId id="319" r:id="rId34"/>
    <p:sldId id="318" r:id="rId35"/>
    <p:sldId id="322" r:id="rId36"/>
    <p:sldId id="325" r:id="rId37"/>
    <p:sldId id="324" r:id="rId38"/>
    <p:sldId id="32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74" autoAdjust="0"/>
  </p:normalViewPr>
  <p:slideViewPr>
    <p:cSldViewPr snapToGrid="0">
      <p:cViewPr varScale="1">
        <p:scale>
          <a:sx n="86" d="100"/>
          <a:sy n="86" d="100"/>
        </p:scale>
        <p:origin x="6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7138E7-E9DA-41D8-B924-80FC1C4E5C56}" type="datetimeFigureOut">
              <a:rPr lang="en-IN" smtClean="0"/>
              <a:t>20-09-2025</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87131-F646-40E7-90E9-05085953624D}" type="slidenum">
              <a:rPr lang="en-IN" smtClean="0"/>
              <a:t>‹#›</a:t>
            </a:fld>
            <a:endParaRPr lang="en-IN"/>
          </a:p>
        </p:txBody>
      </p:sp>
    </p:spTree>
    <p:extLst>
      <p:ext uri="{BB962C8B-B14F-4D97-AF65-F5344CB8AC3E}">
        <p14:creationId xmlns:p14="http://schemas.microsoft.com/office/powerpoint/2010/main" val="1040544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7787131-F646-40E7-90E9-05085953624D}" type="slidenum">
              <a:rPr lang="en-IN" smtClean="0"/>
              <a:t>35</a:t>
            </a:fld>
            <a:endParaRPr lang="en-IN"/>
          </a:p>
        </p:txBody>
      </p:sp>
    </p:spTree>
    <p:extLst>
      <p:ext uri="{BB962C8B-B14F-4D97-AF65-F5344CB8AC3E}">
        <p14:creationId xmlns:p14="http://schemas.microsoft.com/office/powerpoint/2010/main" val="3034258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n-IN"/>
          </a:p>
        </p:txBody>
      </p:sp>
      <p:sp>
        <p:nvSpPr>
          <p:cNvPr id="6" name="Slide Number Placeholder 5"/>
          <p:cNvSpPr>
            <a:spLocks noGrp="1"/>
          </p:cNvSpPr>
          <p:nvPr>
            <p:ph type="sldNum" sz="quarter" idx="12"/>
          </p:nvPr>
        </p:nvSpPr>
        <p:spPr>
          <a:xfrm>
            <a:off x="423334" y="4529541"/>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412510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745034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D59D9C2-3E0C-4F98-88CB-48AD1CC1264D}" type="slidenum">
              <a:rPr lang="en-IN" smtClean="0"/>
              <a:t>‹#›</a:t>
            </a:fld>
            <a:endParaRPr lang="en-IN"/>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9377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3993824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D59D9C2-3E0C-4F98-88CB-48AD1CC1264D}" type="slidenum">
              <a:rPr lang="en-IN" smtClean="0"/>
              <a:t>‹#›</a:t>
            </a:fld>
            <a:endParaRPr lang="en-IN"/>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4895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9564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38759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52884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886165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2106932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941231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541BD9-5981-40EA-841C-F687636A8666}" type="datetimeFigureOut">
              <a:rPr lang="en-IN" smtClean="0"/>
              <a:t>20-09-2025</a:t>
            </a:fld>
            <a:endParaRPr lang="en-IN"/>
          </a:p>
        </p:txBody>
      </p:sp>
      <p:sp>
        <p:nvSpPr>
          <p:cNvPr id="8" name="Footer Placeholder 7"/>
          <p:cNvSpPr>
            <a:spLocks noGrp="1"/>
          </p:cNvSpPr>
          <p:nvPr>
            <p:ph type="ftr" sz="quarter" idx="11"/>
          </p:nvPr>
        </p:nvSpPr>
        <p:spPr/>
        <p:txBody>
          <a:bodyPr/>
          <a:lstStyle/>
          <a:p>
            <a:endParaRPr lang="en-IN"/>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372391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541BD9-5981-40EA-841C-F687636A8666}" type="datetimeFigureOut">
              <a:rPr lang="en-IN" smtClean="0"/>
              <a:t>20-09-2025</a:t>
            </a:fld>
            <a:endParaRPr lang="en-IN"/>
          </a:p>
        </p:txBody>
      </p:sp>
      <p:sp>
        <p:nvSpPr>
          <p:cNvPr id="4" name="Footer Placeholder 3"/>
          <p:cNvSpPr>
            <a:spLocks noGrp="1"/>
          </p:cNvSpPr>
          <p:nvPr>
            <p:ph type="ftr" sz="quarter" idx="11"/>
          </p:nvPr>
        </p:nvSpPr>
        <p:spPr/>
        <p:txBody>
          <a:bodyPr/>
          <a:lstStyle/>
          <a:p>
            <a:endParaRPr lang="en-IN"/>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268141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541BD9-5981-40EA-841C-F687636A8666}" type="datetimeFigureOut">
              <a:rPr lang="en-IN" smtClean="0"/>
              <a:t>20-09-2025</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548295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63645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765050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0541BD9-5981-40EA-841C-F687636A8666}" type="datetimeFigureOut">
              <a:rPr lang="en-IN" smtClean="0"/>
              <a:t>20-09-2025</a:t>
            </a:fld>
            <a:endParaRPr lang="en-IN"/>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D59D9C2-3E0C-4F98-88CB-48AD1CC1264D}" type="slidenum">
              <a:rPr lang="en-IN" smtClean="0"/>
              <a:t>‹#›</a:t>
            </a:fld>
            <a:endParaRPr lang="en-IN"/>
          </a:p>
        </p:txBody>
      </p:sp>
    </p:spTree>
    <p:extLst>
      <p:ext uri="{BB962C8B-B14F-4D97-AF65-F5344CB8AC3E}">
        <p14:creationId xmlns:p14="http://schemas.microsoft.com/office/powerpoint/2010/main" val="297005092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IN" sz="3300" b="1" dirty="0"/>
              <a:t>CREDIT RISK MANAGEMENT POLICY</a:t>
            </a:r>
          </a:p>
        </p:txBody>
      </p:sp>
      <p:sp>
        <p:nvSpPr>
          <p:cNvPr id="3" name="Subtitle 2"/>
          <p:cNvSpPr>
            <a:spLocks noGrp="1"/>
          </p:cNvSpPr>
          <p:nvPr>
            <p:ph type="subTitle" idx="1"/>
          </p:nvPr>
        </p:nvSpPr>
        <p:spPr/>
        <p:txBody>
          <a:bodyPr>
            <a:normAutofit/>
          </a:bodyPr>
          <a:lstStyle/>
          <a:p>
            <a:pPr algn="r"/>
            <a:r>
              <a:rPr lang="en-IN" sz="1500" b="1" dirty="0"/>
              <a:t>Cir 215/2025</a:t>
            </a:r>
          </a:p>
        </p:txBody>
      </p:sp>
    </p:spTree>
    <p:extLst>
      <p:ext uri="{BB962C8B-B14F-4D97-AF65-F5344CB8AC3E}">
        <p14:creationId xmlns:p14="http://schemas.microsoft.com/office/powerpoint/2010/main" val="858307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9" y="192505"/>
            <a:ext cx="8357936" cy="6585284"/>
          </a:xfrm>
        </p:spPr>
        <p:txBody>
          <a:bodyPr>
            <a:normAutofit/>
          </a:bodyPr>
          <a:lstStyle/>
          <a:p>
            <a:pPr marL="0" indent="0">
              <a:buNone/>
            </a:pPr>
            <a:r>
              <a:rPr lang="en-US" sz="2600" b="1" dirty="0"/>
              <a:t>Exposure ceiling for substantial exposure</a:t>
            </a:r>
            <a:r>
              <a:rPr lang="en-US" b="1" dirty="0"/>
              <a:t>: </a:t>
            </a:r>
            <a:endParaRPr lang="en-IN" b="1" dirty="0"/>
          </a:p>
          <a:p>
            <a:pPr algn="just"/>
            <a:r>
              <a:rPr lang="en-US" b="1" dirty="0"/>
              <a:t>Substantial exposure limit, for this purpose, is the sum total of exposures assumed in respect of those single borrowers enjoying credit facilities in excess of  10%  of capital funds.</a:t>
            </a:r>
            <a:endParaRPr lang="en-IN" b="1" dirty="0"/>
          </a:p>
          <a:p>
            <a:pPr algn="just"/>
            <a:r>
              <a:rPr lang="en-US" b="1" dirty="0"/>
              <a:t>RBI had also indicated that the substantial exposure limit could be fixed at 600% or 800% of the capital funds.</a:t>
            </a:r>
            <a:endParaRPr lang="en-IN" b="1" dirty="0"/>
          </a:p>
          <a:p>
            <a:pPr lvl="0" algn="just"/>
            <a:r>
              <a:rPr lang="en-US" b="1" dirty="0"/>
              <a:t>Unsecured exposure</a:t>
            </a:r>
            <a:r>
              <a:rPr lang="en-US" dirty="0"/>
              <a:t> is defined as an exposure where the </a:t>
            </a:r>
            <a:r>
              <a:rPr lang="en-US" dirty="0" err="1"/>
              <a:t>realisable</a:t>
            </a:r>
            <a:r>
              <a:rPr lang="en-US" dirty="0"/>
              <a:t> value of security, as assessed by the Bank / approved </a:t>
            </a:r>
            <a:r>
              <a:rPr lang="en-US" dirty="0" err="1"/>
              <a:t>valuers</a:t>
            </a:r>
            <a:r>
              <a:rPr lang="en-US" dirty="0"/>
              <a:t> / the RBI’s inspecting officers is not more than </a:t>
            </a:r>
            <a:r>
              <a:rPr lang="en-US" b="1" dirty="0"/>
              <a:t>10% </a:t>
            </a:r>
            <a:r>
              <a:rPr lang="en-US" b="1" dirty="0" err="1"/>
              <a:t>ab</a:t>
            </a:r>
            <a:r>
              <a:rPr lang="en-US" b="1" dirty="0"/>
              <a:t>-initio</a:t>
            </a:r>
            <a:r>
              <a:rPr lang="en-US" dirty="0"/>
              <a:t>, of the outstanding exposure.</a:t>
            </a:r>
            <a:endParaRPr lang="en-IN" dirty="0"/>
          </a:p>
          <a:p>
            <a:endParaRPr lang="en-IN" dirty="0"/>
          </a:p>
        </p:txBody>
      </p:sp>
    </p:spTree>
    <p:extLst>
      <p:ext uri="{BB962C8B-B14F-4D97-AF65-F5344CB8AC3E}">
        <p14:creationId xmlns:p14="http://schemas.microsoft.com/office/powerpoint/2010/main" val="4282906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B8610-79EF-1E0E-7BBA-E3766C2E9AE2}"/>
              </a:ext>
            </a:extLst>
          </p:cNvPr>
          <p:cNvSpPr>
            <a:spLocks noGrp="1"/>
          </p:cNvSpPr>
          <p:nvPr>
            <p:ph idx="1"/>
          </p:nvPr>
        </p:nvSpPr>
        <p:spPr>
          <a:xfrm>
            <a:off x="958788" y="550416"/>
            <a:ext cx="7954393" cy="5903650"/>
          </a:xfrm>
        </p:spPr>
        <p:txBody>
          <a:bodyPr/>
          <a:lstStyle/>
          <a:p>
            <a:pPr marL="0" indent="0">
              <a:buNone/>
            </a:pPr>
            <a:r>
              <a:rPr lang="en-US" sz="2600" b="1" dirty="0"/>
              <a:t>LOANS AND ADVANCES AGAINST SHARES</a:t>
            </a:r>
            <a:endParaRPr lang="en-IN" sz="2600" b="1" dirty="0"/>
          </a:p>
          <a:p>
            <a:pPr lvl="0" algn="just"/>
            <a:r>
              <a:rPr lang="en-US" sz="2400" b="1" dirty="0">
                <a:latin typeface="Arial" panose="020B0604020202020204" pitchFamily="34" charset="0"/>
                <a:cs typeface="Arial" panose="020B0604020202020204" pitchFamily="34" charset="0"/>
              </a:rPr>
              <a:t>To individuals</a:t>
            </a:r>
            <a:r>
              <a:rPr lang="en-US" sz="2400" dirty="0">
                <a:latin typeface="Arial" panose="020B0604020202020204" pitchFamily="34" charset="0"/>
                <a:cs typeface="Arial" panose="020B0604020202020204" pitchFamily="34" charset="0"/>
              </a:rPr>
              <a:t> from the banking system shall not exceed the limit of </a:t>
            </a:r>
            <a:r>
              <a:rPr lang="en-US" sz="2400" b="1" dirty="0">
                <a:latin typeface="Arial" panose="020B0604020202020204" pitchFamily="34" charset="0"/>
                <a:cs typeface="Arial" panose="020B0604020202020204" pitchFamily="34" charset="0"/>
              </a:rPr>
              <a:t>Rs.20 lakh</a:t>
            </a:r>
            <a:r>
              <a:rPr lang="en-US" sz="2400" dirty="0">
                <a:latin typeface="Arial" panose="020B0604020202020204" pitchFamily="34" charset="0"/>
                <a:cs typeface="Arial" panose="020B0604020202020204" pitchFamily="34" charset="0"/>
              </a:rPr>
              <a:t> per individual if the securities are held in </a:t>
            </a:r>
            <a:r>
              <a:rPr lang="en-US" sz="2400" b="1" dirty="0">
                <a:latin typeface="Arial" panose="020B0604020202020204" pitchFamily="34" charset="0"/>
                <a:cs typeface="Arial" panose="020B0604020202020204" pitchFamily="34" charset="0"/>
              </a:rPr>
              <a:t>demat form</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p>
            <a:pPr lvl="0" algn="just"/>
            <a:r>
              <a:rPr lang="en-US" sz="2400" dirty="0">
                <a:latin typeface="Arial" panose="020B0604020202020204" pitchFamily="34" charset="0"/>
                <a:cs typeface="Arial" panose="020B0604020202020204" pitchFamily="34" charset="0"/>
              </a:rPr>
              <a:t>Not exceed the limit of </a:t>
            </a:r>
            <a:r>
              <a:rPr lang="en-US" sz="2400" b="1" dirty="0">
                <a:latin typeface="Arial" panose="020B0604020202020204" pitchFamily="34" charset="0"/>
                <a:cs typeface="Arial" panose="020B0604020202020204" pitchFamily="34" charset="0"/>
              </a:rPr>
              <a:t>Rs.10 lakh for subscribing to IPOs</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p>
            <a:pPr lvl="0" algn="just"/>
            <a:r>
              <a:rPr lang="en-US" sz="2400" dirty="0">
                <a:latin typeface="Arial" panose="020B0604020202020204" pitchFamily="34" charset="0"/>
                <a:cs typeface="Arial" panose="020B0604020202020204" pitchFamily="34" charset="0"/>
              </a:rPr>
              <a:t>The Bank may extend finance to employees for purchasing shares of their own companies under </a:t>
            </a:r>
            <a:r>
              <a:rPr lang="en-US" sz="2400" b="1" dirty="0">
                <a:latin typeface="Arial" panose="020B0604020202020204" pitchFamily="34" charset="0"/>
                <a:cs typeface="Arial" panose="020B0604020202020204" pitchFamily="34" charset="0"/>
              </a:rPr>
              <a:t>ESOP</a:t>
            </a:r>
            <a:r>
              <a:rPr lang="en-US" sz="2400" dirty="0">
                <a:latin typeface="Arial" panose="020B0604020202020204" pitchFamily="34" charset="0"/>
                <a:cs typeface="Arial" panose="020B0604020202020204" pitchFamily="34" charset="0"/>
              </a:rPr>
              <a:t> to the extent of </a:t>
            </a:r>
            <a:r>
              <a:rPr lang="en-US" sz="2400" b="1" dirty="0">
                <a:latin typeface="Arial" panose="020B0604020202020204" pitchFamily="34" charset="0"/>
                <a:cs typeface="Arial" panose="020B0604020202020204" pitchFamily="34" charset="0"/>
              </a:rPr>
              <a:t>90%</a:t>
            </a:r>
            <a:r>
              <a:rPr lang="en-US" sz="2400" dirty="0">
                <a:latin typeface="Arial" panose="020B0604020202020204" pitchFamily="34" charset="0"/>
                <a:cs typeface="Arial" panose="020B0604020202020204" pitchFamily="34" charset="0"/>
              </a:rPr>
              <a:t> of the purchase price of the shares or </a:t>
            </a:r>
            <a:r>
              <a:rPr lang="en-US" sz="2400" b="1" dirty="0">
                <a:latin typeface="Arial" panose="020B0604020202020204" pitchFamily="34" charset="0"/>
                <a:cs typeface="Arial" panose="020B0604020202020204" pitchFamily="34" charset="0"/>
              </a:rPr>
              <a:t>Rs.20 lakh</a:t>
            </a:r>
            <a:r>
              <a:rPr lang="en-US" sz="2400" dirty="0">
                <a:latin typeface="Arial" panose="020B0604020202020204" pitchFamily="34" charset="0"/>
                <a:cs typeface="Arial" panose="020B0604020202020204" pitchFamily="34" charset="0"/>
              </a:rPr>
              <a:t>, whichever is lower (not for bank employees for acquisition of their bank’s shares)</a:t>
            </a:r>
            <a:endParaRPr lang="en-IN" sz="2400" dirty="0">
              <a:latin typeface="Arial" panose="020B0604020202020204" pitchFamily="34" charset="0"/>
              <a:cs typeface="Arial" panose="020B0604020202020204" pitchFamily="34" charset="0"/>
            </a:endParaRPr>
          </a:p>
          <a:p>
            <a:pPr marL="0" indent="0">
              <a:buNone/>
            </a:pPr>
            <a:endParaRPr lang="en-IN" dirty="0"/>
          </a:p>
        </p:txBody>
      </p:sp>
    </p:spTree>
    <p:extLst>
      <p:ext uri="{BB962C8B-B14F-4D97-AF65-F5344CB8AC3E}">
        <p14:creationId xmlns:p14="http://schemas.microsoft.com/office/powerpoint/2010/main" val="2671881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842" y="176463"/>
            <a:ext cx="8606589" cy="6585284"/>
          </a:xfrm>
        </p:spPr>
        <p:txBody>
          <a:bodyPr>
            <a:normAutofit/>
          </a:bodyPr>
          <a:lstStyle/>
          <a:p>
            <a:pPr marL="0" indent="0">
              <a:buNone/>
            </a:pPr>
            <a:r>
              <a:rPr lang="en-US" sz="2600" b="1" dirty="0"/>
              <a:t>Overdraft against property to stock brokers</a:t>
            </a:r>
            <a:r>
              <a:rPr lang="en-US" sz="2600" dirty="0"/>
              <a:t> </a:t>
            </a:r>
            <a:r>
              <a:rPr lang="en-US" dirty="0"/>
              <a:t>: </a:t>
            </a:r>
            <a:endParaRPr lang="en-IN" dirty="0"/>
          </a:p>
          <a:p>
            <a:pPr lvl="0" algn="just"/>
            <a:r>
              <a:rPr lang="en-US" sz="2000" dirty="0">
                <a:latin typeface="Arial" panose="020B0604020202020204" pitchFamily="34" charset="0"/>
                <a:cs typeface="Arial" panose="020B0604020202020204" pitchFamily="34" charset="0"/>
              </a:rPr>
              <a:t>Bank may permit overdraft facility against mortgage of property with </a:t>
            </a:r>
            <a:r>
              <a:rPr lang="en-US" sz="2000" b="1" dirty="0">
                <a:latin typeface="Arial" panose="020B0604020202020204" pitchFamily="34" charset="0"/>
                <a:cs typeface="Arial" panose="020B0604020202020204" pitchFamily="34" charset="0"/>
              </a:rPr>
              <a:t>40% margin</a:t>
            </a:r>
            <a:r>
              <a:rPr lang="en-US" sz="2000" dirty="0">
                <a:latin typeface="Arial" panose="020B0604020202020204" pitchFamily="34" charset="0"/>
                <a:cs typeface="Arial" panose="020B0604020202020204" pitchFamily="34" charset="0"/>
              </a:rPr>
              <a:t> on the market value of the property offered as security.</a:t>
            </a:r>
            <a:endParaRPr lang="en-IN"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In terms of </a:t>
            </a:r>
            <a:r>
              <a:rPr lang="en-US" sz="2000" b="1" dirty="0">
                <a:latin typeface="Arial" panose="020B0604020202020204" pitchFamily="34" charset="0"/>
                <a:cs typeface="Arial" panose="020B0604020202020204" pitchFamily="34" charset="0"/>
              </a:rPr>
              <a:t>Section 19(2) of the Banking Regulation Act, 1949</a:t>
            </a:r>
            <a:r>
              <a:rPr lang="en-US" sz="2000" dirty="0">
                <a:latin typeface="Arial" panose="020B0604020202020204" pitchFamily="34" charset="0"/>
                <a:cs typeface="Arial" panose="020B0604020202020204" pitchFamily="34" charset="0"/>
              </a:rPr>
              <a:t>, Bank shall not hold shares in any company except as provided in sub-section (1) whether as pledgee, mortgagee or absolute owner, of an amount exceeding </a:t>
            </a:r>
            <a:r>
              <a:rPr lang="en-US" sz="2000" b="1" dirty="0">
                <a:latin typeface="Arial" panose="020B0604020202020204" pitchFamily="34" charset="0"/>
                <a:cs typeface="Arial" panose="020B0604020202020204" pitchFamily="34" charset="0"/>
              </a:rPr>
              <a:t>30 percent</a:t>
            </a:r>
            <a:r>
              <a:rPr lang="en-US" sz="2000" dirty="0">
                <a:latin typeface="Arial" panose="020B0604020202020204" pitchFamily="34" charset="0"/>
                <a:cs typeface="Arial" panose="020B0604020202020204" pitchFamily="34" charset="0"/>
              </a:rPr>
              <a:t> of the paid-up share capital of that company or </a:t>
            </a:r>
            <a:r>
              <a:rPr lang="en-US" sz="2000" b="1" dirty="0">
                <a:latin typeface="Arial" panose="020B0604020202020204" pitchFamily="34" charset="0"/>
                <a:cs typeface="Arial" panose="020B0604020202020204" pitchFamily="34" charset="0"/>
              </a:rPr>
              <a:t>30 percent</a:t>
            </a:r>
            <a:r>
              <a:rPr lang="en-US" sz="2000" dirty="0">
                <a:latin typeface="Arial" panose="020B0604020202020204" pitchFamily="34" charset="0"/>
                <a:cs typeface="Arial" panose="020B0604020202020204" pitchFamily="34" charset="0"/>
              </a:rPr>
              <a:t> of its own paid-up share capital and reserves, whichever is less </a:t>
            </a:r>
            <a:endParaRPr lang="en-IN"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Further, in terms of </a:t>
            </a:r>
            <a:r>
              <a:rPr lang="en-US" sz="2000" b="1" dirty="0">
                <a:latin typeface="Arial" panose="020B0604020202020204" pitchFamily="34" charset="0"/>
                <a:cs typeface="Arial" panose="020B0604020202020204" pitchFamily="34" charset="0"/>
              </a:rPr>
              <a:t>Section 19(3) of the Banking Regulation Act, 1949</a:t>
            </a:r>
            <a:r>
              <a:rPr lang="en-US" sz="2000" dirty="0">
                <a:latin typeface="Arial" panose="020B0604020202020204" pitchFamily="34" charset="0"/>
                <a:cs typeface="Arial" panose="020B0604020202020204" pitchFamily="34" charset="0"/>
              </a:rPr>
              <a:t>, Bank shall not hold shares whether as pledgee, mortgagee or absolute owner, in any company in the management of which any managing director or manager of the Bank is in any manner concerned or interested</a:t>
            </a:r>
            <a:endParaRPr lang="en-IN" sz="2000" dirty="0">
              <a:latin typeface="Arial" panose="020B060402020202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1806772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075" y="168442"/>
            <a:ext cx="8590546" cy="6569242"/>
          </a:xfrm>
        </p:spPr>
        <p:txBody>
          <a:bodyPr/>
          <a:lstStyle/>
          <a:p>
            <a:pPr marL="0" indent="0" algn="just">
              <a:buNone/>
            </a:pPr>
            <a:r>
              <a:rPr lang="en-US" sz="2400" b="1" dirty="0"/>
              <a:t>Ceiling in respect of exposure to other banks </a:t>
            </a:r>
            <a:r>
              <a:rPr lang="en-US" b="1" dirty="0"/>
              <a:t>: </a:t>
            </a:r>
            <a:endParaRPr lang="en-IN" b="1" dirty="0"/>
          </a:p>
          <a:p>
            <a:pPr lvl="0" algn="just"/>
            <a:r>
              <a:rPr lang="en-US" b="1" dirty="0"/>
              <a:t>For Public Sector Banks – as per Large Exposure Framework.</a:t>
            </a:r>
            <a:endParaRPr lang="en-IN" b="1" dirty="0"/>
          </a:p>
          <a:p>
            <a:pPr lvl="0" algn="just"/>
            <a:r>
              <a:rPr lang="en-US" b="1" dirty="0"/>
              <a:t>In respect of co-operative banks,  based on Gradation Matrix approach and restricted to 25% of Regulatory Capital (Tier I + Tier II Capital) of the co-operative banks.  CRAR of the said Bank is not less than 9%for Tier 1 UCBs and not less than 12% for Tier 2 to 4 	UCBs.</a:t>
            </a:r>
            <a:endParaRPr lang="en-IN" b="1" dirty="0"/>
          </a:p>
          <a:p>
            <a:pPr lvl="0" algn="just"/>
            <a:r>
              <a:rPr lang="en-US" dirty="0"/>
              <a:t>In respect of </a:t>
            </a:r>
            <a:r>
              <a:rPr lang="en-US" b="1" dirty="0"/>
              <a:t>Private Sector Banks</a:t>
            </a:r>
            <a:r>
              <a:rPr lang="en-US" dirty="0"/>
              <a:t> and non-prime foreign banks, Bank shall provide need based credit facilities, if their </a:t>
            </a:r>
            <a:r>
              <a:rPr lang="en-US" b="1" dirty="0"/>
              <a:t>TNW is Rs.1000 </a:t>
            </a:r>
            <a:r>
              <a:rPr lang="en-US" b="1" dirty="0" err="1"/>
              <a:t>cr</a:t>
            </a:r>
            <a:r>
              <a:rPr lang="en-US" dirty="0"/>
              <a:t> and above as per latest ABS.</a:t>
            </a:r>
            <a:endParaRPr lang="en-IN" dirty="0"/>
          </a:p>
          <a:p>
            <a:pPr lvl="0" algn="just"/>
            <a:r>
              <a:rPr lang="en-US" dirty="0"/>
              <a:t>The exposure to </a:t>
            </a:r>
            <a:r>
              <a:rPr lang="en-US" b="1" dirty="0"/>
              <a:t>Indian Joint Ventures/Wholly Owned Subsidiaries</a:t>
            </a:r>
            <a:r>
              <a:rPr lang="en-US" dirty="0"/>
              <a:t> abroad and Overseas Step down Subsidiaries of Indian Corporates will be subject to a limit </a:t>
            </a:r>
            <a:r>
              <a:rPr lang="en-US" b="1" dirty="0"/>
              <a:t>of 20%</a:t>
            </a:r>
            <a:r>
              <a:rPr lang="en-US" dirty="0"/>
              <a:t> of the Bank’s unimpaired capital funds</a:t>
            </a:r>
            <a:endParaRPr lang="en-IN" dirty="0"/>
          </a:p>
          <a:p>
            <a:pPr algn="just"/>
            <a:r>
              <a:rPr lang="en-US" b="1" dirty="0"/>
              <a:t>Ceiling for lending to Near Prime and Sub Prime borrowers on the fresh Retail sanctions</a:t>
            </a:r>
            <a:endParaRPr lang="en-IN" dirty="0"/>
          </a:p>
          <a:p>
            <a:pPr lvl="0" algn="just"/>
            <a:r>
              <a:rPr lang="en-IN" b="1" dirty="0"/>
              <a:t>Near Prime : (CRG 3/CIC 730-681)</a:t>
            </a:r>
            <a:r>
              <a:rPr lang="en-IN" dirty="0"/>
              <a:t>Maximum Ceiling is </a:t>
            </a:r>
            <a:r>
              <a:rPr lang="en-IN" b="1" dirty="0"/>
              <a:t>10%  </a:t>
            </a:r>
            <a:r>
              <a:rPr lang="en-IN" dirty="0"/>
              <a:t>of Retail loans sanctions during the year. (Trigger limit 9% for CRG; 8% for NON CRG)</a:t>
            </a:r>
          </a:p>
          <a:p>
            <a:pPr lvl="0" algn="just"/>
            <a:r>
              <a:rPr lang="en-IN" dirty="0"/>
              <a:t> </a:t>
            </a:r>
            <a:r>
              <a:rPr lang="en-IN" b="1" dirty="0"/>
              <a:t>For Sub Prime</a:t>
            </a:r>
            <a:r>
              <a:rPr lang="en-IN" dirty="0"/>
              <a:t>: (</a:t>
            </a:r>
            <a:r>
              <a:rPr lang="en-IN" b="1" dirty="0"/>
              <a:t>CRG 4/CIC score 300-680)</a:t>
            </a:r>
            <a:r>
              <a:rPr lang="en-IN" dirty="0"/>
              <a:t>  : </a:t>
            </a:r>
            <a:r>
              <a:rPr lang="en-IN" b="1" dirty="0"/>
              <a:t>5%. </a:t>
            </a:r>
            <a:r>
              <a:rPr lang="en-IN" dirty="0"/>
              <a:t>(trigger:4.5%; 4%)</a:t>
            </a:r>
          </a:p>
          <a:p>
            <a:endParaRPr lang="en-IN" dirty="0"/>
          </a:p>
        </p:txBody>
      </p:sp>
    </p:spTree>
    <p:extLst>
      <p:ext uri="{BB962C8B-B14F-4D97-AF65-F5344CB8AC3E}">
        <p14:creationId xmlns:p14="http://schemas.microsoft.com/office/powerpoint/2010/main" val="3240657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085" y="78678"/>
            <a:ext cx="8177368" cy="619154"/>
          </a:xfrm>
        </p:spPr>
        <p:txBody>
          <a:bodyPr>
            <a:normAutofit fontScale="90000"/>
          </a:bodyPr>
          <a:lstStyle/>
          <a:p>
            <a:r>
              <a:rPr lang="en-US" b="1" dirty="0"/>
              <a:t>OPERATIONAL PROCESSES AND SYSTEMS :</a:t>
            </a:r>
            <a:br>
              <a:rPr lang="en-IN" dirty="0"/>
            </a:br>
            <a:endParaRPr lang="en-IN" dirty="0"/>
          </a:p>
        </p:txBody>
      </p:sp>
      <p:sp>
        <p:nvSpPr>
          <p:cNvPr id="3" name="Content Placeholder 2"/>
          <p:cNvSpPr>
            <a:spLocks noGrp="1"/>
          </p:cNvSpPr>
          <p:nvPr>
            <p:ph idx="1"/>
          </p:nvPr>
        </p:nvSpPr>
        <p:spPr>
          <a:xfrm>
            <a:off x="818147" y="778042"/>
            <a:ext cx="8117306" cy="5863390"/>
          </a:xfrm>
        </p:spPr>
        <p:txBody>
          <a:bodyPr/>
          <a:lstStyle/>
          <a:p>
            <a:r>
              <a:rPr lang="en-US" b="1" dirty="0"/>
              <a:t>    </a:t>
            </a:r>
            <a:r>
              <a:rPr lang="en-US" sz="2400" b="1" dirty="0"/>
              <a:t>Pricing of credit</a:t>
            </a:r>
            <a:endParaRPr lang="en-IN" sz="2400" dirty="0"/>
          </a:p>
          <a:p>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818537014"/>
              </p:ext>
            </p:extLst>
          </p:nvPr>
        </p:nvGraphicFramePr>
        <p:xfrm>
          <a:off x="758085" y="1299412"/>
          <a:ext cx="7872568" cy="4531095"/>
        </p:xfrm>
        <a:graphic>
          <a:graphicData uri="http://schemas.openxmlformats.org/drawingml/2006/table">
            <a:tbl>
              <a:tblPr firstRow="1" firstCol="1" lastRow="1" lastCol="1" bandRow="1" bandCol="1">
                <a:tableStyleId>{5C22544A-7EE6-4342-B048-85BDC9FD1C3A}</a:tableStyleId>
              </a:tblPr>
              <a:tblGrid>
                <a:gridCol w="774784">
                  <a:extLst>
                    <a:ext uri="{9D8B030D-6E8A-4147-A177-3AD203B41FA5}">
                      <a16:colId xmlns:a16="http://schemas.microsoft.com/office/drawing/2014/main" val="20000"/>
                    </a:ext>
                  </a:extLst>
                </a:gridCol>
                <a:gridCol w="5032908">
                  <a:extLst>
                    <a:ext uri="{9D8B030D-6E8A-4147-A177-3AD203B41FA5}">
                      <a16:colId xmlns:a16="http://schemas.microsoft.com/office/drawing/2014/main" val="20001"/>
                    </a:ext>
                  </a:extLst>
                </a:gridCol>
                <a:gridCol w="2064876">
                  <a:extLst>
                    <a:ext uri="{9D8B030D-6E8A-4147-A177-3AD203B41FA5}">
                      <a16:colId xmlns:a16="http://schemas.microsoft.com/office/drawing/2014/main" val="20002"/>
                    </a:ext>
                  </a:extLst>
                </a:gridCol>
              </a:tblGrid>
              <a:tr h="393730">
                <a:tc>
                  <a:txBody>
                    <a:bodyPr/>
                    <a:lstStyle/>
                    <a:p>
                      <a:pPr marL="2540" algn="ctr">
                        <a:lnSpc>
                          <a:spcPct val="107000"/>
                        </a:lnSpc>
                        <a:spcBef>
                          <a:spcPts val="225"/>
                        </a:spcBef>
                        <a:spcAft>
                          <a:spcPts val="0"/>
                        </a:spcAft>
                      </a:pPr>
                      <a:r>
                        <a:rPr lang="en-US" sz="1600" dirty="0">
                          <a:effectLst/>
                        </a:rPr>
                        <a:t>Sl.</a:t>
                      </a:r>
                      <a:r>
                        <a:rPr lang="en-US" sz="1600" spc="-15" dirty="0">
                          <a:effectLst/>
                        </a:rPr>
                        <a:t> </a:t>
                      </a:r>
                      <a:r>
                        <a:rPr lang="en-US" sz="1600" dirty="0">
                          <a:effectLst/>
                        </a:rPr>
                        <a:t>No.</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53390" algn="ctr">
                        <a:lnSpc>
                          <a:spcPct val="107000"/>
                        </a:lnSpc>
                        <a:spcBef>
                          <a:spcPts val="225"/>
                        </a:spcBef>
                        <a:spcAft>
                          <a:spcPts val="0"/>
                        </a:spcAft>
                      </a:pPr>
                      <a:r>
                        <a:rPr lang="en-US" sz="1600" dirty="0">
                          <a:effectLst/>
                        </a:rPr>
                        <a:t>Category of the Borrowers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225"/>
                        </a:spcBef>
                        <a:spcAft>
                          <a:spcPts val="0"/>
                        </a:spcAft>
                      </a:pPr>
                      <a:r>
                        <a:rPr lang="en-US" sz="1600" dirty="0">
                          <a:effectLst/>
                        </a:rPr>
                        <a:t>Pricing based on</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393730">
                <a:tc>
                  <a:txBody>
                    <a:bodyPr/>
                    <a:lstStyle/>
                    <a:p>
                      <a:pPr algn="ctr">
                        <a:lnSpc>
                          <a:spcPct val="107000"/>
                        </a:lnSpc>
                        <a:spcBef>
                          <a:spcPts val="225"/>
                        </a:spcBef>
                        <a:spcAft>
                          <a:spcPts val="0"/>
                        </a:spcAft>
                      </a:pPr>
                      <a:r>
                        <a:rPr lang="en-US" sz="1600">
                          <a:effectLst/>
                        </a:rPr>
                        <a:t>1</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225"/>
                        </a:spcBef>
                        <a:spcAft>
                          <a:spcPts val="0"/>
                        </a:spcAft>
                      </a:pPr>
                      <a:r>
                        <a:rPr lang="en-US" sz="1600" b="1" dirty="0">
                          <a:effectLst/>
                        </a:rPr>
                        <a:t>Exposures above Rs. </a:t>
                      </a:r>
                      <a:r>
                        <a:rPr lang="en-US" sz="2000" b="1" dirty="0">
                          <a:solidFill>
                            <a:srgbClr val="0070C0"/>
                          </a:solidFill>
                          <a:effectLst/>
                        </a:rPr>
                        <a:t>50 Crore</a:t>
                      </a:r>
                      <a:endParaRPr lang="en-IN" sz="2000" b="1"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225"/>
                        </a:spcBef>
                        <a:spcAft>
                          <a:spcPts val="0"/>
                        </a:spcAft>
                      </a:pPr>
                      <a:r>
                        <a:rPr lang="en-US" sz="1600" dirty="0">
                          <a:effectLst/>
                        </a:rPr>
                        <a:t>Grid Methodology</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904981">
                <a:tc>
                  <a:txBody>
                    <a:bodyPr/>
                    <a:lstStyle/>
                    <a:p>
                      <a:pPr algn="ctr">
                        <a:lnSpc>
                          <a:spcPct val="107000"/>
                        </a:lnSpc>
                        <a:spcBef>
                          <a:spcPts val="1055"/>
                        </a:spcBef>
                        <a:spcAft>
                          <a:spcPts val="0"/>
                        </a:spcAft>
                      </a:pPr>
                      <a:r>
                        <a:rPr lang="en-US" sz="1600">
                          <a:effectLst/>
                        </a:rPr>
                        <a:t>2.</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325"/>
                        </a:spcBef>
                        <a:spcAft>
                          <a:spcPts val="0"/>
                        </a:spcAft>
                        <a:tabLst>
                          <a:tab pos="865505" algn="l"/>
                        </a:tabLst>
                      </a:pPr>
                      <a:r>
                        <a:rPr lang="en-US" sz="1600" b="1" dirty="0">
                          <a:effectLst/>
                        </a:rPr>
                        <a:t>Exposure	above Rs.2 Crore &amp; </a:t>
                      </a:r>
                      <a:r>
                        <a:rPr lang="en-US" sz="1600" b="1" dirty="0" err="1">
                          <a:effectLst/>
                        </a:rPr>
                        <a:t>upto</a:t>
                      </a:r>
                      <a:r>
                        <a:rPr lang="en-US" sz="1600" b="1" dirty="0">
                          <a:effectLst/>
                        </a:rPr>
                        <a:t> Rs. </a:t>
                      </a:r>
                      <a:r>
                        <a:rPr lang="en-US" sz="2400" b="1" dirty="0">
                          <a:solidFill>
                            <a:srgbClr val="0070C0"/>
                          </a:solidFill>
                          <a:effectLst/>
                        </a:rPr>
                        <a:t>50 Crore</a:t>
                      </a:r>
                      <a:endParaRPr lang="en-IN" sz="2400" b="1"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325"/>
                        </a:spcBef>
                        <a:spcAft>
                          <a:spcPts val="0"/>
                        </a:spcAft>
                        <a:tabLst>
                          <a:tab pos="698500" algn="l"/>
                          <a:tab pos="1388110" algn="l"/>
                        </a:tabLst>
                      </a:pPr>
                      <a:r>
                        <a:rPr lang="en-US" sz="1600" dirty="0" err="1">
                          <a:effectLst/>
                        </a:rPr>
                        <a:t>Canara</a:t>
                      </a:r>
                      <a:r>
                        <a:rPr lang="en-US" sz="1600" baseline="0" dirty="0">
                          <a:effectLst/>
                        </a:rPr>
                        <a:t> </a:t>
                      </a:r>
                      <a:r>
                        <a:rPr lang="en-US" sz="1600" dirty="0">
                          <a:effectLst/>
                        </a:rPr>
                        <a:t>Internal </a:t>
                      </a:r>
                      <a:r>
                        <a:rPr lang="en-US" sz="1600" spc="-20" dirty="0">
                          <a:effectLst/>
                        </a:rPr>
                        <a:t>Rating </a:t>
                      </a:r>
                      <a:r>
                        <a:rPr lang="en-US" sz="1600" dirty="0">
                          <a:effectLst/>
                        </a:rPr>
                        <a:t>model (CIRM</a:t>
                      </a:r>
                      <a:r>
                        <a:rPr lang="en-US" sz="1600" spc="-20" dirty="0">
                          <a:effectLst/>
                        </a:rPr>
                        <a:t> </a:t>
                      </a:r>
                      <a:r>
                        <a:rPr lang="en-US" sz="1600" dirty="0">
                          <a:effectLst/>
                        </a:rPr>
                        <a:t>Model)</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1435768">
                <a:tc>
                  <a:txBody>
                    <a:bodyPr/>
                    <a:lstStyle/>
                    <a:p>
                      <a:pPr algn="ctr">
                        <a:lnSpc>
                          <a:spcPct val="107000"/>
                        </a:lnSpc>
                        <a:spcAft>
                          <a:spcPts val="0"/>
                        </a:spcAft>
                      </a:pPr>
                      <a:r>
                        <a:rPr lang="en-US" sz="1600">
                          <a:effectLst/>
                        </a:rPr>
                        <a:t> </a:t>
                      </a:r>
                      <a:endParaRPr lang="en-IN" sz="1600">
                        <a:effectLst/>
                      </a:endParaRPr>
                    </a:p>
                    <a:p>
                      <a:pPr algn="ctr">
                        <a:lnSpc>
                          <a:spcPct val="107000"/>
                        </a:lnSpc>
                        <a:spcAft>
                          <a:spcPts val="0"/>
                        </a:spcAft>
                      </a:pPr>
                      <a:r>
                        <a:rPr lang="en-US" sz="1600">
                          <a:effectLst/>
                        </a:rPr>
                        <a:t> </a:t>
                      </a:r>
                      <a:endParaRPr lang="en-IN" sz="1600">
                        <a:effectLst/>
                      </a:endParaRPr>
                    </a:p>
                    <a:p>
                      <a:pPr algn="ctr">
                        <a:lnSpc>
                          <a:spcPct val="107000"/>
                        </a:lnSpc>
                        <a:spcBef>
                          <a:spcPts val="1090"/>
                        </a:spcBef>
                        <a:spcAft>
                          <a:spcPts val="0"/>
                        </a:spcAft>
                      </a:pPr>
                      <a:r>
                        <a:rPr lang="en-US" sz="1600">
                          <a:effectLst/>
                        </a:rPr>
                        <a:t>3.</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42900" lvl="0" indent="-342900" algn="ctr">
                        <a:lnSpc>
                          <a:spcPct val="107000"/>
                        </a:lnSpc>
                        <a:spcBef>
                          <a:spcPts val="525"/>
                        </a:spcBef>
                        <a:spcAft>
                          <a:spcPts val="0"/>
                        </a:spcAft>
                        <a:buClr>
                          <a:srgbClr val="0D0D0D"/>
                        </a:buClr>
                        <a:buSzPts val="1200"/>
                        <a:buFont typeface="Trebuchet MS" panose="020B0603020202020204" pitchFamily="34" charset="0"/>
                        <a:buAutoNum type="romanLcParenR"/>
                        <a:tabLst>
                          <a:tab pos="297180" algn="l"/>
                        </a:tabLst>
                      </a:pPr>
                      <a:r>
                        <a:rPr lang="en-US" sz="1600" b="1" spc="-180" dirty="0">
                          <a:effectLst/>
                        </a:rPr>
                        <a:t>Exposure above Rs.2 lakh and </a:t>
                      </a:r>
                      <a:r>
                        <a:rPr lang="en-US" sz="1600" b="1" spc="-180" dirty="0" err="1">
                          <a:effectLst/>
                        </a:rPr>
                        <a:t>upto</a:t>
                      </a:r>
                      <a:r>
                        <a:rPr lang="en-US" sz="1600" b="1" spc="-180" dirty="0">
                          <a:effectLst/>
                        </a:rPr>
                        <a:t> Rs.2 </a:t>
                      </a:r>
                      <a:r>
                        <a:rPr lang="en-US" sz="1600" b="1" spc="-180" dirty="0" err="1">
                          <a:effectLst/>
                        </a:rPr>
                        <a:t>Crore</a:t>
                      </a:r>
                      <a:r>
                        <a:rPr lang="en-US" sz="1600" b="1" spc="-180" dirty="0">
                          <a:effectLst/>
                        </a:rPr>
                        <a:t>  to MSME &amp; other</a:t>
                      </a:r>
                      <a:r>
                        <a:rPr lang="en-US" sz="1600" b="1" spc="-15" dirty="0">
                          <a:effectLst/>
                        </a:rPr>
                        <a:t> </a:t>
                      </a:r>
                      <a:r>
                        <a:rPr lang="en-US" sz="1600" b="1" spc="-180" dirty="0">
                          <a:effectLst/>
                        </a:rPr>
                        <a:t>sectors.</a:t>
                      </a:r>
                      <a:endParaRPr lang="en-IN" sz="1600" b="1" spc="-180" dirty="0">
                        <a:effectLst/>
                      </a:endParaRPr>
                    </a:p>
                    <a:p>
                      <a:pPr marL="296545" algn="ctr">
                        <a:lnSpc>
                          <a:spcPct val="107000"/>
                        </a:lnSpc>
                        <a:spcBef>
                          <a:spcPts val="525"/>
                        </a:spcBef>
                        <a:spcAft>
                          <a:spcPts val="0"/>
                        </a:spcAft>
                        <a:tabLst>
                          <a:tab pos="297180" algn="l"/>
                        </a:tabLst>
                      </a:pPr>
                      <a:r>
                        <a:rPr lang="en-US" sz="1600" b="1" dirty="0">
                          <a:effectLst/>
                        </a:rPr>
                        <a:t> </a:t>
                      </a:r>
                      <a:endParaRPr lang="en-IN" sz="1600" b="1" dirty="0">
                        <a:effectLst/>
                      </a:endParaRPr>
                    </a:p>
                    <a:p>
                      <a:pPr marL="342900" lvl="0" indent="-342900" algn="ctr">
                        <a:lnSpc>
                          <a:spcPct val="107000"/>
                        </a:lnSpc>
                        <a:spcBef>
                          <a:spcPts val="305"/>
                        </a:spcBef>
                        <a:spcAft>
                          <a:spcPts val="0"/>
                        </a:spcAft>
                        <a:buClr>
                          <a:srgbClr val="0D0D0D"/>
                        </a:buClr>
                        <a:buSzPts val="1200"/>
                        <a:buFont typeface="Trebuchet MS" panose="020B0603020202020204" pitchFamily="34" charset="0"/>
                        <a:buAutoNum type="romanLcParenR"/>
                        <a:tabLst>
                          <a:tab pos="297180" algn="l"/>
                        </a:tabLst>
                      </a:pPr>
                      <a:r>
                        <a:rPr lang="en-US" sz="1600" b="1" spc="-180" dirty="0">
                          <a:effectLst/>
                        </a:rPr>
                        <a:t>Exposures above Rs.2.00 lakh and </a:t>
                      </a:r>
                      <a:r>
                        <a:rPr lang="en-US" sz="1600" b="1" spc="-180" dirty="0" err="1">
                          <a:effectLst/>
                        </a:rPr>
                        <a:t>upto</a:t>
                      </a:r>
                      <a:r>
                        <a:rPr lang="en-US" sz="1600" b="1" spc="-180" dirty="0">
                          <a:effectLst/>
                        </a:rPr>
                        <a:t> </a:t>
                      </a:r>
                      <a:r>
                        <a:rPr lang="en-US" sz="1600" b="1" spc="-180" dirty="0" err="1">
                          <a:effectLst/>
                        </a:rPr>
                        <a:t>Rs</a:t>
                      </a:r>
                      <a:r>
                        <a:rPr lang="en-US" sz="1600" b="1" spc="-180" dirty="0">
                          <a:effectLst/>
                        </a:rPr>
                        <a:t> 2.00 </a:t>
                      </a:r>
                      <a:r>
                        <a:rPr lang="en-US" sz="1600" b="1" spc="-180" dirty="0" err="1">
                          <a:effectLst/>
                        </a:rPr>
                        <a:t>crore</a:t>
                      </a:r>
                      <a:r>
                        <a:rPr lang="en-US" sz="1600" b="1" spc="-180" dirty="0">
                          <a:effectLst/>
                        </a:rPr>
                        <a:t> for agriculture &amp; allied</a:t>
                      </a:r>
                      <a:r>
                        <a:rPr lang="en-US" sz="1600" b="1" spc="-5" dirty="0">
                          <a:effectLst/>
                        </a:rPr>
                        <a:t> </a:t>
                      </a:r>
                      <a:r>
                        <a:rPr lang="en-US" sz="1600" b="1" spc="-180" dirty="0">
                          <a:effectLst/>
                        </a:rPr>
                        <a:t>activities</a:t>
                      </a:r>
                      <a:endParaRPr lang="en-IN" sz="1600" b="1" spc="-18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225"/>
                        </a:spcBef>
                        <a:spcAft>
                          <a:spcPts val="0"/>
                        </a:spcAft>
                      </a:pPr>
                      <a:r>
                        <a:rPr lang="en-US" sz="1600" dirty="0">
                          <a:effectLst/>
                        </a:rPr>
                        <a:t>Internal Rating (Small Value Model / Manual Model)</a:t>
                      </a:r>
                      <a:endParaRPr lang="en-IN" sz="1600" dirty="0">
                        <a:effectLst/>
                      </a:endParaRPr>
                    </a:p>
                    <a:p>
                      <a:pPr algn="l">
                        <a:lnSpc>
                          <a:spcPct val="107000"/>
                        </a:lnSpc>
                        <a:spcAft>
                          <a:spcPts val="0"/>
                        </a:spcAft>
                      </a:pPr>
                      <a:r>
                        <a:rPr lang="en-US" sz="1600" dirty="0">
                          <a:effectLst/>
                        </a:rPr>
                        <a:t> </a:t>
                      </a:r>
                    </a:p>
                    <a:p>
                      <a:pPr algn="l">
                        <a:lnSpc>
                          <a:spcPct val="107000"/>
                        </a:lnSpc>
                        <a:spcAft>
                          <a:spcPts val="0"/>
                        </a:spcAft>
                      </a:pPr>
                      <a:r>
                        <a:rPr lang="en-US" sz="1600" dirty="0">
                          <a:effectLst/>
                        </a:rPr>
                        <a:t>Scoring Norms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393730">
                <a:tc>
                  <a:txBody>
                    <a:bodyPr/>
                    <a:lstStyle/>
                    <a:p>
                      <a:pPr algn="ctr">
                        <a:lnSpc>
                          <a:spcPct val="107000"/>
                        </a:lnSpc>
                        <a:spcBef>
                          <a:spcPts val="225"/>
                        </a:spcBef>
                        <a:spcAft>
                          <a:spcPts val="0"/>
                        </a:spcAft>
                      </a:pPr>
                      <a:r>
                        <a:rPr lang="en-US" sz="1600">
                          <a:effectLst/>
                        </a:rPr>
                        <a:t>4.</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225"/>
                        </a:spcBef>
                        <a:spcAft>
                          <a:spcPts val="0"/>
                        </a:spcAft>
                      </a:pPr>
                      <a:r>
                        <a:rPr lang="en-US" sz="1600" b="1" dirty="0">
                          <a:effectLst/>
                        </a:rPr>
                        <a:t>Retail Lending Products of the Bank</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225"/>
                        </a:spcBef>
                        <a:spcAft>
                          <a:spcPts val="0"/>
                        </a:spcAft>
                      </a:pPr>
                      <a:r>
                        <a:rPr lang="en-US" sz="1600" dirty="0">
                          <a:effectLst/>
                        </a:rPr>
                        <a:t>Schematic</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r h="1009156">
                <a:tc>
                  <a:txBody>
                    <a:bodyPr/>
                    <a:lstStyle/>
                    <a:p>
                      <a:pPr algn="ctr">
                        <a:lnSpc>
                          <a:spcPct val="107000"/>
                        </a:lnSpc>
                        <a:spcBef>
                          <a:spcPts val="960"/>
                        </a:spcBef>
                        <a:spcAft>
                          <a:spcPts val="0"/>
                        </a:spcAft>
                      </a:pPr>
                      <a:r>
                        <a:rPr lang="en-US" sz="1600">
                          <a:effectLst/>
                        </a:rPr>
                        <a:t>5.</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960"/>
                        </a:spcBef>
                        <a:spcAft>
                          <a:spcPts val="0"/>
                        </a:spcAft>
                      </a:pPr>
                      <a:r>
                        <a:rPr lang="en-US" sz="1600" dirty="0">
                          <a:effectLst/>
                        </a:rPr>
                        <a:t>Exposure </a:t>
                      </a:r>
                      <a:r>
                        <a:rPr lang="en-US" sz="1600" dirty="0" err="1">
                          <a:effectLst/>
                        </a:rPr>
                        <a:t>upto</a:t>
                      </a:r>
                      <a:r>
                        <a:rPr lang="en-US" sz="1600" dirty="0">
                          <a:effectLst/>
                        </a:rPr>
                        <a:t> Rs.2 lakh</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l">
                        <a:lnSpc>
                          <a:spcPct val="107000"/>
                        </a:lnSpc>
                        <a:spcBef>
                          <a:spcPts val="170"/>
                        </a:spcBef>
                        <a:spcAft>
                          <a:spcPts val="0"/>
                        </a:spcAft>
                      </a:pPr>
                      <a:r>
                        <a:rPr lang="en-US" sz="1600" dirty="0">
                          <a:effectLst/>
                        </a:rPr>
                        <a:t>ROI as advised by the Bank from time to time</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44059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158" y="136357"/>
            <a:ext cx="8446167" cy="6561221"/>
          </a:xfrm>
        </p:spPr>
        <p:txBody>
          <a:bodyPr>
            <a:normAutofit lnSpcReduction="10000"/>
          </a:bodyPr>
          <a:lstStyle/>
          <a:p>
            <a:pPr lvl="0" algn="just"/>
            <a:r>
              <a:rPr lang="en-US" dirty="0"/>
              <a:t>The </a:t>
            </a:r>
            <a:r>
              <a:rPr lang="en-US" b="1" dirty="0"/>
              <a:t>concession in ROI/charges</a:t>
            </a:r>
            <a:r>
              <a:rPr lang="en-US" dirty="0"/>
              <a:t>, if permitted will normally be </a:t>
            </a:r>
            <a:r>
              <a:rPr lang="en-US" b="1" dirty="0"/>
              <a:t>coterminous</a:t>
            </a:r>
            <a:r>
              <a:rPr lang="en-US" dirty="0"/>
              <a:t> with original tenability of the sanction/till first extension (</a:t>
            </a:r>
            <a:r>
              <a:rPr lang="en-US" b="1" dirty="0"/>
              <a:t>3months</a:t>
            </a:r>
            <a:r>
              <a:rPr lang="en-US" dirty="0"/>
              <a:t>)of tenability.</a:t>
            </a:r>
            <a:endParaRPr lang="en-IN" dirty="0"/>
          </a:p>
          <a:p>
            <a:pPr lvl="0" algn="just"/>
            <a:r>
              <a:rPr lang="en-US" dirty="0"/>
              <a:t>Accounts where concessional ROI is permitted, if it slips to NPA, the ROI to be charged on such accounts shall be at the </a:t>
            </a:r>
            <a:r>
              <a:rPr lang="en-US" b="1" dirty="0"/>
              <a:t>Applicable Rate+2%</a:t>
            </a:r>
            <a:r>
              <a:rPr lang="en-US" dirty="0"/>
              <a:t> until the date of up gradation to Standard Asset</a:t>
            </a:r>
            <a:endParaRPr lang="en-IN" dirty="0"/>
          </a:p>
          <a:p>
            <a:pPr lvl="0" algn="just"/>
            <a:r>
              <a:rPr lang="en-US" dirty="0"/>
              <a:t>On receipt of external/internal rating basing on ABS, pricing to be reviewed. If </a:t>
            </a:r>
            <a:r>
              <a:rPr lang="en-US" b="1" dirty="0"/>
              <a:t>deterioration of rating</a:t>
            </a:r>
            <a:r>
              <a:rPr lang="en-US" dirty="0"/>
              <a:t>, till review of pricing is completed, additional ROI to be charged (ranging from 0.5% to 1.5% depending on down gradation of rating)</a:t>
            </a:r>
            <a:endParaRPr lang="en-IN" dirty="0"/>
          </a:p>
          <a:p>
            <a:pPr lvl="0" algn="just"/>
            <a:r>
              <a:rPr lang="en-US" dirty="0"/>
              <a:t>If </a:t>
            </a:r>
            <a:r>
              <a:rPr lang="en-US" b="1" dirty="0"/>
              <a:t>down gradation of rating by 2 or more notches</a:t>
            </a:r>
            <a:r>
              <a:rPr lang="en-US" dirty="0"/>
              <a:t>, </a:t>
            </a:r>
            <a:r>
              <a:rPr lang="en-US" b="1" dirty="0"/>
              <a:t>25% additional collateral</a:t>
            </a:r>
            <a:r>
              <a:rPr lang="en-US" dirty="0"/>
              <a:t> security shall be obtained with in 6 months of down gradation of rating. Otherwise, 1% additional interest shall be charged (in addition to above mentioned)(</a:t>
            </a:r>
            <a:r>
              <a:rPr lang="en-US" dirty="0" err="1"/>
              <a:t>cir</a:t>
            </a:r>
            <a:r>
              <a:rPr lang="en-US" dirty="0"/>
              <a:t> 477/2024)</a:t>
            </a:r>
            <a:endParaRPr lang="en-IN" dirty="0"/>
          </a:p>
          <a:p>
            <a:pPr lvl="0" algn="just"/>
            <a:r>
              <a:rPr lang="en-IN" dirty="0"/>
              <a:t>In case any </a:t>
            </a:r>
            <a:r>
              <a:rPr lang="en-IN" b="1" dirty="0"/>
              <a:t>externally</a:t>
            </a:r>
            <a:r>
              <a:rPr lang="en-IN" dirty="0"/>
              <a:t> </a:t>
            </a:r>
            <a:r>
              <a:rPr lang="en-IN" b="1" dirty="0"/>
              <a:t>rated account moves to unrated category</a:t>
            </a:r>
            <a:r>
              <a:rPr lang="en-IN" dirty="0"/>
              <a:t>, additional interest of </a:t>
            </a:r>
            <a:r>
              <a:rPr lang="en-IN" b="1" dirty="0"/>
              <a:t>1.00% to be levied</a:t>
            </a:r>
            <a:r>
              <a:rPr lang="en-IN" dirty="0"/>
              <a:t> over and above the contracted rate from the date of being treated unrated till the review of pricing is completed  (</a:t>
            </a:r>
            <a:r>
              <a:rPr lang="en-IN" dirty="0" err="1"/>
              <a:t>cir</a:t>
            </a:r>
            <a:r>
              <a:rPr lang="en-IN" dirty="0"/>
              <a:t> 477/2024)</a:t>
            </a:r>
          </a:p>
          <a:p>
            <a:pPr lvl="0" algn="just"/>
            <a:r>
              <a:rPr lang="en-IN" b="1" dirty="0"/>
              <a:t>Concession in applicable Rate of Interest on account of </a:t>
            </a:r>
            <a:r>
              <a:rPr lang="en-IN" b="1" dirty="0" err="1"/>
              <a:t>upgradation</a:t>
            </a:r>
            <a:r>
              <a:rPr lang="en-IN" b="1" dirty="0"/>
              <a:t> of External/Internal Rating of the Borrower - </a:t>
            </a:r>
            <a:r>
              <a:rPr lang="en-IN" dirty="0"/>
              <a:t> </a:t>
            </a:r>
            <a:r>
              <a:rPr lang="en-IN" b="1" dirty="0"/>
              <a:t>Concession to be given for exposures above </a:t>
            </a:r>
            <a:r>
              <a:rPr lang="en-IN" b="1" dirty="0" err="1"/>
              <a:t>Rs</a:t>
            </a:r>
            <a:r>
              <a:rPr lang="en-IN" b="1" dirty="0"/>
              <a:t>. 7.50 </a:t>
            </a:r>
            <a:r>
              <a:rPr lang="en-IN" b="1" dirty="0" err="1"/>
              <a:t>Crores</a:t>
            </a:r>
            <a:r>
              <a:rPr lang="en-IN" dirty="0"/>
              <a:t> without waiting for regular renewal/reset</a:t>
            </a:r>
            <a:r>
              <a:rPr lang="en-IN" b="1" dirty="0"/>
              <a:t>. </a:t>
            </a:r>
            <a:r>
              <a:rPr lang="en-IN" dirty="0"/>
              <a:t> </a:t>
            </a:r>
            <a:r>
              <a:rPr lang="en-IN" b="1" dirty="0"/>
              <a:t>(only on up gradation of external rating)</a:t>
            </a:r>
            <a:r>
              <a:rPr lang="en-IN" dirty="0"/>
              <a:t> </a:t>
            </a:r>
          </a:p>
          <a:p>
            <a:endParaRPr lang="en-IN" dirty="0"/>
          </a:p>
        </p:txBody>
      </p:sp>
    </p:spTree>
    <p:extLst>
      <p:ext uri="{BB962C8B-B14F-4D97-AF65-F5344CB8AC3E}">
        <p14:creationId xmlns:p14="http://schemas.microsoft.com/office/powerpoint/2010/main" val="2059158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0AECC-F36E-DA15-21DD-A6E64C5115A3}"/>
              </a:ext>
            </a:extLst>
          </p:cNvPr>
          <p:cNvSpPr>
            <a:spLocks noGrp="1"/>
          </p:cNvSpPr>
          <p:nvPr>
            <p:ph idx="1"/>
          </p:nvPr>
        </p:nvSpPr>
        <p:spPr>
          <a:xfrm>
            <a:off x="1384917" y="514905"/>
            <a:ext cx="7149483" cy="5396317"/>
          </a:xfrm>
        </p:spPr>
        <p:txBody>
          <a:bodyPr/>
          <a:lstStyle/>
          <a:p>
            <a:pPr marL="0" indent="0">
              <a:buNone/>
            </a:pPr>
            <a:r>
              <a:rPr lang="en-US" sz="2400" b="1" dirty="0">
                <a:latin typeface="Arial" panose="020B0604020202020204" pitchFamily="34" charset="0"/>
                <a:cs typeface="Arial" panose="020B0604020202020204" pitchFamily="34" charset="0"/>
              </a:rPr>
              <a:t>Revision of Liquidity premium for Rupee Loans and advances - </a:t>
            </a:r>
            <a:r>
              <a:rPr lang="en-US" sz="2400" b="1" dirty="0">
                <a:solidFill>
                  <a:srgbClr val="FF0000"/>
                </a:solidFill>
                <a:latin typeface="Arial" panose="020B0604020202020204" pitchFamily="34" charset="0"/>
                <a:cs typeface="Arial" panose="020B0604020202020204" pitchFamily="34" charset="0"/>
              </a:rPr>
              <a:t>w.e.f. 01.04.2025 </a:t>
            </a:r>
          </a:p>
          <a:p>
            <a:r>
              <a:rPr lang="en-US" sz="2400" dirty="0">
                <a:solidFill>
                  <a:srgbClr val="FF0000"/>
                </a:solidFill>
                <a:latin typeface="Arial" panose="020B0604020202020204" pitchFamily="34" charset="0"/>
                <a:cs typeface="Arial" panose="020B0604020202020204" pitchFamily="34" charset="0"/>
              </a:rPr>
              <a:t>&gt;1 year to 2 years : 0.20 % </a:t>
            </a:r>
          </a:p>
          <a:p>
            <a:r>
              <a:rPr lang="en-US" sz="2400" dirty="0">
                <a:solidFill>
                  <a:srgbClr val="FF0000"/>
                </a:solidFill>
                <a:latin typeface="Arial" panose="020B0604020202020204" pitchFamily="34" charset="0"/>
                <a:cs typeface="Arial" panose="020B0604020202020204" pitchFamily="34" charset="0"/>
              </a:rPr>
              <a:t>&gt;2 years to 3 Year : 0.25 % </a:t>
            </a:r>
          </a:p>
          <a:p>
            <a:r>
              <a:rPr lang="en-US" sz="2400" dirty="0">
                <a:solidFill>
                  <a:srgbClr val="FF0000"/>
                </a:solidFill>
                <a:latin typeface="Arial" panose="020B0604020202020204" pitchFamily="34" charset="0"/>
                <a:cs typeface="Arial" panose="020B0604020202020204" pitchFamily="34" charset="0"/>
              </a:rPr>
              <a:t>&gt;3 years to 5 Years : 0.25 % </a:t>
            </a:r>
          </a:p>
          <a:p>
            <a:r>
              <a:rPr lang="en-US" sz="2400" dirty="0">
                <a:solidFill>
                  <a:srgbClr val="FF0000"/>
                </a:solidFill>
                <a:latin typeface="Arial" panose="020B0604020202020204" pitchFamily="34" charset="0"/>
                <a:cs typeface="Arial" panose="020B0604020202020204" pitchFamily="34" charset="0"/>
              </a:rPr>
              <a:t>&gt;5years to 7 Years : 0.30 % </a:t>
            </a:r>
          </a:p>
          <a:p>
            <a:r>
              <a:rPr lang="en-US" sz="2400" dirty="0">
                <a:solidFill>
                  <a:srgbClr val="FF0000"/>
                </a:solidFill>
                <a:latin typeface="Arial" panose="020B0604020202020204" pitchFamily="34" charset="0"/>
                <a:cs typeface="Arial" panose="020B0604020202020204" pitchFamily="34" charset="0"/>
              </a:rPr>
              <a:t>&gt;7 years to 10 Years : 0.30 % </a:t>
            </a:r>
          </a:p>
          <a:p>
            <a:r>
              <a:rPr lang="en-IN" sz="2400" dirty="0">
                <a:solidFill>
                  <a:srgbClr val="FF0000"/>
                </a:solidFill>
                <a:latin typeface="Arial" panose="020B0604020202020204" pitchFamily="34" charset="0"/>
                <a:cs typeface="Arial" panose="020B0604020202020204" pitchFamily="34" charset="0"/>
              </a:rPr>
              <a:t>&gt;10 years 			: 0.45 % 	</a:t>
            </a:r>
          </a:p>
          <a:p>
            <a:endParaRPr lang="en-IN" dirty="0"/>
          </a:p>
        </p:txBody>
      </p:sp>
    </p:spTree>
    <p:extLst>
      <p:ext uri="{BB962C8B-B14F-4D97-AF65-F5344CB8AC3E}">
        <p14:creationId xmlns:p14="http://schemas.microsoft.com/office/powerpoint/2010/main" val="3081832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263" y="176463"/>
            <a:ext cx="8438148" cy="6545179"/>
          </a:xfrm>
        </p:spPr>
        <p:txBody>
          <a:bodyPr>
            <a:normAutofit lnSpcReduction="10000"/>
          </a:bodyPr>
          <a:lstStyle/>
          <a:p>
            <a:pPr marL="0" indent="0">
              <a:buNone/>
            </a:pPr>
            <a:r>
              <a:rPr lang="en-US" sz="2600" b="1" dirty="0" err="1"/>
              <a:t>Canara</a:t>
            </a:r>
            <a:r>
              <a:rPr lang="en-US" sz="2600" b="1" dirty="0"/>
              <a:t> Bank Proposal Rating – CBPR</a:t>
            </a:r>
            <a:endParaRPr lang="en-IN" sz="2600" dirty="0"/>
          </a:p>
          <a:p>
            <a:pPr lvl="0"/>
            <a:r>
              <a:rPr lang="en-US" dirty="0"/>
              <a:t>CBPR is the Credit scoring matrix framework. </a:t>
            </a:r>
            <a:endParaRPr lang="en-IN" dirty="0"/>
          </a:p>
          <a:p>
            <a:pPr lvl="0"/>
            <a:r>
              <a:rPr lang="en-US" dirty="0"/>
              <a:t>Applicable for </a:t>
            </a:r>
            <a:r>
              <a:rPr lang="en-US" b="1" dirty="0"/>
              <a:t>Corporate Loans</a:t>
            </a:r>
            <a:r>
              <a:rPr lang="en-US" dirty="0"/>
              <a:t>(FB+NFB), </a:t>
            </a:r>
            <a:r>
              <a:rPr lang="en-US" b="1" dirty="0"/>
              <a:t>MSME/AG-Food Processing Loans</a:t>
            </a:r>
            <a:r>
              <a:rPr lang="en-US" dirty="0"/>
              <a:t> of </a:t>
            </a:r>
            <a:r>
              <a:rPr lang="en-US" b="1" dirty="0"/>
              <a:t>Rs.10 </a:t>
            </a:r>
            <a:r>
              <a:rPr lang="en-US" b="1" dirty="0" err="1"/>
              <a:t>cr</a:t>
            </a:r>
            <a:r>
              <a:rPr lang="en-US" b="1" dirty="0"/>
              <a:t> and above</a:t>
            </a:r>
            <a:r>
              <a:rPr lang="en-US" dirty="0"/>
              <a:t>.</a:t>
            </a:r>
            <a:endParaRPr lang="en-IN" dirty="0"/>
          </a:p>
          <a:p>
            <a:pPr lvl="0"/>
            <a:r>
              <a:rPr lang="en-US" dirty="0"/>
              <a:t>Retail Lending, Restructured A/</a:t>
            </a:r>
            <a:r>
              <a:rPr lang="en-US" dirty="0" err="1"/>
              <a:t>cs</a:t>
            </a:r>
            <a:r>
              <a:rPr lang="en-US" dirty="0"/>
              <a:t>, Govt. Accounts exempted.</a:t>
            </a:r>
            <a:endParaRPr lang="en-IN" dirty="0"/>
          </a:p>
          <a:p>
            <a:pPr lvl="0"/>
            <a:r>
              <a:rPr lang="en-US" b="1" dirty="0"/>
              <a:t>The scoring sheet is meant to be used as a pre sanction exercise </a:t>
            </a:r>
            <a:endParaRPr lang="en-IN" dirty="0"/>
          </a:p>
          <a:p>
            <a:r>
              <a:rPr lang="en-US" b="1" dirty="0"/>
              <a:t>Description of Rating Grades:</a:t>
            </a:r>
            <a:endParaRPr lang="en-IN" dirty="0"/>
          </a:p>
          <a:p>
            <a:r>
              <a:rPr lang="en-US" dirty="0"/>
              <a:t>CBPR1: Low Risk;        (score 0 to 20)</a:t>
            </a:r>
            <a:endParaRPr lang="en-IN" dirty="0"/>
          </a:p>
          <a:p>
            <a:r>
              <a:rPr lang="en-US" dirty="0"/>
              <a:t>CBPR 2:Normal Risk;   (score 20-35)</a:t>
            </a:r>
            <a:endParaRPr lang="en-IN" dirty="0"/>
          </a:p>
          <a:p>
            <a:r>
              <a:rPr lang="en-US" dirty="0"/>
              <a:t>CBPR 3: Medium Risk  (score 35-55)</a:t>
            </a:r>
            <a:endParaRPr lang="en-IN" dirty="0"/>
          </a:p>
          <a:p>
            <a:r>
              <a:rPr lang="en-US" dirty="0"/>
              <a:t>CBPR 4: High Risk       (score 55-70)</a:t>
            </a:r>
            <a:endParaRPr lang="en-IN" dirty="0"/>
          </a:p>
          <a:p>
            <a:r>
              <a:rPr lang="en-US" dirty="0"/>
              <a:t>CBPR 5: Very High Risk(No Go) (score above 70)</a:t>
            </a:r>
            <a:endParaRPr lang="en-IN" dirty="0"/>
          </a:p>
          <a:p>
            <a:pPr marL="0" indent="0">
              <a:buNone/>
            </a:pPr>
            <a:r>
              <a:rPr lang="en-US" b="1" dirty="0"/>
              <a:t>High Risk assignment under CBPR:</a:t>
            </a:r>
            <a:r>
              <a:rPr lang="en-US" dirty="0"/>
              <a:t>   </a:t>
            </a:r>
            <a:endParaRPr lang="en-IN" dirty="0"/>
          </a:p>
          <a:p>
            <a:pPr lvl="0"/>
            <a:r>
              <a:rPr lang="en-US" dirty="0"/>
              <a:t>SMA-2 for past 3 months</a:t>
            </a:r>
            <a:endParaRPr lang="en-IN" dirty="0"/>
          </a:p>
          <a:p>
            <a:pPr lvl="0"/>
            <a:r>
              <a:rPr lang="en-US" dirty="0"/>
              <a:t> Interest coverage ratio less than 1</a:t>
            </a:r>
            <a:endParaRPr lang="en-IN" dirty="0"/>
          </a:p>
          <a:p>
            <a:pPr lvl="0"/>
            <a:r>
              <a:rPr lang="en-US" dirty="0"/>
              <a:t>CR less than 1 and </a:t>
            </a:r>
            <a:endParaRPr lang="en-IN" dirty="0"/>
          </a:p>
          <a:p>
            <a:pPr lvl="0"/>
            <a:r>
              <a:rPr lang="en-US" dirty="0"/>
              <a:t>no fresh infusion of capital.</a:t>
            </a:r>
            <a:endParaRPr lang="en-IN" dirty="0"/>
          </a:p>
          <a:p>
            <a:endParaRPr lang="en-IN" dirty="0"/>
          </a:p>
        </p:txBody>
      </p:sp>
    </p:spTree>
    <p:extLst>
      <p:ext uri="{BB962C8B-B14F-4D97-AF65-F5344CB8AC3E}">
        <p14:creationId xmlns:p14="http://schemas.microsoft.com/office/powerpoint/2010/main" val="366217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1474" y="810126"/>
            <a:ext cx="8446168" cy="6272464"/>
          </a:xfrm>
        </p:spPr>
        <p:txBody>
          <a:bodyPr>
            <a:normAutofit lnSpcReduction="10000"/>
          </a:bodyPr>
          <a:lstStyle/>
          <a:p>
            <a:r>
              <a:rPr lang="en-US" b="1" dirty="0"/>
              <a:t>Confirmation/Approval by Executives at RM Wing, HO:</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lgn="just"/>
            <a:r>
              <a:rPr lang="en-US" dirty="0"/>
              <a:t>CBPR for proposals </a:t>
            </a:r>
            <a:r>
              <a:rPr lang="en-US" b="1" dirty="0"/>
              <a:t>above Rs.50 </a:t>
            </a:r>
            <a:r>
              <a:rPr lang="en-US" b="1" dirty="0" err="1"/>
              <a:t>crores</a:t>
            </a:r>
            <a:r>
              <a:rPr lang="en-US" dirty="0"/>
              <a:t> confirmed by Individual authority at HO, shall be placed to Next Higher Authority for Review.</a:t>
            </a:r>
            <a:endParaRPr lang="en-IN" dirty="0"/>
          </a:p>
          <a:p>
            <a:pPr lvl="0" algn="just"/>
            <a:r>
              <a:rPr lang="en-US" b="1" dirty="0"/>
              <a:t>CBPR-5  NO GO</a:t>
            </a:r>
            <a:r>
              <a:rPr lang="en-US" dirty="0"/>
              <a:t> : Once assessed by RM Wing, HO, such proposal shall be placed before CGM/GM level committee for approval/review at HO.</a:t>
            </a:r>
            <a:endParaRPr lang="en-IN" dirty="0"/>
          </a:p>
          <a:p>
            <a:pPr lvl="0" algn="just"/>
            <a:r>
              <a:rPr lang="en-IN" b="1" dirty="0"/>
              <a:t>NO AUTHORITY less than the MC of the Board can permit new/ fresh exposure / enhancement for proposal rated as </a:t>
            </a:r>
            <a:r>
              <a:rPr lang="en-IN" b="1" dirty="0" err="1"/>
              <a:t>NoGo</a:t>
            </a:r>
            <a:r>
              <a:rPr lang="en-IN" b="1" dirty="0"/>
              <a:t> </a:t>
            </a:r>
          </a:p>
          <a:p>
            <a:pPr algn="just"/>
            <a:r>
              <a:rPr lang="en-IN" b="1" dirty="0"/>
              <a:t>Applicability of ESG &amp; Climate Risk Parameters:  </a:t>
            </a:r>
            <a:r>
              <a:rPr lang="en-IN" dirty="0"/>
              <a:t>Environmental, Social, Governance (ESG) &amp; Climate Risk related parameters are introduced in CBPR Model for Corporate Borrower`s having exposure &gt;=50 Cr (FB + NFB) </a:t>
            </a:r>
            <a:r>
              <a:rPr lang="en-IN" b="1" dirty="0"/>
              <a:t>(Weightage in Rating is : 10%)</a:t>
            </a:r>
            <a:endParaRPr lang="en-IN" dirty="0"/>
          </a:p>
          <a:p>
            <a:pPr lvl="0"/>
            <a:endParaRPr lang="en-IN" dirty="0"/>
          </a:p>
          <a:p>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83140770"/>
              </p:ext>
            </p:extLst>
          </p:nvPr>
        </p:nvGraphicFramePr>
        <p:xfrm>
          <a:off x="1451810" y="1283368"/>
          <a:ext cx="6286299" cy="1991044"/>
        </p:xfrm>
        <a:graphic>
          <a:graphicData uri="http://schemas.openxmlformats.org/drawingml/2006/table">
            <a:tbl>
              <a:tblPr firstRow="1" firstCol="1" lastRow="1" lastCol="1" bandRow="1" bandCol="1">
                <a:tableStyleId>{5C22544A-7EE6-4342-B048-85BDC9FD1C3A}</a:tableStyleId>
              </a:tblPr>
              <a:tblGrid>
                <a:gridCol w="1973467">
                  <a:extLst>
                    <a:ext uri="{9D8B030D-6E8A-4147-A177-3AD203B41FA5}">
                      <a16:colId xmlns:a16="http://schemas.microsoft.com/office/drawing/2014/main" val="20000"/>
                    </a:ext>
                  </a:extLst>
                </a:gridCol>
                <a:gridCol w="2156416">
                  <a:extLst>
                    <a:ext uri="{9D8B030D-6E8A-4147-A177-3AD203B41FA5}">
                      <a16:colId xmlns:a16="http://schemas.microsoft.com/office/drawing/2014/main" val="20001"/>
                    </a:ext>
                  </a:extLst>
                </a:gridCol>
                <a:gridCol w="2156416">
                  <a:extLst>
                    <a:ext uri="{9D8B030D-6E8A-4147-A177-3AD203B41FA5}">
                      <a16:colId xmlns:a16="http://schemas.microsoft.com/office/drawing/2014/main" val="20002"/>
                    </a:ext>
                  </a:extLst>
                </a:gridCol>
              </a:tblGrid>
              <a:tr h="249962">
                <a:tc rowSpan="2">
                  <a:txBody>
                    <a:bodyPr/>
                    <a:lstStyle/>
                    <a:p>
                      <a:pPr algn="ctr">
                        <a:lnSpc>
                          <a:spcPct val="107000"/>
                        </a:lnSpc>
                        <a:spcAft>
                          <a:spcPts val="0"/>
                        </a:spcAft>
                      </a:pPr>
                      <a:r>
                        <a:rPr lang="en-US" sz="1800" b="0" dirty="0">
                          <a:effectLst/>
                        </a:rPr>
                        <a:t>Exposure</a:t>
                      </a:r>
                      <a:endParaRPr lang="en-IN" sz="1800" b="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gridSpan="2">
                  <a:txBody>
                    <a:bodyPr/>
                    <a:lstStyle/>
                    <a:p>
                      <a:pPr marL="901700" algn="ctr">
                        <a:lnSpc>
                          <a:spcPct val="107000"/>
                        </a:lnSpc>
                        <a:spcAft>
                          <a:spcPts val="0"/>
                        </a:spcAft>
                      </a:pPr>
                      <a:r>
                        <a:rPr lang="en-US" sz="1800" b="0">
                          <a:effectLst/>
                        </a:rPr>
                        <a:t>Confirming Authority</a:t>
                      </a:r>
                      <a:endParaRPr lang="en-IN" sz="1800" b="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extLst>
                  <a:ext uri="{0D108BD9-81ED-4DB2-BD59-A6C34878D82A}">
                    <a16:rowId xmlns:a16="http://schemas.microsoft.com/office/drawing/2014/main" val="10000"/>
                  </a:ext>
                </a:extLst>
              </a:tr>
              <a:tr h="334975">
                <a:tc vMerge="1">
                  <a:txBody>
                    <a:bodyPr/>
                    <a:lstStyle/>
                    <a:p>
                      <a:endParaRPr lang="en-IN"/>
                    </a:p>
                  </a:txBody>
                  <a:tcPr/>
                </a:tc>
                <a:tc>
                  <a:txBody>
                    <a:bodyPr/>
                    <a:lstStyle/>
                    <a:p>
                      <a:pPr marL="162560" algn="ctr">
                        <a:lnSpc>
                          <a:spcPct val="107000"/>
                        </a:lnSpc>
                        <a:spcAft>
                          <a:spcPts val="0"/>
                        </a:spcAft>
                      </a:pPr>
                      <a:r>
                        <a:rPr lang="en-US" sz="1800" b="0" dirty="0" err="1">
                          <a:effectLst/>
                        </a:rPr>
                        <a:t>Upto</a:t>
                      </a:r>
                      <a:r>
                        <a:rPr lang="en-US" sz="1800" b="0" dirty="0">
                          <a:effectLst/>
                        </a:rPr>
                        <a:t> CBPR – 3</a:t>
                      </a:r>
                      <a:endParaRPr lang="en-IN" sz="1800" b="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31775" algn="ctr">
                        <a:lnSpc>
                          <a:spcPct val="107000"/>
                        </a:lnSpc>
                        <a:spcAft>
                          <a:spcPts val="0"/>
                        </a:spcAft>
                      </a:pPr>
                      <a:r>
                        <a:rPr lang="en-US" sz="1800" b="0" dirty="0">
                          <a:effectLst/>
                        </a:rPr>
                        <a:t>CBPR-4 (High Risk) </a:t>
                      </a:r>
                      <a:endParaRPr lang="en-IN" sz="1800" b="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1075422">
                <a:tc>
                  <a:txBody>
                    <a:bodyPr/>
                    <a:lstStyle/>
                    <a:p>
                      <a:pPr algn="ctr">
                        <a:lnSpc>
                          <a:spcPct val="107000"/>
                        </a:lnSpc>
                        <a:spcAft>
                          <a:spcPts val="0"/>
                        </a:spcAft>
                      </a:pPr>
                      <a:r>
                        <a:rPr lang="en-US" sz="1800" b="0">
                          <a:effectLst/>
                        </a:rPr>
                        <a:t>All eligible accounts irrespective of amount</a:t>
                      </a:r>
                      <a:endParaRPr lang="en-IN" sz="1800" b="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62560" algn="ctr">
                        <a:lnSpc>
                          <a:spcPct val="107000"/>
                        </a:lnSpc>
                        <a:spcAft>
                          <a:spcPts val="0"/>
                        </a:spcAft>
                      </a:pPr>
                      <a:r>
                        <a:rPr lang="en-US" sz="1800" b="0" dirty="0">
                          <a:effectLst/>
                        </a:rPr>
                        <a:t>DM / AGM</a:t>
                      </a:r>
                      <a:endParaRPr lang="en-IN" sz="1800" b="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31775" algn="ctr">
                        <a:lnSpc>
                          <a:spcPct val="107000"/>
                        </a:lnSpc>
                        <a:spcAft>
                          <a:spcPts val="0"/>
                        </a:spcAft>
                      </a:pPr>
                      <a:r>
                        <a:rPr lang="en-US" sz="1800" b="0" dirty="0">
                          <a:effectLst/>
                        </a:rPr>
                        <a:t>DGM</a:t>
                      </a:r>
                      <a:endParaRPr lang="en-IN" sz="1800" b="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06179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6485" y="80212"/>
            <a:ext cx="7587916" cy="689810"/>
          </a:xfrm>
        </p:spPr>
        <p:txBody>
          <a:bodyPr>
            <a:normAutofit fontScale="90000"/>
          </a:bodyPr>
          <a:lstStyle/>
          <a:p>
            <a:pPr algn="ctr"/>
            <a:r>
              <a:rPr lang="en-US" b="1" dirty="0"/>
              <a:t>RISK RATING POLICY</a:t>
            </a:r>
            <a:br>
              <a:rPr lang="en-IN" dirty="0"/>
            </a:br>
            <a:endParaRPr lang="en-IN" dirty="0"/>
          </a:p>
        </p:txBody>
      </p:sp>
      <p:sp>
        <p:nvSpPr>
          <p:cNvPr id="3" name="Content Placeholder 2"/>
          <p:cNvSpPr>
            <a:spLocks noGrp="1"/>
          </p:cNvSpPr>
          <p:nvPr>
            <p:ph idx="1"/>
          </p:nvPr>
        </p:nvSpPr>
        <p:spPr>
          <a:xfrm>
            <a:off x="745959" y="705853"/>
            <a:ext cx="8085220" cy="5863389"/>
          </a:xfrm>
        </p:spPr>
        <p:txBody>
          <a:bodyPr>
            <a:normAutofit fontScale="92500" lnSpcReduction="20000"/>
          </a:bodyPr>
          <a:lstStyle/>
          <a:p>
            <a:pPr lvl="0"/>
            <a:r>
              <a:rPr lang="en-US" dirty="0"/>
              <a:t>Internal ratings and PDs (Probability of Default) are based on a </a:t>
            </a:r>
            <a:r>
              <a:rPr lang="en-US" b="1" dirty="0"/>
              <a:t>one year forward looking risk horizon.</a:t>
            </a:r>
            <a:r>
              <a:rPr lang="en-US" dirty="0"/>
              <a:t> </a:t>
            </a:r>
            <a:endParaRPr lang="en-IN" dirty="0"/>
          </a:p>
          <a:p>
            <a:pPr lvl="0"/>
            <a:r>
              <a:rPr lang="en-US" b="1" dirty="0"/>
              <a:t>Review </a:t>
            </a:r>
            <a:r>
              <a:rPr lang="en-US" dirty="0"/>
              <a:t>on an </a:t>
            </a:r>
            <a:r>
              <a:rPr lang="en-US" b="1" dirty="0"/>
              <a:t>annual</a:t>
            </a:r>
            <a:r>
              <a:rPr lang="en-US" dirty="0"/>
              <a:t> basis .  </a:t>
            </a:r>
            <a:endParaRPr lang="en-IN" dirty="0"/>
          </a:p>
          <a:p>
            <a:pPr lvl="0"/>
            <a:r>
              <a:rPr lang="en-US" dirty="0"/>
              <a:t>Listed Companies, High Risk borrowers: </a:t>
            </a:r>
            <a:r>
              <a:rPr lang="en-US" b="1" dirty="0"/>
              <a:t>Review</a:t>
            </a:r>
            <a:r>
              <a:rPr lang="en-US" dirty="0"/>
              <a:t> </a:t>
            </a:r>
            <a:r>
              <a:rPr lang="en-US" b="1" dirty="0"/>
              <a:t>Quarterly</a:t>
            </a:r>
            <a:r>
              <a:rPr lang="en-US" dirty="0"/>
              <a:t>.</a:t>
            </a:r>
            <a:endParaRPr lang="en-IN" dirty="0"/>
          </a:p>
          <a:p>
            <a:pPr marL="0" indent="0">
              <a:buNone/>
            </a:pPr>
            <a:r>
              <a:rPr lang="en-US" b="1" dirty="0"/>
              <a:t>CURRENT BORROWER RATING SYSTEMS</a:t>
            </a:r>
            <a:endParaRPr lang="en-IN" b="1" dirty="0"/>
          </a:p>
          <a:p>
            <a:pPr lvl="0"/>
            <a:r>
              <a:rPr lang="en-US" b="1" dirty="0"/>
              <a:t>CIRM applicable for rating borrowers above Rs.2.0 </a:t>
            </a:r>
            <a:r>
              <a:rPr lang="en-US" b="1" dirty="0" err="1"/>
              <a:t>crore</a:t>
            </a:r>
            <a:r>
              <a:rPr lang="en-US" b="1" dirty="0"/>
              <a:t> where CIRM Hybrid model is not applicable.</a:t>
            </a:r>
            <a:endParaRPr lang="en-IN" dirty="0"/>
          </a:p>
          <a:p>
            <a:pPr lvl="0"/>
            <a:r>
              <a:rPr lang="en-US" b="1" dirty="0"/>
              <a:t>Above Rs.2cr to 7.5cr: For MSME, Traders &amp; Agriculture, Allied activities irrespective of turnover : CIRM Hybrid model</a:t>
            </a:r>
            <a:endParaRPr lang="en-IN" dirty="0"/>
          </a:p>
          <a:p>
            <a:pPr lvl="0"/>
            <a:r>
              <a:rPr lang="en-US" dirty="0"/>
              <a:t>For accounts with exposures above </a:t>
            </a:r>
            <a:r>
              <a:rPr lang="en-US" dirty="0" err="1"/>
              <a:t>Rs</a:t>
            </a:r>
            <a:r>
              <a:rPr lang="en-US" b="1" dirty="0"/>
              <a:t>. 20 lakh and </a:t>
            </a:r>
            <a:r>
              <a:rPr lang="en-US" b="1" dirty="0" err="1"/>
              <a:t>upto</a:t>
            </a:r>
            <a:r>
              <a:rPr lang="en-US" b="1" dirty="0"/>
              <a:t> </a:t>
            </a:r>
            <a:r>
              <a:rPr lang="en-US" b="1" dirty="0" err="1"/>
              <a:t>Rs</a:t>
            </a:r>
            <a:r>
              <a:rPr lang="en-US" b="1" dirty="0"/>
              <a:t>. 2 </a:t>
            </a:r>
            <a:r>
              <a:rPr lang="en-US" b="1" dirty="0" err="1"/>
              <a:t>crore</a:t>
            </a:r>
            <a:r>
              <a:rPr lang="en-US" dirty="0"/>
              <a:t> :</a:t>
            </a:r>
            <a:r>
              <a:rPr lang="en-US" b="1" dirty="0"/>
              <a:t>Manual Model </a:t>
            </a:r>
            <a:endParaRPr lang="en-IN" dirty="0"/>
          </a:p>
          <a:p>
            <a:pPr lvl="0"/>
            <a:r>
              <a:rPr lang="en-US" dirty="0"/>
              <a:t>For accounts with exposures above </a:t>
            </a:r>
            <a:r>
              <a:rPr lang="en-US" dirty="0" err="1"/>
              <a:t>Rs</a:t>
            </a:r>
            <a:r>
              <a:rPr lang="en-US" b="1" dirty="0"/>
              <a:t>. 2 lakh and </a:t>
            </a:r>
            <a:r>
              <a:rPr lang="en-US" b="1" dirty="0" err="1"/>
              <a:t>upto</a:t>
            </a:r>
            <a:r>
              <a:rPr lang="en-US" b="1" dirty="0"/>
              <a:t> </a:t>
            </a:r>
            <a:r>
              <a:rPr lang="en-US" b="1" dirty="0" err="1"/>
              <a:t>Rs</a:t>
            </a:r>
            <a:r>
              <a:rPr lang="en-US" b="1" dirty="0"/>
              <a:t>. 20 lakh</a:t>
            </a:r>
            <a:r>
              <a:rPr lang="en-US" dirty="0"/>
              <a:t> : </a:t>
            </a:r>
            <a:r>
              <a:rPr lang="en-US" b="1" dirty="0"/>
              <a:t>Small Value Model </a:t>
            </a:r>
            <a:endParaRPr lang="en-IN" dirty="0"/>
          </a:p>
          <a:p>
            <a:pPr lvl="0"/>
            <a:r>
              <a:rPr lang="en-US" dirty="0"/>
              <a:t>For accounts with exposure </a:t>
            </a:r>
            <a:r>
              <a:rPr lang="en-US" b="1" dirty="0"/>
              <a:t>up to </a:t>
            </a:r>
            <a:r>
              <a:rPr lang="en-US" b="1" dirty="0" err="1"/>
              <a:t>Rs</a:t>
            </a:r>
            <a:r>
              <a:rPr lang="en-US" b="1" dirty="0"/>
              <a:t> 2 </a:t>
            </a:r>
            <a:r>
              <a:rPr lang="en-US" b="1" dirty="0" err="1"/>
              <a:t>lacs</a:t>
            </a:r>
            <a:r>
              <a:rPr lang="en-US" dirty="0"/>
              <a:t> and some specific exposures having pool characteristics: </a:t>
            </a:r>
            <a:r>
              <a:rPr lang="en-US" b="1" dirty="0"/>
              <a:t>Portfolio Model</a:t>
            </a:r>
            <a:r>
              <a:rPr lang="en-US" dirty="0"/>
              <a:t> . (includes Retail Lending, Agriculture, ELs, Individuals where financial statements are not required)</a:t>
            </a:r>
            <a:endParaRPr lang="en-IN" dirty="0"/>
          </a:p>
          <a:p>
            <a:r>
              <a:rPr lang="en-US" b="1" dirty="0"/>
              <a:t>Borrowers : New to Business</a:t>
            </a:r>
            <a:r>
              <a:rPr lang="en-US" dirty="0"/>
              <a:t> – not availed any credit facility from any Bank/FI</a:t>
            </a:r>
            <a:endParaRPr lang="en-IN" dirty="0"/>
          </a:p>
          <a:p>
            <a:r>
              <a:rPr lang="en-US" b="1" dirty="0"/>
              <a:t>New to Bank</a:t>
            </a:r>
            <a:r>
              <a:rPr lang="en-US" dirty="0"/>
              <a:t>: Borrower availed credit facility from other Bank/FI and approaching our Bank for first time</a:t>
            </a:r>
            <a:endParaRPr lang="en-IN" dirty="0"/>
          </a:p>
          <a:p>
            <a:endParaRPr lang="en-IN" dirty="0"/>
          </a:p>
        </p:txBody>
      </p:sp>
    </p:spTree>
    <p:extLst>
      <p:ext uri="{BB962C8B-B14F-4D97-AF65-F5344CB8AC3E}">
        <p14:creationId xmlns:p14="http://schemas.microsoft.com/office/powerpoint/2010/main" val="47171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64695"/>
            <a:ext cx="8034087" cy="6328610"/>
          </a:xfrm>
        </p:spPr>
        <p:txBody>
          <a:bodyPr>
            <a:normAutofit/>
          </a:bodyPr>
          <a:lstStyle/>
          <a:p>
            <a:r>
              <a:rPr lang="en-US" b="1" dirty="0"/>
              <a:t>CREDIT RISK MANAGEMENT POLICY (Cir 215/2025)</a:t>
            </a:r>
            <a:endParaRPr lang="en-IN" dirty="0"/>
          </a:p>
          <a:p>
            <a:r>
              <a:rPr lang="en-US" dirty="0"/>
              <a:t> </a:t>
            </a:r>
            <a:endParaRPr lang="en-IN" dirty="0"/>
          </a:p>
          <a:p>
            <a:pPr algn="just"/>
            <a:r>
              <a:rPr lang="en-US" sz="2000" dirty="0">
                <a:latin typeface="Arial" panose="020B0604020202020204" pitchFamily="34" charset="0"/>
                <a:cs typeface="Arial" panose="020B0604020202020204" pitchFamily="34" charset="0"/>
              </a:rPr>
              <a:t>Part-1: </a:t>
            </a:r>
            <a:r>
              <a:rPr lang="en-US" sz="2000" b="1" dirty="0">
                <a:latin typeface="Arial" panose="020B0604020202020204" pitchFamily="34" charset="0"/>
                <a:cs typeface="Arial" panose="020B0604020202020204" pitchFamily="34" charset="0"/>
              </a:rPr>
              <a:t>Policy Framework</a:t>
            </a:r>
            <a:r>
              <a:rPr lang="en-US" sz="2000" dirty="0">
                <a:latin typeface="Arial" panose="020B0604020202020204" pitchFamily="34" charset="0"/>
                <a:cs typeface="Arial" panose="020B0604020202020204" pitchFamily="34" charset="0"/>
              </a:rPr>
              <a:t> : Broad Policy guidelines &amp; IRB Guidelines</a:t>
            </a:r>
            <a:endParaRPr lang="en-IN"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Part-2: </a:t>
            </a:r>
            <a:r>
              <a:rPr lang="en-US" sz="2000" b="1" dirty="0">
                <a:latin typeface="Arial" panose="020B0604020202020204" pitchFamily="34" charset="0"/>
                <a:cs typeface="Arial" panose="020B0604020202020204" pitchFamily="34" charset="0"/>
              </a:rPr>
              <a:t>Procedure document</a:t>
            </a:r>
            <a:r>
              <a:rPr lang="en-US" sz="2000" dirty="0">
                <a:latin typeface="Arial" panose="020B0604020202020204" pitchFamily="34" charset="0"/>
                <a:cs typeface="Arial" panose="020B0604020202020204" pitchFamily="34" charset="0"/>
              </a:rPr>
              <a:t> (Credit Risk Management Policy &amp; Collateral Management Policy</a:t>
            </a:r>
            <a:endParaRPr lang="en-IN" sz="2000" dirty="0">
              <a:latin typeface="Arial" panose="020B0604020202020204" pitchFamily="34" charset="0"/>
              <a:cs typeface="Arial" panose="020B0604020202020204" pitchFamily="34" charset="0"/>
            </a:endParaRPr>
          </a:p>
          <a:p>
            <a:pPr marL="0" indent="0" algn="just">
              <a:buNone/>
            </a:pPr>
            <a:r>
              <a:rPr lang="en-US" sz="2000" dirty="0">
                <a:latin typeface="Arial" panose="020B0604020202020204" pitchFamily="34" charset="0"/>
                <a:cs typeface="Arial" panose="020B0604020202020204" pitchFamily="34" charset="0"/>
              </a:rPr>
              <a:t> </a:t>
            </a:r>
            <a:endParaRPr lang="en-IN" sz="2000" dirty="0">
              <a:latin typeface="Arial" panose="020B0604020202020204" pitchFamily="34" charset="0"/>
              <a:cs typeface="Arial" panose="020B0604020202020204" pitchFamily="34" charset="0"/>
            </a:endParaRPr>
          </a:p>
          <a:p>
            <a:pPr algn="just"/>
            <a:r>
              <a:rPr lang="en-US" sz="2000" b="1" dirty="0">
                <a:latin typeface="Arial" panose="020B0604020202020204" pitchFamily="34" charset="0"/>
                <a:cs typeface="Arial" panose="020B0604020202020204" pitchFamily="34" charset="0"/>
              </a:rPr>
              <a:t>POLICY FRAMEWORK:</a:t>
            </a:r>
            <a:endParaRPr lang="en-IN"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This policy will be approved by the </a:t>
            </a:r>
            <a:r>
              <a:rPr lang="en-US" sz="2000" b="1" dirty="0">
                <a:latin typeface="Arial" panose="020B0604020202020204" pitchFamily="34" charset="0"/>
                <a:cs typeface="Arial" panose="020B0604020202020204" pitchFamily="34" charset="0"/>
              </a:rPr>
              <a:t>Board of Directors</a:t>
            </a:r>
            <a:r>
              <a:rPr lang="en-US" sz="2000" dirty="0">
                <a:latin typeface="Arial" panose="020B0604020202020204" pitchFamily="34" charset="0"/>
                <a:cs typeface="Arial" panose="020B0604020202020204" pitchFamily="34" charset="0"/>
              </a:rPr>
              <a:t> through the </a:t>
            </a:r>
            <a:r>
              <a:rPr lang="en-US" sz="2000" b="1" dirty="0">
                <a:latin typeface="Arial" panose="020B0604020202020204" pitchFamily="34" charset="0"/>
                <a:cs typeface="Arial" panose="020B0604020202020204" pitchFamily="34" charset="0"/>
              </a:rPr>
              <a:t>Risk Management Committee of the Board </a:t>
            </a:r>
            <a:r>
              <a:rPr lang="en-US" sz="2000" dirty="0">
                <a:latin typeface="Arial" panose="020B0604020202020204" pitchFamily="34" charset="0"/>
                <a:cs typeface="Arial" panose="020B0604020202020204" pitchFamily="34" charset="0"/>
              </a:rPr>
              <a:t>(RMCB) </a:t>
            </a:r>
            <a:r>
              <a:rPr lang="en-US" sz="2000" b="1" dirty="0">
                <a:latin typeface="Arial" panose="020B0604020202020204" pitchFamily="34" charset="0"/>
                <a:cs typeface="Arial" panose="020B0604020202020204" pitchFamily="34" charset="0"/>
              </a:rPr>
              <a:t>annually.</a:t>
            </a:r>
            <a:endParaRPr lang="en-IN"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Inspection wing will conduct an independent assessment of effectiveness and implementation of this policy </a:t>
            </a:r>
            <a:r>
              <a:rPr lang="en-US" sz="2000" b="1" dirty="0">
                <a:latin typeface="Arial" panose="020B0604020202020204" pitchFamily="34" charset="0"/>
                <a:cs typeface="Arial" panose="020B0604020202020204" pitchFamily="34" charset="0"/>
              </a:rPr>
              <a:t>Annually.</a:t>
            </a:r>
            <a:endParaRPr lang="en-IN" sz="2000" dirty="0">
              <a:latin typeface="Arial" panose="020B060402020202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489218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095" y="80211"/>
            <a:ext cx="8478252" cy="6529136"/>
          </a:xfrm>
        </p:spPr>
        <p:txBody>
          <a:bodyPr/>
          <a:lstStyle/>
          <a:p>
            <a:r>
              <a:rPr lang="en-US" sz="2000" b="1" dirty="0"/>
              <a:t>Rating mapping</a:t>
            </a:r>
            <a:r>
              <a:rPr lang="en-US" sz="2000" dirty="0"/>
              <a:t> basing on score in SMV/MM:  Above 85 : LRIII (MM1; SVM1)  above 70 </a:t>
            </a:r>
            <a:r>
              <a:rPr lang="en-US" sz="2000" dirty="0" err="1"/>
              <a:t>upto</a:t>
            </a:r>
            <a:r>
              <a:rPr lang="en-US" sz="2000" dirty="0"/>
              <a:t> 85 : NR (MM2, SVM2) : &gt;60 to 70: MR1 (MM3, SVM3) ; &gt;40 TO 50: HR1 (MM5, SVM5)</a:t>
            </a:r>
            <a:endParaRPr lang="en-IN" sz="2000" dirty="0"/>
          </a:p>
          <a:p>
            <a:r>
              <a:rPr lang="en-IN" sz="2000" b="1" dirty="0"/>
              <a:t>Once borrower moves out from NPA, they shall be assigned High risk-III until next rating. </a:t>
            </a:r>
            <a:endParaRPr lang="en-IN" sz="2000" dirty="0"/>
          </a:p>
          <a:p>
            <a:pPr marL="0" indent="0">
              <a:buNone/>
            </a:pPr>
            <a:r>
              <a:rPr lang="en-US" sz="2000" b="1" dirty="0"/>
              <a:t>CIRM Hybrid Model : </a:t>
            </a:r>
            <a:endParaRPr lang="en-IN" sz="2000" dirty="0"/>
          </a:p>
          <a:p>
            <a:pPr lvl="0"/>
            <a:r>
              <a:rPr lang="en-US" sz="2000" b="1" dirty="0"/>
              <a:t>For borrowers’ exposure above Rs.2 </a:t>
            </a:r>
            <a:r>
              <a:rPr lang="en-US" sz="2000" b="1" dirty="0" err="1"/>
              <a:t>cr</a:t>
            </a:r>
            <a:r>
              <a:rPr lang="en-US" sz="2000" b="1" dirty="0"/>
              <a:t> </a:t>
            </a:r>
            <a:r>
              <a:rPr lang="en-US" sz="2000" b="1" dirty="0" err="1"/>
              <a:t>upto</a:t>
            </a:r>
            <a:r>
              <a:rPr lang="en-US" sz="2000" b="1" dirty="0"/>
              <a:t> Rs.7.5 Cr</a:t>
            </a:r>
            <a:r>
              <a:rPr lang="en-US" sz="2000" dirty="0"/>
              <a:t>. Applicable for </a:t>
            </a:r>
            <a:r>
              <a:rPr lang="en-US" sz="2000" dirty="0" err="1"/>
              <a:t>Mfg</a:t>
            </a:r>
            <a:r>
              <a:rPr lang="en-US" sz="2000" dirty="0"/>
              <a:t>, Trading, Services, Ag &amp; Allied where balance sheet available.</a:t>
            </a:r>
            <a:endParaRPr lang="en-IN" sz="2000" dirty="0"/>
          </a:p>
          <a:p>
            <a:pPr lvl="0"/>
            <a:r>
              <a:rPr lang="en-IN" sz="2000" dirty="0"/>
              <a:t>The risk scoring is in the range of 0 to 11 where score of ‘11’ is low risk &amp; score of ‘0’ is high risk </a:t>
            </a:r>
          </a:p>
          <a:p>
            <a:pPr lvl="0"/>
            <a:r>
              <a:rPr lang="en-IN" sz="2000" dirty="0"/>
              <a:t>Borrower who has slipped into NPA will be categorized as CNR-D. </a:t>
            </a:r>
          </a:p>
          <a:p>
            <a:pPr lvl="0"/>
            <a:r>
              <a:rPr lang="en-IN" sz="2000" dirty="0"/>
              <a:t>Audited balance Sheet shall be the basis for CIRM Hybrid Rating. (Balance sheet with revenue of minimum 12 months shall only be considered for risk rating </a:t>
            </a:r>
          </a:p>
          <a:p>
            <a:pPr lvl="0"/>
            <a:r>
              <a:rPr lang="en-IN" sz="2000" dirty="0"/>
              <a:t>Security coverage Risk weightage is 30% for existing Borrower and 35% for New Borrower.</a:t>
            </a:r>
          </a:p>
          <a:p>
            <a:endParaRPr lang="en-IN" dirty="0"/>
          </a:p>
        </p:txBody>
      </p:sp>
    </p:spTree>
    <p:extLst>
      <p:ext uri="{BB962C8B-B14F-4D97-AF65-F5344CB8AC3E}">
        <p14:creationId xmlns:p14="http://schemas.microsoft.com/office/powerpoint/2010/main" val="239947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79" y="1"/>
            <a:ext cx="8237621" cy="617620"/>
          </a:xfrm>
        </p:spPr>
        <p:txBody>
          <a:bodyPr>
            <a:normAutofit fontScale="90000"/>
          </a:bodyPr>
          <a:lstStyle/>
          <a:p>
            <a:pPr algn="ctr"/>
            <a:r>
              <a:rPr lang="en-US" b="1" dirty="0"/>
              <a:t>CANARA INTERNAL RATING MODEL</a:t>
            </a:r>
            <a:endParaRPr lang="en-IN" dirty="0"/>
          </a:p>
        </p:txBody>
      </p:sp>
      <p:sp>
        <p:nvSpPr>
          <p:cNvPr id="3" name="Content Placeholder 2"/>
          <p:cNvSpPr>
            <a:spLocks noGrp="1"/>
          </p:cNvSpPr>
          <p:nvPr>
            <p:ph idx="1"/>
          </p:nvPr>
        </p:nvSpPr>
        <p:spPr>
          <a:xfrm>
            <a:off x="866274" y="673768"/>
            <a:ext cx="7972925" cy="5927558"/>
          </a:xfrm>
        </p:spPr>
        <p:txBody>
          <a:bodyPr>
            <a:normAutofit fontScale="92500" lnSpcReduction="10000"/>
          </a:bodyPr>
          <a:lstStyle/>
          <a:p>
            <a:r>
              <a:rPr lang="en-US" b="1" dirty="0"/>
              <a:t>For borrowers’ exposure above Rs.2 </a:t>
            </a:r>
            <a:r>
              <a:rPr lang="en-US" b="1" dirty="0" err="1"/>
              <a:t>cr</a:t>
            </a:r>
            <a:r>
              <a:rPr lang="en-US" b="1" dirty="0"/>
              <a:t> – Other than under CIRM Hybrid model</a:t>
            </a:r>
            <a:endParaRPr lang="en-IN" dirty="0"/>
          </a:p>
          <a:p>
            <a:pPr lvl="0"/>
            <a:r>
              <a:rPr lang="en-US" dirty="0"/>
              <a:t>Manufacturing Sector(Turnover of 25cr or above): Large Corporate Module</a:t>
            </a:r>
            <a:endParaRPr lang="en-IN" dirty="0"/>
          </a:p>
          <a:p>
            <a:pPr lvl="0"/>
            <a:r>
              <a:rPr lang="en-US" dirty="0"/>
              <a:t>Manufacturing Sector(Turnover of  below 25cr ): SME Module</a:t>
            </a:r>
            <a:endParaRPr lang="en-IN" dirty="0"/>
          </a:p>
          <a:p>
            <a:pPr lvl="0"/>
            <a:r>
              <a:rPr lang="en-US" dirty="0"/>
              <a:t>Traders (Turnover of	25cr or above)		: Large Trader Module</a:t>
            </a:r>
            <a:endParaRPr lang="en-IN" dirty="0"/>
          </a:p>
          <a:p>
            <a:pPr lvl="0"/>
            <a:r>
              <a:rPr lang="en-US" dirty="0"/>
              <a:t>Traders (Turnover below 25cr )				: Small Trader Module</a:t>
            </a:r>
            <a:endParaRPr lang="en-IN" dirty="0"/>
          </a:p>
          <a:p>
            <a:pPr lvl="0"/>
            <a:r>
              <a:rPr lang="en-US" dirty="0"/>
              <a:t>NBFCs							: NBFC Module</a:t>
            </a:r>
          </a:p>
          <a:p>
            <a:r>
              <a:rPr lang="en-IN" b="1" dirty="0">
                <a:solidFill>
                  <a:srgbClr val="FF0000"/>
                </a:solidFill>
              </a:rPr>
              <a:t>In cases where Non constituent Corporates are availing retail loans from our bank, then such Corporates may be rated under CIRM, on recommendation from respective Circle Office. </a:t>
            </a:r>
            <a:endParaRPr lang="en-IN" dirty="0"/>
          </a:p>
          <a:p>
            <a:pPr marL="0" indent="0">
              <a:buNone/>
            </a:pPr>
            <a:r>
              <a:rPr lang="en-IN" sz="2400" b="1" dirty="0"/>
              <a:t>Confirmation/Approval of the Risk Rating shall be done by executives at RM Wing, Head Office</a:t>
            </a:r>
            <a:r>
              <a:rPr lang="en-IN" b="1" dirty="0"/>
              <a:t> </a:t>
            </a:r>
            <a:r>
              <a:rPr lang="en-IN" dirty="0"/>
              <a:t>(</a:t>
            </a:r>
            <a:r>
              <a:rPr lang="en-IN" dirty="0" err="1"/>
              <a:t>upto</a:t>
            </a:r>
            <a:r>
              <a:rPr lang="en-IN" dirty="0"/>
              <a:t> </a:t>
            </a:r>
            <a:r>
              <a:rPr lang="en-IN" dirty="0" err="1"/>
              <a:t>Miderate</a:t>
            </a:r>
            <a:r>
              <a:rPr lang="en-IN" dirty="0"/>
              <a:t> Risk)</a:t>
            </a:r>
          </a:p>
          <a:p>
            <a:r>
              <a:rPr lang="en-IN" dirty="0"/>
              <a:t>Exposure </a:t>
            </a:r>
            <a:r>
              <a:rPr lang="en-IN" dirty="0" err="1"/>
              <a:t>upto</a:t>
            </a:r>
            <a:r>
              <a:rPr lang="en-IN" dirty="0"/>
              <a:t>  Rs.35 </a:t>
            </a:r>
            <a:r>
              <a:rPr lang="en-IN" dirty="0" err="1"/>
              <a:t>cr</a:t>
            </a:r>
            <a:r>
              <a:rPr lang="en-IN" dirty="0"/>
              <a:t> by DM/AGM;  &gt;35cr to 250cr:  DGM;   &gt;250cr: CGM/GM</a:t>
            </a:r>
          </a:p>
          <a:p>
            <a:r>
              <a:rPr lang="en-IN" dirty="0"/>
              <a:t>(High Risk: NHA)</a:t>
            </a:r>
          </a:p>
          <a:p>
            <a:r>
              <a:rPr lang="en-US" dirty="0"/>
              <a:t>Initiation of CIRM: 2 TO 35cr;  </a:t>
            </a:r>
            <a:r>
              <a:rPr lang="en-US" dirty="0" err="1"/>
              <a:t>RMsec</a:t>
            </a:r>
            <a:r>
              <a:rPr lang="en-US" dirty="0"/>
              <a:t> CO/LCB/MCB. </a:t>
            </a:r>
            <a:endParaRPr lang="en-IN" dirty="0"/>
          </a:p>
          <a:p>
            <a:r>
              <a:rPr lang="en-US" dirty="0"/>
              <a:t> &gt;35cr by  CRRD.RM </a:t>
            </a:r>
            <a:r>
              <a:rPr lang="en-US" dirty="0" err="1"/>
              <a:t>wingHO</a:t>
            </a:r>
            <a:endParaRPr lang="en-IN" dirty="0"/>
          </a:p>
          <a:p>
            <a:endParaRPr lang="en-IN" dirty="0"/>
          </a:p>
        </p:txBody>
      </p:sp>
    </p:spTree>
    <p:extLst>
      <p:ext uri="{BB962C8B-B14F-4D97-AF65-F5344CB8AC3E}">
        <p14:creationId xmlns:p14="http://schemas.microsoft.com/office/powerpoint/2010/main" val="3747209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8" y="248653"/>
            <a:ext cx="8422105" cy="6424863"/>
          </a:xfrm>
        </p:spPr>
        <p:txBody>
          <a:bodyPr>
            <a:normAutofit/>
          </a:bodyPr>
          <a:lstStyle/>
          <a:p>
            <a:pPr marL="0" indent="0">
              <a:buNone/>
            </a:pPr>
            <a:r>
              <a:rPr lang="en-US" sz="2600" b="1" dirty="0"/>
              <a:t>Risk Category wise</a:t>
            </a:r>
            <a:r>
              <a:rPr lang="en-US" sz="2600" dirty="0"/>
              <a:t> </a:t>
            </a:r>
            <a:r>
              <a:rPr lang="en-US" sz="2600" b="1" dirty="0"/>
              <a:t>Weightages</a:t>
            </a:r>
            <a:r>
              <a:rPr lang="en-US" sz="2600" dirty="0"/>
              <a:t> :  </a:t>
            </a:r>
            <a:r>
              <a:rPr lang="en-US" sz="2600" b="1" dirty="0"/>
              <a:t>For Existing Borrowers &amp; (New Borrowers)</a:t>
            </a:r>
            <a:endParaRPr lang="en-IN" sz="2600" dirty="0"/>
          </a:p>
          <a:p>
            <a:r>
              <a:rPr lang="en-US" dirty="0"/>
              <a:t>Industry Risk 						: 5% (5%)</a:t>
            </a:r>
            <a:endParaRPr lang="en-IN" dirty="0"/>
          </a:p>
          <a:p>
            <a:r>
              <a:rPr lang="en-US" dirty="0"/>
              <a:t>Business &amp; Management Risk		: 15% (20%)</a:t>
            </a:r>
            <a:endParaRPr lang="en-IN" dirty="0"/>
          </a:p>
          <a:p>
            <a:r>
              <a:rPr lang="en-US" dirty="0"/>
              <a:t>Financial Risk						: 35% (40%)</a:t>
            </a:r>
            <a:endParaRPr lang="en-IN" dirty="0"/>
          </a:p>
          <a:p>
            <a:r>
              <a:rPr lang="en-US" dirty="0"/>
              <a:t>Security Coverage Risk			: 30% (35%)</a:t>
            </a:r>
            <a:endParaRPr lang="en-IN" dirty="0"/>
          </a:p>
          <a:p>
            <a:r>
              <a:rPr lang="en-US" dirty="0"/>
              <a:t>Conduct of Account Risk			: 15% (NA) </a:t>
            </a:r>
            <a:endParaRPr lang="en-IN" dirty="0"/>
          </a:p>
          <a:p>
            <a:r>
              <a:rPr lang="en-US" b="1" dirty="0"/>
              <a:t>Manual Model</a:t>
            </a:r>
            <a:r>
              <a:rPr lang="en-US" dirty="0"/>
              <a:t> (For rating borrowers with exposures </a:t>
            </a:r>
            <a:r>
              <a:rPr lang="en-US" b="1" dirty="0"/>
              <a:t>above Rs.20 </a:t>
            </a:r>
            <a:r>
              <a:rPr lang="en-US" b="1" dirty="0" err="1"/>
              <a:t>lacs</a:t>
            </a:r>
            <a:r>
              <a:rPr lang="en-US" b="1" dirty="0"/>
              <a:t>, </a:t>
            </a:r>
            <a:r>
              <a:rPr lang="en-US" b="1" dirty="0" err="1"/>
              <a:t>upto</a:t>
            </a:r>
            <a:r>
              <a:rPr lang="en-US" b="1" dirty="0"/>
              <a:t> Rs.2 </a:t>
            </a:r>
            <a:r>
              <a:rPr lang="en-US" b="1" dirty="0" err="1"/>
              <a:t>crore</a:t>
            </a:r>
            <a:r>
              <a:rPr lang="en-US" dirty="0"/>
              <a:t>: </a:t>
            </a:r>
            <a:endParaRPr lang="en-IN" dirty="0"/>
          </a:p>
          <a:p>
            <a:pPr lvl="0"/>
            <a:r>
              <a:rPr lang="en-US" dirty="0"/>
              <a:t>For Industrial/Trader/Service Provider Accounts: Risk Grade CNR-MM 1 to 8</a:t>
            </a:r>
            <a:endParaRPr lang="en-IN" dirty="0"/>
          </a:p>
          <a:p>
            <a:pPr lvl="0"/>
            <a:r>
              <a:rPr lang="en-US" dirty="0"/>
              <a:t>For New to Bank / New Project			: Risk Grade CNR-MM 1 to 8</a:t>
            </a:r>
            <a:endParaRPr lang="en-IN" dirty="0"/>
          </a:p>
          <a:p>
            <a:r>
              <a:rPr lang="en-US" b="1" dirty="0"/>
              <a:t>Small Value Model </a:t>
            </a:r>
            <a:r>
              <a:rPr lang="en-US" dirty="0"/>
              <a:t>– For rating borrowers with exposures of </a:t>
            </a:r>
            <a:r>
              <a:rPr lang="en-US" b="1" dirty="0"/>
              <a:t>Rs.2 lakhs and </a:t>
            </a:r>
            <a:r>
              <a:rPr lang="en-US" b="1" dirty="0" err="1"/>
              <a:t>upto</a:t>
            </a:r>
            <a:r>
              <a:rPr lang="en-US" b="1" dirty="0"/>
              <a:t> Rs.20 lakhs:</a:t>
            </a:r>
            <a:r>
              <a:rPr lang="en-US" dirty="0"/>
              <a:t>  </a:t>
            </a:r>
            <a:endParaRPr lang="en-IN" dirty="0"/>
          </a:p>
          <a:p>
            <a:pPr lvl="0"/>
            <a:r>
              <a:rPr lang="en-US" dirty="0"/>
              <a:t>Risk Grades CNR-SVM 1 to 8</a:t>
            </a:r>
            <a:endParaRPr lang="en-IN" dirty="0"/>
          </a:p>
          <a:p>
            <a:r>
              <a:rPr lang="en-US" b="1" dirty="0"/>
              <a:t>Facility Risk Category</a:t>
            </a:r>
            <a:r>
              <a:rPr lang="en-US" dirty="0"/>
              <a:t> has been added in the Small Value Model and Manual Model Modules. </a:t>
            </a:r>
            <a:endParaRPr lang="en-IN" dirty="0"/>
          </a:p>
          <a:p>
            <a:endParaRPr lang="en-IN" dirty="0"/>
          </a:p>
        </p:txBody>
      </p:sp>
    </p:spTree>
    <p:extLst>
      <p:ext uri="{BB962C8B-B14F-4D97-AF65-F5344CB8AC3E}">
        <p14:creationId xmlns:p14="http://schemas.microsoft.com/office/powerpoint/2010/main" val="3069826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9495" y="184483"/>
            <a:ext cx="8382000" cy="6448927"/>
          </a:xfrm>
        </p:spPr>
        <p:txBody>
          <a:bodyPr/>
          <a:lstStyle/>
          <a:p>
            <a:r>
              <a:rPr lang="en-US" b="1" dirty="0"/>
              <a:t>Facility Risk category</a:t>
            </a:r>
            <a:r>
              <a:rPr lang="en-US" dirty="0"/>
              <a:t> brings all the facility risk related parameters which are already present in the model under different risk categories</a:t>
            </a:r>
            <a:endParaRPr lang="en-IN" dirty="0"/>
          </a:p>
          <a:p>
            <a:r>
              <a:rPr lang="en-US" dirty="0"/>
              <a:t> </a:t>
            </a:r>
            <a:endParaRPr lang="en-IN" dirty="0"/>
          </a:p>
          <a:p>
            <a:r>
              <a:rPr lang="en-US" dirty="0"/>
              <a:t>The description of the last Grade (</a:t>
            </a:r>
            <a:r>
              <a:rPr lang="en-US" b="1" dirty="0"/>
              <a:t>SVM8 /MM8</a:t>
            </a:r>
            <a:r>
              <a:rPr lang="en-US" dirty="0"/>
              <a:t>) as default grade to be renamed as </a:t>
            </a:r>
            <a:r>
              <a:rPr lang="en-US" b="1" dirty="0"/>
              <a:t>“Highly Likely to Default</a:t>
            </a:r>
            <a:r>
              <a:rPr lang="en-US" dirty="0"/>
              <a:t>” and introduced a new grade - </a:t>
            </a:r>
            <a:r>
              <a:rPr lang="en-US" b="1" dirty="0"/>
              <a:t>SVMD and MM-D</a:t>
            </a:r>
            <a:r>
              <a:rPr lang="en-US" dirty="0"/>
              <a:t> which is assigned if the </a:t>
            </a:r>
            <a:r>
              <a:rPr lang="en-US" b="1" dirty="0"/>
              <a:t>account has become NPA as on rating date</a:t>
            </a:r>
            <a:r>
              <a:rPr lang="en-US" dirty="0"/>
              <a:t> Cir 557/2023)</a:t>
            </a:r>
            <a:endParaRPr lang="en-IN" dirty="0"/>
          </a:p>
          <a:p>
            <a:r>
              <a:rPr lang="en-US" b="1" dirty="0"/>
              <a:t>Rating mapping of Risk Grades</a:t>
            </a:r>
            <a:r>
              <a:rPr lang="en-US" dirty="0"/>
              <a:t> and grades under Manual Model/Small Value Model:</a:t>
            </a:r>
            <a:endParaRPr lang="en-IN" dirty="0"/>
          </a:p>
          <a:p>
            <a:r>
              <a:rPr lang="en-US" dirty="0"/>
              <a:t>CNR MM1/CNR SVM 1:  Low Risk LR III </a:t>
            </a:r>
            <a:endParaRPr lang="en-IN" dirty="0"/>
          </a:p>
          <a:p>
            <a:r>
              <a:rPr lang="en-US" dirty="0"/>
              <a:t>CNR MM2/CNR SVM 2 : Normal Risk	</a:t>
            </a:r>
            <a:endParaRPr lang="en-IN" dirty="0"/>
          </a:p>
          <a:p>
            <a:r>
              <a:rPr lang="en-US" dirty="0"/>
              <a:t>CNR MM3/CNR SVM 3 : Moderate Risk - I</a:t>
            </a:r>
            <a:endParaRPr lang="en-IN" dirty="0"/>
          </a:p>
          <a:p>
            <a:r>
              <a:rPr lang="en-US" dirty="0"/>
              <a:t>CNR MM4/CNR SVM 4 : Moderate Risk – II</a:t>
            </a:r>
            <a:endParaRPr lang="en-IN" dirty="0"/>
          </a:p>
          <a:p>
            <a:r>
              <a:rPr lang="en-US" dirty="0"/>
              <a:t>CNR MM5/CNR SVM 5 : High Risk – I	</a:t>
            </a:r>
          </a:p>
          <a:p>
            <a:r>
              <a:rPr lang="en-US" dirty="0"/>
              <a:t>6:HR2;      7:HR3,       8 : Default)</a:t>
            </a:r>
            <a:endParaRPr lang="en-IN" dirty="0"/>
          </a:p>
          <a:p>
            <a:endParaRPr lang="en-IN" dirty="0"/>
          </a:p>
        </p:txBody>
      </p:sp>
    </p:spTree>
    <p:extLst>
      <p:ext uri="{BB962C8B-B14F-4D97-AF65-F5344CB8AC3E}">
        <p14:creationId xmlns:p14="http://schemas.microsoft.com/office/powerpoint/2010/main" val="2989786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863" y="200525"/>
            <a:ext cx="8886158" cy="6657475"/>
          </a:xfrm>
        </p:spPr>
        <p:txBody>
          <a:bodyPr>
            <a:normAutofit fontScale="85000" lnSpcReduction="10000"/>
          </a:bodyPr>
          <a:lstStyle/>
          <a:p>
            <a:pPr marL="0" indent="0">
              <a:buNone/>
            </a:pPr>
            <a:r>
              <a:rPr lang="en-US" sz="2800" b="1" dirty="0"/>
              <a:t>Risk Rating Process and confirmation of Rating</a:t>
            </a:r>
            <a:endParaRPr lang="en-IN" sz="2800" b="1" dirty="0"/>
          </a:p>
          <a:p>
            <a:pPr lvl="0"/>
            <a:r>
              <a:rPr lang="en-US" b="1" dirty="0"/>
              <a:t>All credit proposals are subject to credit risk assessments by a team independent of credit origination team</a:t>
            </a:r>
            <a:endParaRPr lang="en-IN" b="1" dirty="0"/>
          </a:p>
          <a:p>
            <a:pPr lvl="0"/>
            <a:r>
              <a:rPr lang="en-US" b="1" dirty="0"/>
              <a:t>For Small value and Manual Model, approval by concerned sanctioning authority as per delegation of powers.</a:t>
            </a:r>
            <a:endParaRPr lang="en-IN" b="1" dirty="0"/>
          </a:p>
          <a:p>
            <a:pPr lvl="0"/>
            <a:r>
              <a:rPr lang="en-US" b="1" dirty="0"/>
              <a:t>All LCBs, MCBs, Foreign Branches and Treasury – Section </a:t>
            </a:r>
            <a:r>
              <a:rPr lang="en-US" b="1" dirty="0" err="1"/>
              <a:t>incharge</a:t>
            </a:r>
            <a:r>
              <a:rPr lang="en-US" b="1" dirty="0"/>
              <a:t>, </a:t>
            </a:r>
          </a:p>
          <a:p>
            <a:pPr lvl="0"/>
            <a:r>
              <a:rPr lang="en-US" b="1" dirty="0"/>
              <a:t>CRRD, RM Wing HO will verify the rating and Executive at HO RM Wing will approve basing on delegated powers. </a:t>
            </a:r>
            <a:endParaRPr lang="en-IN" b="1" dirty="0"/>
          </a:p>
          <a:p>
            <a:pPr lvl="0"/>
            <a:r>
              <a:rPr lang="en-US" b="1" dirty="0" err="1"/>
              <a:t>Upto</a:t>
            </a:r>
            <a:r>
              <a:rPr lang="en-US" b="1" dirty="0"/>
              <a:t> 35cr: DM/AGM for </a:t>
            </a:r>
            <a:r>
              <a:rPr lang="en-US" b="1" dirty="0" err="1"/>
              <a:t>upto</a:t>
            </a:r>
            <a:r>
              <a:rPr lang="en-US" b="1" dirty="0"/>
              <a:t> moderate risk &amp; DGM for HR and ECAI D. </a:t>
            </a:r>
            <a:endParaRPr lang="en-IN" b="1" dirty="0"/>
          </a:p>
          <a:p>
            <a:pPr lvl="0"/>
            <a:r>
              <a:rPr lang="en-US" b="1" dirty="0"/>
              <a:t> Rs.35 </a:t>
            </a:r>
            <a:r>
              <a:rPr lang="en-US" b="1" dirty="0" err="1"/>
              <a:t>cr</a:t>
            </a:r>
            <a:r>
              <a:rPr lang="en-US" b="1" dirty="0"/>
              <a:t> to 250 </a:t>
            </a:r>
            <a:r>
              <a:rPr lang="en-US" b="1" dirty="0" err="1"/>
              <a:t>cr</a:t>
            </a:r>
            <a:r>
              <a:rPr lang="en-US" b="1" dirty="0"/>
              <a:t>: DGM </a:t>
            </a:r>
            <a:r>
              <a:rPr lang="en-US" b="1" dirty="0" err="1"/>
              <a:t>upto</a:t>
            </a:r>
            <a:r>
              <a:rPr lang="en-US" b="1" dirty="0"/>
              <a:t> Moderate Risk, CGM/GM for HR and ECAI D. </a:t>
            </a:r>
            <a:endParaRPr lang="en-IN" b="1" dirty="0"/>
          </a:p>
          <a:p>
            <a:pPr lvl="0"/>
            <a:r>
              <a:rPr lang="en-US" b="1" dirty="0"/>
              <a:t>Above Rs.250 </a:t>
            </a:r>
            <a:r>
              <a:rPr lang="en-US" b="1" dirty="0" err="1"/>
              <a:t>cr</a:t>
            </a:r>
            <a:r>
              <a:rPr lang="en-US" b="1" dirty="0"/>
              <a:t>: CGM/GM for all Risk Grades.</a:t>
            </a:r>
            <a:endParaRPr lang="en-IN" b="1" dirty="0"/>
          </a:p>
          <a:p>
            <a:pPr lvl="0"/>
            <a:r>
              <a:rPr lang="en-US" dirty="0"/>
              <a:t>MSME </a:t>
            </a:r>
            <a:r>
              <a:rPr lang="en-US" dirty="0" err="1"/>
              <a:t>Sulabhs</a:t>
            </a:r>
            <a:r>
              <a:rPr lang="en-US" dirty="0"/>
              <a:t> shall initiate Internal Risk Rating in LAPS for </a:t>
            </a:r>
            <a:r>
              <a:rPr lang="en-US" b="1" dirty="0"/>
              <a:t>loans of Rs.2 </a:t>
            </a:r>
            <a:r>
              <a:rPr lang="en-US" b="1" dirty="0" err="1"/>
              <a:t>cr</a:t>
            </a:r>
            <a:r>
              <a:rPr lang="en-US" b="1" dirty="0"/>
              <a:t> to 35 cr</a:t>
            </a:r>
            <a:r>
              <a:rPr lang="en-US" dirty="0"/>
              <a:t>. </a:t>
            </a:r>
            <a:endParaRPr lang="en-IN" dirty="0"/>
          </a:p>
          <a:p>
            <a:pPr lvl="0"/>
            <a:r>
              <a:rPr lang="en-US" dirty="0"/>
              <a:t>Section </a:t>
            </a:r>
            <a:r>
              <a:rPr lang="en-US" dirty="0" err="1"/>
              <a:t>incharge</a:t>
            </a:r>
            <a:r>
              <a:rPr lang="en-US" dirty="0"/>
              <a:t> of RM wing HO will review and confirmation by DM/AGM/DGM, RM Wing HO.</a:t>
            </a:r>
            <a:endParaRPr lang="en-IN" dirty="0"/>
          </a:p>
          <a:p>
            <a:pPr lvl="0"/>
            <a:r>
              <a:rPr lang="en-US" dirty="0"/>
              <a:t>For all accounts where exposure is </a:t>
            </a:r>
            <a:r>
              <a:rPr lang="en-US" b="1" dirty="0"/>
              <a:t>above Rs.35 </a:t>
            </a:r>
            <a:r>
              <a:rPr lang="en-US" b="1" dirty="0" err="1"/>
              <a:t>cr</a:t>
            </a:r>
            <a:r>
              <a:rPr lang="en-US" dirty="0"/>
              <a:t>: </a:t>
            </a:r>
            <a:r>
              <a:rPr lang="en-US" b="1" dirty="0"/>
              <a:t>CIRM model</a:t>
            </a:r>
            <a:r>
              <a:rPr lang="en-US" dirty="0"/>
              <a:t>: initiation by CRRD, RM Wing, verification by section </a:t>
            </a:r>
            <a:r>
              <a:rPr lang="en-US" dirty="0" err="1"/>
              <a:t>incharge</a:t>
            </a:r>
            <a:r>
              <a:rPr lang="en-US" dirty="0"/>
              <a:t> of CRRD, RM wing. </a:t>
            </a:r>
            <a:endParaRPr lang="en-IN" dirty="0"/>
          </a:p>
          <a:p>
            <a:pPr lvl="0"/>
            <a:r>
              <a:rPr lang="en-US" dirty="0"/>
              <a:t>DM/AGM of CRRD, RM wing shall recommend internal risk rating and </a:t>
            </a:r>
            <a:endParaRPr lang="en-IN" dirty="0"/>
          </a:p>
          <a:p>
            <a:pPr lvl="0"/>
            <a:r>
              <a:rPr lang="en-US" dirty="0"/>
              <a:t>CGM/GM/DGM of RM wing, HO will approve.</a:t>
            </a:r>
            <a:endParaRPr lang="en-IN" dirty="0"/>
          </a:p>
          <a:p>
            <a:pPr lvl="0"/>
            <a:r>
              <a:rPr lang="en-US" b="1" dirty="0"/>
              <a:t>Rs.2 </a:t>
            </a:r>
            <a:r>
              <a:rPr lang="en-US" b="1" dirty="0" err="1"/>
              <a:t>cr</a:t>
            </a:r>
            <a:r>
              <a:rPr lang="en-US" b="1" dirty="0"/>
              <a:t> to 35 </a:t>
            </a:r>
            <a:r>
              <a:rPr lang="en-US" b="1" dirty="0" err="1"/>
              <a:t>cr</a:t>
            </a:r>
            <a:r>
              <a:rPr lang="en-US" b="1" dirty="0"/>
              <a:t>: RM Sec CO will initiate at  CO</a:t>
            </a:r>
          </a:p>
          <a:p>
            <a:pPr lvl="0"/>
            <a:r>
              <a:rPr lang="en-US" dirty="0"/>
              <a:t>Section </a:t>
            </a:r>
            <a:r>
              <a:rPr lang="en-US" dirty="0" err="1"/>
              <a:t>incharge</a:t>
            </a:r>
            <a:r>
              <a:rPr lang="en-US" dirty="0"/>
              <a:t>, CRRD RM Wing Ho verify</a:t>
            </a:r>
            <a:endParaRPr lang="en-IN" dirty="0"/>
          </a:p>
          <a:p>
            <a:pPr lvl="0"/>
            <a:r>
              <a:rPr lang="en-US" dirty="0"/>
              <a:t>DM/AGM/DGM/GM of RM Wing will confirm/approve.</a:t>
            </a:r>
            <a:endParaRPr lang="en-IN" dirty="0"/>
          </a:p>
          <a:p>
            <a:pPr lvl="0"/>
            <a:endParaRPr lang="en-IN" dirty="0"/>
          </a:p>
          <a:p>
            <a:endParaRPr lang="en-IN" dirty="0"/>
          </a:p>
        </p:txBody>
      </p:sp>
    </p:spTree>
    <p:extLst>
      <p:ext uri="{BB962C8B-B14F-4D97-AF65-F5344CB8AC3E}">
        <p14:creationId xmlns:p14="http://schemas.microsoft.com/office/powerpoint/2010/main" val="2615402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884" y="240631"/>
            <a:ext cx="8526379" cy="6545179"/>
          </a:xfrm>
        </p:spPr>
        <p:txBody>
          <a:bodyPr>
            <a:normAutofit fontScale="92500" lnSpcReduction="10000"/>
          </a:bodyPr>
          <a:lstStyle/>
          <a:p>
            <a:pPr marL="0" indent="0">
              <a:buNone/>
            </a:pPr>
            <a:r>
              <a:rPr lang="en-US" sz="2600" b="1" dirty="0"/>
              <a:t>Mapping of the CIRM and External rating:</a:t>
            </a:r>
            <a:endParaRPr lang="en-IN" sz="2600" dirty="0"/>
          </a:p>
          <a:p>
            <a:r>
              <a:rPr lang="en-US" dirty="0"/>
              <a:t>External Rating of AAA, AA,A      :  CIRM CNR-I to V:      Low Risk</a:t>
            </a:r>
            <a:endParaRPr lang="en-IN" dirty="0"/>
          </a:p>
          <a:p>
            <a:r>
              <a:rPr lang="en-US" dirty="0"/>
              <a:t>	        BBB,                   CNR – VI:                  Normal Risk</a:t>
            </a:r>
            <a:endParaRPr lang="en-IN" dirty="0"/>
          </a:p>
          <a:p>
            <a:r>
              <a:rPr lang="en-US" dirty="0"/>
              <a:t>	        BB,                      CNR– VII, VIII:          Moderate Risk</a:t>
            </a:r>
            <a:endParaRPr lang="en-IN" dirty="0"/>
          </a:p>
          <a:p>
            <a:r>
              <a:rPr lang="en-US" dirty="0"/>
              <a:t>	        B,   C                   CNR  IX, X , XI :        High Risk</a:t>
            </a:r>
            <a:endParaRPr lang="en-IN" dirty="0"/>
          </a:p>
          <a:p>
            <a:r>
              <a:rPr lang="en-US" dirty="0"/>
              <a:t>	        D                          CNR-D:                     Default.</a:t>
            </a:r>
            <a:endParaRPr lang="en-IN" dirty="0"/>
          </a:p>
          <a:p>
            <a:r>
              <a:rPr lang="en-US" b="1" dirty="0"/>
              <a:t>Borrower who has slipped to NPA will be categorized as CNR-D.</a:t>
            </a:r>
            <a:endParaRPr lang="en-IN" dirty="0"/>
          </a:p>
          <a:p>
            <a:pPr marL="0" indent="0">
              <a:buNone/>
            </a:pPr>
            <a:r>
              <a:rPr lang="en-US" sz="2600" b="1" dirty="0"/>
              <a:t>High Risk Triggers:</a:t>
            </a:r>
            <a:endParaRPr lang="en-IN" sz="2600" dirty="0"/>
          </a:p>
          <a:p>
            <a:pPr lvl="0"/>
            <a:r>
              <a:rPr lang="en-US" dirty="0"/>
              <a:t>Negative TNW</a:t>
            </a:r>
            <a:endParaRPr lang="en-IN" dirty="0"/>
          </a:p>
          <a:p>
            <a:pPr lvl="0"/>
            <a:r>
              <a:rPr lang="en-US" dirty="0"/>
              <a:t>NPA with other Banks</a:t>
            </a:r>
            <a:endParaRPr lang="en-IN" dirty="0"/>
          </a:p>
          <a:p>
            <a:pPr lvl="0"/>
            <a:r>
              <a:rPr lang="en-US" dirty="0"/>
              <a:t>Cash loss from past 3 years</a:t>
            </a:r>
            <a:endParaRPr lang="en-IN" dirty="0"/>
          </a:p>
          <a:p>
            <a:pPr lvl="0"/>
            <a:r>
              <a:rPr lang="en-US" dirty="0"/>
              <a:t>Auditor’s comment on going concern. </a:t>
            </a:r>
            <a:endParaRPr lang="en-IN" dirty="0"/>
          </a:p>
          <a:p>
            <a:pPr lvl="0"/>
            <a:r>
              <a:rPr lang="en-US" b="1" dirty="0"/>
              <a:t>If one of the above triggers, it is HR1,  Two triggers: HR2, Three/Four triggers: HR3.</a:t>
            </a:r>
            <a:endParaRPr lang="en-IN" b="1" dirty="0"/>
          </a:p>
          <a:p>
            <a:pPr lvl="0"/>
            <a:r>
              <a:rPr lang="en-US" dirty="0"/>
              <a:t>The </a:t>
            </a:r>
            <a:r>
              <a:rPr lang="en-US" b="1" dirty="0"/>
              <a:t>PD estimation</a:t>
            </a:r>
            <a:r>
              <a:rPr lang="en-US" dirty="0"/>
              <a:t> process is based on historical default experience covering a minimum period of </a:t>
            </a:r>
            <a:r>
              <a:rPr lang="en-US" b="1" dirty="0"/>
              <a:t>5 years</a:t>
            </a:r>
            <a:endParaRPr lang="en-IN" dirty="0"/>
          </a:p>
          <a:p>
            <a:pPr lvl="0"/>
            <a:r>
              <a:rPr lang="en-US" dirty="0"/>
              <a:t>LGD estimation process needs to be based on analysis of recoveries of historical defaults and related costs, covering a minimum period of </a:t>
            </a:r>
            <a:r>
              <a:rPr lang="en-US" b="1" dirty="0"/>
              <a:t>7 years</a:t>
            </a:r>
            <a:r>
              <a:rPr lang="en-US" dirty="0"/>
              <a:t> (for </a:t>
            </a:r>
            <a:r>
              <a:rPr lang="en-US" b="1" dirty="0"/>
              <a:t>retail loans, it is 5 years</a:t>
            </a:r>
            <a:r>
              <a:rPr lang="en-US" dirty="0"/>
              <a:t>).</a:t>
            </a:r>
            <a:endParaRPr lang="en-IN" dirty="0"/>
          </a:p>
          <a:p>
            <a:endParaRPr lang="en-IN" dirty="0"/>
          </a:p>
        </p:txBody>
      </p:sp>
    </p:spTree>
    <p:extLst>
      <p:ext uri="{BB962C8B-B14F-4D97-AF65-F5344CB8AC3E}">
        <p14:creationId xmlns:p14="http://schemas.microsoft.com/office/powerpoint/2010/main" val="4237012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579" y="401053"/>
            <a:ext cx="7932821" cy="5510169"/>
          </a:xfrm>
        </p:spPr>
        <p:txBody>
          <a:bodyPr>
            <a:normAutofit/>
          </a:bodyPr>
          <a:lstStyle/>
          <a:p>
            <a:pPr marL="0" indent="0">
              <a:buNone/>
            </a:pPr>
            <a:r>
              <a:rPr lang="en-US" sz="2000" b="1" dirty="0"/>
              <a:t>Validity of Internal Credit Risk Rating (Annual Obligor Rating)</a:t>
            </a:r>
            <a:endParaRPr lang="en-IN" sz="2000" b="1" dirty="0"/>
          </a:p>
          <a:p>
            <a:pPr lvl="0" algn="just"/>
            <a:r>
              <a:rPr lang="en-US" sz="2000" b="1" dirty="0"/>
              <a:t>T</a:t>
            </a:r>
            <a:r>
              <a:rPr lang="en-US" b="1" dirty="0"/>
              <a:t>he credit risk rating of a borrower shall become overdue for </a:t>
            </a:r>
            <a:r>
              <a:rPr lang="en-US" b="1" dirty="0" err="1"/>
              <a:t>updation</a:t>
            </a:r>
            <a:r>
              <a:rPr lang="en-US" b="1" dirty="0"/>
              <a:t> after the expiry of 15 months from the month of confirmation of rating or 18 months from the date of signing the balance sheet by auditors based on which credit risk rating was assigned, whichever is earlier. </a:t>
            </a:r>
            <a:endParaRPr lang="en-IN" b="1" dirty="0"/>
          </a:p>
          <a:p>
            <a:pPr lvl="0"/>
            <a:r>
              <a:rPr lang="en-US" b="1" dirty="0"/>
              <a:t>No credit decisions after expiry.</a:t>
            </a:r>
            <a:endParaRPr lang="en-IN" b="1" dirty="0"/>
          </a:p>
          <a:p>
            <a:pPr marL="0" indent="0">
              <a:buNone/>
            </a:pPr>
            <a:r>
              <a:rPr lang="en-US" sz="2400" b="1" dirty="0"/>
              <a:t>Retail Risk Rating System Design</a:t>
            </a:r>
            <a:endParaRPr lang="en-IN" sz="2400" b="1" dirty="0"/>
          </a:p>
          <a:p>
            <a:pPr lvl="0"/>
            <a:r>
              <a:rPr lang="en-US" dirty="0"/>
              <a:t>Basing on Scorecard. Borrowers scoring </a:t>
            </a:r>
            <a:r>
              <a:rPr lang="en-US" b="1" dirty="0"/>
              <a:t>more than 70%</a:t>
            </a:r>
            <a:r>
              <a:rPr lang="en-US" dirty="0"/>
              <a:t> are considered to be </a:t>
            </a:r>
            <a:r>
              <a:rPr lang="en-US" b="1" dirty="0"/>
              <a:t>investment grade.</a:t>
            </a:r>
            <a:endParaRPr lang="en-IN" b="1" dirty="0"/>
          </a:p>
          <a:p>
            <a:pPr marL="0" indent="0">
              <a:buNone/>
            </a:pPr>
            <a:r>
              <a:rPr lang="en-US" sz="2400" b="1" dirty="0"/>
              <a:t>Scope of application of External Ratings</a:t>
            </a:r>
            <a:endParaRPr lang="en-IN" sz="2400" b="1" dirty="0"/>
          </a:p>
          <a:p>
            <a:pPr lvl="0"/>
            <a:r>
              <a:rPr lang="en-US" dirty="0"/>
              <a:t>Exposures with contractual maturity </a:t>
            </a:r>
            <a:r>
              <a:rPr lang="en-US" b="1" dirty="0" err="1"/>
              <a:t>upto</a:t>
            </a:r>
            <a:r>
              <a:rPr lang="en-US" b="1" dirty="0"/>
              <a:t> 1 year : Short Term Ratings</a:t>
            </a:r>
            <a:r>
              <a:rPr lang="en-US" dirty="0"/>
              <a:t> </a:t>
            </a:r>
            <a:endParaRPr lang="en-IN" dirty="0"/>
          </a:p>
          <a:p>
            <a:pPr lvl="0"/>
            <a:r>
              <a:rPr lang="en-US" b="1" dirty="0"/>
              <a:t>Beyond 1 year and OD/OCC accounts</a:t>
            </a:r>
            <a:r>
              <a:rPr lang="en-US" dirty="0"/>
              <a:t> , Overseas exposures : </a:t>
            </a:r>
            <a:r>
              <a:rPr lang="en-US" b="1" dirty="0"/>
              <a:t>Long Term</a:t>
            </a:r>
            <a:r>
              <a:rPr lang="en-US" dirty="0"/>
              <a:t> </a:t>
            </a:r>
            <a:r>
              <a:rPr lang="en-US" b="1" dirty="0"/>
              <a:t>Ratings</a:t>
            </a:r>
            <a:endParaRPr lang="en-IN" dirty="0"/>
          </a:p>
          <a:p>
            <a:endParaRPr lang="en-IN" dirty="0"/>
          </a:p>
        </p:txBody>
      </p:sp>
    </p:spTree>
    <p:extLst>
      <p:ext uri="{BB962C8B-B14F-4D97-AF65-F5344CB8AC3E}">
        <p14:creationId xmlns:p14="http://schemas.microsoft.com/office/powerpoint/2010/main" val="414487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443" y="96253"/>
            <a:ext cx="7603958" cy="633663"/>
          </a:xfrm>
        </p:spPr>
        <p:txBody>
          <a:bodyPr>
            <a:normAutofit fontScale="90000"/>
          </a:bodyPr>
          <a:lstStyle/>
          <a:p>
            <a:r>
              <a:rPr lang="en-IN" b="1" dirty="0"/>
              <a:t>FACILITY RATING (Cir 589/2024)</a:t>
            </a:r>
            <a:br>
              <a:rPr lang="en-IN" dirty="0"/>
            </a:br>
            <a:endParaRPr lang="en-IN" dirty="0"/>
          </a:p>
        </p:txBody>
      </p:sp>
      <p:sp>
        <p:nvSpPr>
          <p:cNvPr id="3" name="Content Placeholder 2"/>
          <p:cNvSpPr>
            <a:spLocks noGrp="1"/>
          </p:cNvSpPr>
          <p:nvPr>
            <p:ph idx="1"/>
          </p:nvPr>
        </p:nvSpPr>
        <p:spPr>
          <a:xfrm>
            <a:off x="930443" y="729915"/>
            <a:ext cx="7940841" cy="6031831"/>
          </a:xfrm>
        </p:spPr>
        <p:txBody>
          <a:bodyPr>
            <a:normAutofit fontScale="85000" lnSpcReduction="10000"/>
          </a:bodyPr>
          <a:lstStyle/>
          <a:p>
            <a:pPr lvl="0"/>
            <a:r>
              <a:rPr lang="en-IN" dirty="0"/>
              <a:t>As per RBI </a:t>
            </a:r>
            <a:r>
              <a:rPr lang="en-IN" dirty="0" err="1"/>
              <a:t>guideliens</a:t>
            </a:r>
            <a:r>
              <a:rPr lang="en-IN" dirty="0"/>
              <a:t>, a qualifying Internal Ratings Based rating system must have two separate and distinct dimensions </a:t>
            </a:r>
            <a:r>
              <a:rPr lang="en-IN" dirty="0" err="1"/>
              <a:t>ie</a:t>
            </a:r>
            <a:endParaRPr lang="en-IN" dirty="0"/>
          </a:p>
          <a:p>
            <a:pPr lvl="0"/>
            <a:r>
              <a:rPr lang="en-IN" dirty="0"/>
              <a:t>The risk of </a:t>
            </a:r>
            <a:r>
              <a:rPr lang="en-IN" b="1" dirty="0"/>
              <a:t>borrower default</a:t>
            </a:r>
            <a:r>
              <a:rPr lang="en-IN" dirty="0"/>
              <a:t> (</a:t>
            </a:r>
            <a:r>
              <a:rPr lang="en-IN" b="1" dirty="0"/>
              <a:t>Borrower Rating</a:t>
            </a:r>
            <a:r>
              <a:rPr lang="en-IN" dirty="0"/>
              <a:t>) – Reflects Borrower’s default – Probability of Default (PD)</a:t>
            </a:r>
          </a:p>
          <a:p>
            <a:pPr lvl="0"/>
            <a:r>
              <a:rPr lang="en-IN" b="1" dirty="0"/>
              <a:t>Transaction-specific factors (Facility Rating</a:t>
            </a:r>
            <a:r>
              <a:rPr lang="en-IN" dirty="0"/>
              <a:t>) - express LGD (Loss Given Default) must reflect transaction-specific factors, such as </a:t>
            </a:r>
            <a:r>
              <a:rPr lang="en-IN" b="1" dirty="0"/>
              <a:t>collateral, seniority, product type etc. – Reflects Economic Loss</a:t>
            </a:r>
            <a:endParaRPr lang="en-IN" dirty="0"/>
          </a:p>
          <a:p>
            <a:pPr lvl="0"/>
            <a:r>
              <a:rPr lang="en-IN" dirty="0"/>
              <a:t>Facility rating is useful as input tool for </a:t>
            </a:r>
            <a:r>
              <a:rPr lang="en-IN" b="1" dirty="0"/>
              <a:t>loan approval and loan sanctioning</a:t>
            </a:r>
            <a:endParaRPr lang="en-IN" dirty="0"/>
          </a:p>
          <a:p>
            <a:pPr lvl="0"/>
            <a:r>
              <a:rPr lang="en-IN" dirty="0"/>
              <a:t>Facility rating is applicable for </a:t>
            </a:r>
            <a:r>
              <a:rPr lang="en-IN" b="1" dirty="0"/>
              <a:t>corporate exposure above 7.5 crores</a:t>
            </a:r>
            <a:r>
              <a:rPr lang="en-IN" dirty="0"/>
              <a:t> (FB + NFB)</a:t>
            </a:r>
          </a:p>
          <a:p>
            <a:r>
              <a:rPr lang="en-US" b="1" dirty="0">
                <a:solidFill>
                  <a:srgbClr val="FF0000"/>
                </a:solidFill>
              </a:rPr>
              <a:t>Bank shall continue to carry out facility rating for all the eligible exposures above Rs.7.50 Crores for the purpose of regulatory reporting and internal credit risk assessment.</a:t>
            </a:r>
            <a:endParaRPr lang="en-IN" b="1" dirty="0">
              <a:solidFill>
                <a:srgbClr val="FF0000"/>
              </a:solidFill>
            </a:endParaRPr>
          </a:p>
          <a:p>
            <a:r>
              <a:rPr lang="en-US" b="1" i="1" dirty="0">
                <a:solidFill>
                  <a:srgbClr val="FF0000"/>
                </a:solidFill>
              </a:rPr>
              <a:t>facility rating shall not be used as a tool for determining the pricing of the borrower/s. </a:t>
            </a:r>
            <a:r>
              <a:rPr lang="en-US" b="1" dirty="0">
                <a:solidFill>
                  <a:srgbClr val="FF0000"/>
                </a:solidFill>
              </a:rPr>
              <a:t>	</a:t>
            </a:r>
            <a:endParaRPr lang="en-IN" b="1" dirty="0">
              <a:solidFill>
                <a:srgbClr val="FF0000"/>
              </a:solidFill>
            </a:endParaRPr>
          </a:p>
          <a:p>
            <a:pPr lvl="0"/>
            <a:r>
              <a:rPr lang="en-IN" dirty="0"/>
              <a:t>Facility rating is to be carried on annual basis preferable along with </a:t>
            </a:r>
            <a:r>
              <a:rPr lang="en-IN" dirty="0" err="1"/>
              <a:t>Canara</a:t>
            </a:r>
            <a:r>
              <a:rPr lang="en-IN" dirty="0"/>
              <a:t> Internal Rating Model (CIRM) rating</a:t>
            </a:r>
          </a:p>
          <a:p>
            <a:pPr lvl="0"/>
            <a:r>
              <a:rPr lang="en-IN" dirty="0"/>
              <a:t>The Competent Authority, who is empowered to confirm CIRM Rating is also empowered to confirm Facility rating irrespective of Facility rating grade.</a:t>
            </a:r>
          </a:p>
          <a:p>
            <a:pPr lvl="0"/>
            <a:r>
              <a:rPr lang="en-IN" dirty="0"/>
              <a:t>Score Range and assignment of Grade in 11 grade Rating Scale in line with CIRM</a:t>
            </a:r>
          </a:p>
          <a:p>
            <a:pPr lvl="0"/>
            <a:r>
              <a:rPr lang="en-IN" b="1" dirty="0"/>
              <a:t>LGD is assumed to be constant at 90% for the PD/LGD approach.</a:t>
            </a:r>
            <a:endParaRPr lang="en-IN" dirty="0"/>
          </a:p>
        </p:txBody>
      </p:sp>
    </p:spTree>
    <p:extLst>
      <p:ext uri="{BB962C8B-B14F-4D97-AF65-F5344CB8AC3E}">
        <p14:creationId xmlns:p14="http://schemas.microsoft.com/office/powerpoint/2010/main" val="4018253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263" y="88232"/>
            <a:ext cx="8486274" cy="1098884"/>
          </a:xfrm>
        </p:spPr>
        <p:txBody>
          <a:bodyPr>
            <a:normAutofit/>
          </a:bodyPr>
          <a:lstStyle/>
          <a:p>
            <a:r>
              <a:rPr lang="en-IN" dirty="0"/>
              <a:t> </a:t>
            </a:r>
            <a:r>
              <a:rPr lang="en-US" sz="2700" b="1" dirty="0"/>
              <a:t>CREDIT RISK MEASUREMENT UNDER STANDARDISED APPROACH</a:t>
            </a:r>
            <a:r>
              <a:rPr lang="en-US" sz="2700" dirty="0"/>
              <a:t> OF </a:t>
            </a:r>
            <a:r>
              <a:rPr lang="en-US" sz="2700" b="1" dirty="0"/>
              <a:t>BASEL  III   FRAMEWORK</a:t>
            </a:r>
            <a:r>
              <a:rPr lang="en-US" sz="2700" dirty="0"/>
              <a:t> </a:t>
            </a:r>
            <a:endParaRPr lang="en-IN" sz="2700" dirty="0"/>
          </a:p>
        </p:txBody>
      </p:sp>
      <p:sp>
        <p:nvSpPr>
          <p:cNvPr id="3" name="Content Placeholder 2"/>
          <p:cNvSpPr>
            <a:spLocks noGrp="1"/>
          </p:cNvSpPr>
          <p:nvPr>
            <p:ph idx="1"/>
          </p:nvPr>
        </p:nvSpPr>
        <p:spPr>
          <a:xfrm>
            <a:off x="826168" y="1187116"/>
            <a:ext cx="8253663" cy="5670884"/>
          </a:xfrm>
        </p:spPr>
        <p:txBody>
          <a:bodyPr/>
          <a:lstStyle/>
          <a:p>
            <a:pPr lvl="0"/>
            <a:r>
              <a:rPr lang="en-US" dirty="0"/>
              <a:t>Claims on Domestic Sovereign (Central Govt.) State Govt., and claims on RBI, DICGC, CGSME/CGTSME/ CRGFTLIH/CGFMU  :  </a:t>
            </a:r>
            <a:r>
              <a:rPr lang="en-US" b="1" dirty="0"/>
              <a:t>0 percent risk weight</a:t>
            </a:r>
            <a:endParaRPr lang="en-IN" dirty="0"/>
          </a:p>
          <a:p>
            <a:pPr lvl="0"/>
            <a:r>
              <a:rPr lang="en-US" dirty="0"/>
              <a:t>Claims guaranteed by State Govt., Claims on ECGC  : </a:t>
            </a:r>
            <a:r>
              <a:rPr lang="en-US" b="1" dirty="0"/>
              <a:t>20% Risk Weight</a:t>
            </a:r>
            <a:r>
              <a:rPr lang="en-US" dirty="0"/>
              <a:t>.</a:t>
            </a:r>
            <a:endParaRPr lang="en-IN" dirty="0"/>
          </a:p>
          <a:p>
            <a:pPr lvl="0"/>
            <a:r>
              <a:rPr lang="en-US" b="1" dirty="0"/>
              <a:t>Claims on Foreign Sovereigns: </a:t>
            </a:r>
            <a:r>
              <a:rPr lang="en-US" dirty="0"/>
              <a:t>Based on ECAI Rating .   AAA/AA: 0%,  A: 20%; BBB/Baa: 50%, BB to B/Ba to B: 100%, Below B: 150%, Unrated: 100%</a:t>
            </a:r>
            <a:endParaRPr lang="en-IN" dirty="0"/>
          </a:p>
          <a:p>
            <a:pPr lvl="0"/>
            <a:r>
              <a:rPr lang="en-US" b="1" dirty="0"/>
              <a:t>Claims on Public Sector  and  Corporates: LONG TERM: </a:t>
            </a:r>
            <a:r>
              <a:rPr lang="en-US" dirty="0"/>
              <a:t>ECAI Rating :  AAA: 20%,  AA: 30%,  A:50%,  BBB: 100%,  BB and below: 150%, Unrated: 100%</a:t>
            </a:r>
            <a:endParaRPr lang="en-IN" dirty="0"/>
          </a:p>
          <a:p>
            <a:pPr lvl="0"/>
            <a:r>
              <a:rPr lang="en-US" b="1" dirty="0"/>
              <a:t>Claims on Bank for International Settlements (BIS), IMF and Multi lateral Development Banks:</a:t>
            </a:r>
            <a:r>
              <a:rPr lang="en-US" dirty="0"/>
              <a:t>  20% Risk Weight</a:t>
            </a:r>
            <a:endParaRPr lang="en-IN" dirty="0"/>
          </a:p>
          <a:p>
            <a:endParaRPr lang="en-IN" dirty="0"/>
          </a:p>
        </p:txBody>
      </p:sp>
    </p:spTree>
    <p:extLst>
      <p:ext uri="{BB962C8B-B14F-4D97-AF65-F5344CB8AC3E}">
        <p14:creationId xmlns:p14="http://schemas.microsoft.com/office/powerpoint/2010/main" val="203560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905" y="160421"/>
            <a:ext cx="8694821" cy="6641432"/>
          </a:xfrm>
        </p:spPr>
        <p:txBody>
          <a:bodyPr/>
          <a:lstStyle/>
          <a:p>
            <a:r>
              <a:rPr lang="en-US" b="1" dirty="0"/>
              <a:t>Risk Weights assigned for SHORT TERM Rating: </a:t>
            </a:r>
            <a:r>
              <a:rPr lang="en-US" dirty="0"/>
              <a:t>A1+ :20%,   A1:30%,   A2: 50%,  A3: 100%,   A4 &amp; below:150%,      Unrated:100%</a:t>
            </a:r>
            <a:endParaRPr lang="en-IN" dirty="0"/>
          </a:p>
          <a:p>
            <a:pPr lvl="0"/>
            <a:r>
              <a:rPr lang="en-US" b="1" dirty="0"/>
              <a:t>Exposures on Banks in India</a:t>
            </a:r>
            <a:r>
              <a:rPr lang="en-US" dirty="0"/>
              <a:t>, basing on </a:t>
            </a:r>
            <a:r>
              <a:rPr lang="en-US" b="1" dirty="0"/>
              <a:t>CET1+CCB ratio</a:t>
            </a:r>
            <a:r>
              <a:rPr lang="en-US" dirty="0"/>
              <a:t> </a:t>
            </a:r>
            <a:r>
              <a:rPr lang="en-US" b="1" dirty="0"/>
              <a:t>: 20%  </a:t>
            </a:r>
            <a:r>
              <a:rPr lang="en-US" dirty="0"/>
              <a:t>- if it maintains applicable CET1+CCB.</a:t>
            </a:r>
            <a:endParaRPr lang="en-IN" dirty="0"/>
          </a:p>
          <a:p>
            <a:pPr lvl="0"/>
            <a:r>
              <a:rPr lang="en-US" b="1" dirty="0"/>
              <a:t>Claims on Unrated corporate</a:t>
            </a:r>
            <a:r>
              <a:rPr lang="en-US" dirty="0"/>
              <a:t>, AFCs and NBFC-IFCs having aggregate exposure of </a:t>
            </a:r>
            <a:r>
              <a:rPr lang="en-US" b="1" dirty="0"/>
              <a:t>more than INR 200 </a:t>
            </a:r>
            <a:r>
              <a:rPr lang="en-US" b="1" dirty="0" err="1"/>
              <a:t>crore</a:t>
            </a:r>
            <a:r>
              <a:rPr lang="en-US" dirty="0"/>
              <a:t> from banking system will attract a risk weight of </a:t>
            </a:r>
            <a:r>
              <a:rPr lang="en-US" b="1" dirty="0"/>
              <a:t>150%</a:t>
            </a:r>
            <a:r>
              <a:rPr lang="en-US" dirty="0"/>
              <a:t>. </a:t>
            </a:r>
            <a:endParaRPr lang="en-IN" dirty="0"/>
          </a:p>
          <a:p>
            <a:pPr lvl="0"/>
            <a:r>
              <a:rPr lang="en-US" b="1" dirty="0"/>
              <a:t>Claims &gt;100 </a:t>
            </a:r>
            <a:r>
              <a:rPr lang="en-US" b="1" dirty="0" err="1"/>
              <a:t>cr</a:t>
            </a:r>
            <a:r>
              <a:rPr lang="en-US" b="1" dirty="0"/>
              <a:t> earlier rated</a:t>
            </a:r>
            <a:r>
              <a:rPr lang="en-US" dirty="0"/>
              <a:t> and now became </a:t>
            </a:r>
            <a:r>
              <a:rPr lang="en-US" b="1" dirty="0"/>
              <a:t>unrated: 150%</a:t>
            </a:r>
            <a:endParaRPr lang="en-IN" dirty="0"/>
          </a:p>
          <a:p>
            <a:pPr lvl="0"/>
            <a:r>
              <a:rPr lang="en-US" b="1" dirty="0"/>
              <a:t>Exposures to Core Investment Companies (CICs) will continue to be risk-weighted at 100%.</a:t>
            </a:r>
            <a:endParaRPr lang="en-IN" dirty="0"/>
          </a:p>
          <a:p>
            <a:pPr marL="0" indent="0">
              <a:buNone/>
            </a:pPr>
            <a:r>
              <a:rPr lang="en-US" sz="2400" b="1" dirty="0"/>
              <a:t>Regulatory Retail</a:t>
            </a:r>
            <a:r>
              <a:rPr lang="en-US" dirty="0"/>
              <a:t> : </a:t>
            </a:r>
            <a:r>
              <a:rPr lang="en-US" b="1" dirty="0"/>
              <a:t>Risk Weight 75%</a:t>
            </a:r>
            <a:r>
              <a:rPr lang="en-US" dirty="0"/>
              <a:t> (other than NPAs)</a:t>
            </a:r>
            <a:endParaRPr lang="en-IN" dirty="0"/>
          </a:p>
          <a:p>
            <a:pPr lvl="0"/>
            <a:r>
              <a:rPr lang="en-US" b="1" dirty="0"/>
              <a:t>Orientation Criteria</a:t>
            </a:r>
            <a:r>
              <a:rPr lang="en-US" dirty="0"/>
              <a:t>:  Turnover less than </a:t>
            </a:r>
            <a:r>
              <a:rPr lang="en-US" b="1" dirty="0"/>
              <a:t>Rs.50crores</a:t>
            </a:r>
            <a:r>
              <a:rPr lang="en-US" dirty="0"/>
              <a:t> (last 3 years/ 3 years average)</a:t>
            </a:r>
            <a:endParaRPr lang="en-IN" dirty="0"/>
          </a:p>
          <a:p>
            <a:pPr lvl="0"/>
            <a:r>
              <a:rPr lang="en-US" b="1" dirty="0"/>
              <a:t>Product Criteria</a:t>
            </a:r>
            <a:r>
              <a:rPr lang="en-US" dirty="0"/>
              <a:t> : Small business loans, ELs etc.</a:t>
            </a:r>
            <a:endParaRPr lang="en-IN" dirty="0"/>
          </a:p>
          <a:p>
            <a:pPr lvl="0"/>
            <a:r>
              <a:rPr lang="en-US" b="1" dirty="0"/>
              <a:t>Granularity Criteria</a:t>
            </a:r>
            <a:r>
              <a:rPr lang="en-US" dirty="0"/>
              <a:t>: Aggregate exposure to one counterpart should not exceed </a:t>
            </a:r>
            <a:r>
              <a:rPr lang="en-US" b="1" dirty="0"/>
              <a:t>0.2%</a:t>
            </a:r>
            <a:r>
              <a:rPr lang="en-US" dirty="0"/>
              <a:t> of the overall regulatory retail portfolio of the Bank</a:t>
            </a:r>
            <a:endParaRPr lang="en-IN" dirty="0"/>
          </a:p>
          <a:p>
            <a:pPr lvl="0"/>
            <a:r>
              <a:rPr lang="en-US" b="1" dirty="0"/>
              <a:t>Low value of individual exposures</a:t>
            </a:r>
            <a:r>
              <a:rPr lang="en-US" dirty="0"/>
              <a:t>: The maximum aggregate retail exposures to one counterpart should not exceed the absolute threshold limit of </a:t>
            </a:r>
            <a:r>
              <a:rPr lang="en-US" b="1" dirty="0" err="1"/>
              <a:t>Rs</a:t>
            </a:r>
            <a:r>
              <a:rPr lang="en-US" b="1" dirty="0"/>
              <a:t>. 7.5 </a:t>
            </a:r>
            <a:r>
              <a:rPr lang="en-US" b="1" dirty="0" err="1"/>
              <a:t>Crore</a:t>
            </a:r>
            <a:r>
              <a:rPr lang="en-US" dirty="0"/>
              <a:t>.</a:t>
            </a:r>
            <a:endParaRPr lang="en-IN" dirty="0"/>
          </a:p>
          <a:p>
            <a:endParaRPr lang="en-IN" dirty="0"/>
          </a:p>
        </p:txBody>
      </p:sp>
    </p:spTree>
    <p:extLst>
      <p:ext uri="{BB962C8B-B14F-4D97-AF65-F5344CB8AC3E}">
        <p14:creationId xmlns:p14="http://schemas.microsoft.com/office/powerpoint/2010/main" val="1694767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159" y="168441"/>
            <a:ext cx="8093242" cy="6481011"/>
          </a:xfrm>
        </p:spPr>
        <p:txBody>
          <a:bodyPr>
            <a:normAutofit/>
          </a:bodyPr>
          <a:lstStyle/>
          <a:p>
            <a:pPr lvl="0" algn="just"/>
            <a:r>
              <a:rPr lang="en-US" b="1" dirty="0"/>
              <a:t>Credit Risk</a:t>
            </a:r>
            <a:r>
              <a:rPr lang="en-US" dirty="0"/>
              <a:t>: </a:t>
            </a:r>
            <a:r>
              <a:rPr lang="en-US" b="1" dirty="0"/>
              <a:t>Possibility of losses</a:t>
            </a:r>
            <a:r>
              <a:rPr lang="en-US" dirty="0"/>
              <a:t> associated with </a:t>
            </a:r>
            <a:r>
              <a:rPr lang="en-US" b="1" dirty="0"/>
              <a:t>default</a:t>
            </a:r>
            <a:r>
              <a:rPr lang="en-US" dirty="0"/>
              <a:t> by counterparties to meet obligations. (</a:t>
            </a:r>
            <a:r>
              <a:rPr lang="en-US" b="1" dirty="0"/>
              <a:t>Default – when asset is classified as NPA</a:t>
            </a:r>
            <a:r>
              <a:rPr lang="en-US" dirty="0"/>
              <a:t>)</a:t>
            </a:r>
            <a:endParaRPr lang="en-IN" dirty="0"/>
          </a:p>
          <a:p>
            <a:pPr lvl="0" algn="just"/>
            <a:r>
              <a:rPr lang="en-US" b="1" dirty="0"/>
              <a:t>For Retail Loans</a:t>
            </a:r>
            <a:r>
              <a:rPr lang="en-US" dirty="0"/>
              <a:t>, If total interest and/or principal exceeds 50% of the total </a:t>
            </a:r>
            <a:r>
              <a:rPr lang="en-US" b="1" dirty="0"/>
              <a:t>retail exposure</a:t>
            </a:r>
            <a:r>
              <a:rPr lang="en-US" dirty="0"/>
              <a:t> to a particular borrower then </a:t>
            </a:r>
            <a:r>
              <a:rPr lang="en-US" b="1" dirty="0"/>
              <a:t>all the exposures</a:t>
            </a:r>
            <a:r>
              <a:rPr lang="en-US" dirty="0"/>
              <a:t> to that borrower will be considered to be in default.</a:t>
            </a:r>
            <a:endParaRPr lang="en-IN" dirty="0"/>
          </a:p>
          <a:p>
            <a:pPr lvl="0" algn="just"/>
            <a:r>
              <a:rPr lang="en-US" b="1" dirty="0"/>
              <a:t>Expected Loss (EL) : </a:t>
            </a:r>
            <a:r>
              <a:rPr lang="en-US" dirty="0"/>
              <a:t>Average anticipated  credit loss in normal course of business due to default in exposures. Normally managed by </a:t>
            </a:r>
            <a:r>
              <a:rPr lang="en-US" b="1" dirty="0"/>
              <a:t>Pricing &amp; Provisioning</a:t>
            </a:r>
            <a:r>
              <a:rPr lang="en-US" dirty="0"/>
              <a:t>.</a:t>
            </a:r>
            <a:endParaRPr lang="en-IN" dirty="0"/>
          </a:p>
          <a:p>
            <a:pPr lvl="0" algn="just"/>
            <a:r>
              <a:rPr lang="en-US" b="1" dirty="0"/>
              <a:t>Unexpected Loss (UL): </a:t>
            </a:r>
            <a:r>
              <a:rPr lang="en-US" dirty="0"/>
              <a:t>Over and above expected losses. Standard deviation at a confidence level  from the expected losses. Covered by keeping </a:t>
            </a:r>
            <a:r>
              <a:rPr lang="en-US" b="1" dirty="0"/>
              <a:t>Capital as cushion</a:t>
            </a:r>
            <a:r>
              <a:rPr lang="en-US" dirty="0"/>
              <a:t>.</a:t>
            </a:r>
            <a:endParaRPr lang="en-IN" dirty="0"/>
          </a:p>
          <a:p>
            <a:pPr lvl="0" algn="just"/>
            <a:r>
              <a:rPr lang="en-US" b="1" dirty="0"/>
              <a:t>Probability of Default (PD) : </a:t>
            </a:r>
            <a:r>
              <a:rPr lang="en-US" dirty="0"/>
              <a:t>Probability that the borrower will default within a one year horizon</a:t>
            </a:r>
            <a:endParaRPr lang="en-IN" dirty="0"/>
          </a:p>
          <a:p>
            <a:pPr lvl="0" algn="just"/>
            <a:r>
              <a:rPr lang="en-US" b="1" dirty="0"/>
              <a:t>Loss Given Default (LGD): </a:t>
            </a:r>
            <a:r>
              <a:rPr lang="en-US" dirty="0"/>
              <a:t>Bank’s economic loss upon the default of a debtor/borrower</a:t>
            </a:r>
            <a:endParaRPr lang="en-IN" dirty="0"/>
          </a:p>
          <a:p>
            <a:pPr lvl="0" algn="just"/>
            <a:r>
              <a:rPr lang="en-US" b="1" dirty="0"/>
              <a:t>Exposure at Default (EAD): </a:t>
            </a:r>
            <a:r>
              <a:rPr lang="en-US" dirty="0"/>
              <a:t>Gross exposure/potential gross exposure under a facility (i.e. the amount that is legally owed to the bank) at the time of default by a borrower</a:t>
            </a:r>
            <a:endParaRPr lang="en-IN" dirty="0"/>
          </a:p>
          <a:p>
            <a:pPr lvl="0" algn="just"/>
            <a:r>
              <a:rPr lang="en-US" b="1" dirty="0"/>
              <a:t>EL = PD </a:t>
            </a:r>
            <a:r>
              <a:rPr lang="en-US" dirty="0"/>
              <a:t>x</a:t>
            </a:r>
            <a:r>
              <a:rPr lang="en-US" b="1" dirty="0"/>
              <a:t> LGD </a:t>
            </a:r>
            <a:r>
              <a:rPr lang="en-US" dirty="0"/>
              <a:t>x</a:t>
            </a:r>
            <a:r>
              <a:rPr lang="en-US" b="1" dirty="0"/>
              <a:t> EAD</a:t>
            </a:r>
            <a:endParaRPr lang="en-IN" dirty="0"/>
          </a:p>
          <a:p>
            <a:endParaRPr lang="en-IN" dirty="0"/>
          </a:p>
        </p:txBody>
      </p:sp>
    </p:spTree>
    <p:extLst>
      <p:ext uri="{BB962C8B-B14F-4D97-AF65-F5344CB8AC3E}">
        <p14:creationId xmlns:p14="http://schemas.microsoft.com/office/powerpoint/2010/main" val="202254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937" y="208548"/>
            <a:ext cx="7796463" cy="473242"/>
          </a:xfrm>
        </p:spPr>
        <p:txBody>
          <a:bodyPr>
            <a:normAutofit/>
          </a:bodyPr>
          <a:lstStyle/>
          <a:p>
            <a:r>
              <a:rPr lang="en-US" sz="2400" b="1" dirty="0"/>
              <a:t>Claims secured by Residential Property</a:t>
            </a:r>
            <a:endParaRPr lang="en-IN" sz="2400" dirty="0"/>
          </a:p>
        </p:txBody>
      </p:sp>
      <p:sp>
        <p:nvSpPr>
          <p:cNvPr id="3" name="Content Placeholder 2"/>
          <p:cNvSpPr>
            <a:spLocks noGrp="1"/>
          </p:cNvSpPr>
          <p:nvPr>
            <p:ph idx="1"/>
          </p:nvPr>
        </p:nvSpPr>
        <p:spPr>
          <a:xfrm>
            <a:off x="641685" y="850232"/>
            <a:ext cx="7892716" cy="5751094"/>
          </a:xfrm>
        </p:spPr>
        <p:txBody>
          <a:bodyPr/>
          <a:lstStyle/>
          <a:p>
            <a:r>
              <a:rPr lang="en-US" dirty="0"/>
              <a:t>Housing loans sanctioned on or after 16.10.2020 and </a:t>
            </a:r>
            <a:r>
              <a:rPr lang="en-US" dirty="0" err="1"/>
              <a:t>upto</a:t>
            </a:r>
            <a:r>
              <a:rPr lang="en-US" dirty="0"/>
              <a:t> </a:t>
            </a:r>
            <a:r>
              <a:rPr lang="en-US" b="1" i="1" dirty="0"/>
              <a:t>31.03.2023 </a:t>
            </a:r>
            <a:r>
              <a:rPr lang="en-US" dirty="0"/>
              <a:t>shall be as under:</a:t>
            </a:r>
            <a:endParaRPr lang="en-IN" dirty="0"/>
          </a:p>
          <a:p>
            <a:endParaRPr lang="en-US" b="1" dirty="0"/>
          </a:p>
          <a:p>
            <a:endParaRPr lang="en-US" b="1" dirty="0"/>
          </a:p>
          <a:p>
            <a:endParaRPr lang="en-US" b="1" dirty="0"/>
          </a:p>
          <a:p>
            <a:endParaRPr lang="en-US" b="1" dirty="0"/>
          </a:p>
          <a:p>
            <a:endParaRPr lang="en-US" b="1" dirty="0"/>
          </a:p>
          <a:p>
            <a:r>
              <a:rPr lang="en-US" b="1" dirty="0"/>
              <a:t>Housing Loans sanctioned after 01.04.2023</a:t>
            </a:r>
          </a:p>
          <a:p>
            <a:endParaRPr lang="en-US" b="1"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512292713"/>
              </p:ext>
            </p:extLst>
          </p:nvPr>
        </p:nvGraphicFramePr>
        <p:xfrm>
          <a:off x="1090864" y="2053389"/>
          <a:ext cx="7218346" cy="1279780"/>
        </p:xfrm>
        <a:graphic>
          <a:graphicData uri="http://schemas.openxmlformats.org/drawingml/2006/table">
            <a:tbl>
              <a:tblPr firstRow="1" firstCol="1" lastRow="1" lastCol="1" bandRow="1" bandCol="1">
                <a:tableStyleId>{5C22544A-7EE6-4342-B048-85BDC9FD1C3A}</a:tableStyleId>
              </a:tblPr>
              <a:tblGrid>
                <a:gridCol w="3877865">
                  <a:extLst>
                    <a:ext uri="{9D8B030D-6E8A-4147-A177-3AD203B41FA5}">
                      <a16:colId xmlns:a16="http://schemas.microsoft.com/office/drawing/2014/main" val="20000"/>
                    </a:ext>
                  </a:extLst>
                </a:gridCol>
                <a:gridCol w="1485532">
                  <a:extLst>
                    <a:ext uri="{9D8B030D-6E8A-4147-A177-3AD203B41FA5}">
                      <a16:colId xmlns:a16="http://schemas.microsoft.com/office/drawing/2014/main" val="20001"/>
                    </a:ext>
                  </a:extLst>
                </a:gridCol>
                <a:gridCol w="1854949">
                  <a:extLst>
                    <a:ext uri="{9D8B030D-6E8A-4147-A177-3AD203B41FA5}">
                      <a16:colId xmlns:a16="http://schemas.microsoft.com/office/drawing/2014/main" val="20002"/>
                    </a:ext>
                  </a:extLst>
                </a:gridCol>
              </a:tblGrid>
              <a:tr h="489284">
                <a:tc>
                  <a:txBody>
                    <a:bodyPr/>
                    <a:lstStyle/>
                    <a:p>
                      <a:pPr algn="just">
                        <a:lnSpc>
                          <a:spcPct val="107000"/>
                        </a:lnSpc>
                        <a:spcAft>
                          <a:spcPts val="0"/>
                        </a:spcAft>
                      </a:pPr>
                      <a:r>
                        <a:rPr lang="en-US" sz="1600" dirty="0">
                          <a:effectLst/>
                        </a:rPr>
                        <a:t>LTV Ratio (%)</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5245" algn="ctr">
                        <a:lnSpc>
                          <a:spcPct val="107000"/>
                        </a:lnSpc>
                        <a:spcAft>
                          <a:spcPts val="0"/>
                        </a:spcAft>
                      </a:pPr>
                      <a:r>
                        <a:rPr lang="en-US" sz="1600" dirty="0">
                          <a:effectLst/>
                        </a:rPr>
                        <a:t>Risk Weight (%)</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47015" algn="just">
                        <a:lnSpc>
                          <a:spcPct val="107000"/>
                        </a:lnSpc>
                        <a:spcAft>
                          <a:spcPts val="0"/>
                        </a:spcAft>
                      </a:pPr>
                      <a:r>
                        <a:rPr lang="en-US" sz="1600">
                          <a:effectLst/>
                        </a:rPr>
                        <a:t>Standard Asset</a:t>
                      </a:r>
                      <a:endParaRPr lang="en-IN" sz="1600">
                        <a:effectLst/>
                      </a:endParaRPr>
                    </a:p>
                    <a:p>
                      <a:pPr marL="210820" algn="just">
                        <a:lnSpc>
                          <a:spcPct val="107000"/>
                        </a:lnSpc>
                        <a:spcBef>
                          <a:spcPts val="70"/>
                        </a:spcBef>
                        <a:spcAft>
                          <a:spcPts val="0"/>
                        </a:spcAft>
                      </a:pPr>
                      <a:r>
                        <a:rPr lang="en-US" sz="1600">
                          <a:effectLst/>
                        </a:rPr>
                        <a:t>Provisioning (%)</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473242">
                <a:tc>
                  <a:txBody>
                    <a:bodyPr/>
                    <a:lstStyle/>
                    <a:p>
                      <a:pPr algn="just">
                        <a:lnSpc>
                          <a:spcPct val="107000"/>
                        </a:lnSpc>
                        <a:spcAft>
                          <a:spcPts val="0"/>
                        </a:spcAft>
                      </a:pPr>
                      <a:endParaRPr lang="en-US" sz="1600" dirty="0">
                        <a:effectLst/>
                      </a:endParaRPr>
                    </a:p>
                    <a:p>
                      <a:pPr algn="just">
                        <a:lnSpc>
                          <a:spcPct val="107000"/>
                        </a:lnSpc>
                        <a:spcAft>
                          <a:spcPts val="0"/>
                        </a:spcAft>
                      </a:pPr>
                      <a:r>
                        <a:rPr lang="en-US" sz="1600" dirty="0">
                          <a:effectLst/>
                        </a:rPr>
                        <a:t>Less than or Equal to 80</a:t>
                      </a:r>
                    </a:p>
                    <a:p>
                      <a:pPr algn="just">
                        <a:lnSpc>
                          <a:spcPct val="107000"/>
                        </a:lnSpc>
                        <a:spcAft>
                          <a:spcPts val="0"/>
                        </a:spcAft>
                      </a:pPr>
                      <a:r>
                        <a:rPr lang="en-US" sz="1600" dirty="0">
                          <a:effectLst/>
                        </a:rPr>
                        <a:t>&gt;80</a:t>
                      </a:r>
                      <a:r>
                        <a:rPr lang="en-US" sz="1600" baseline="0" dirty="0">
                          <a:effectLst/>
                        </a:rPr>
                        <a:t> and less than or equal to 90</a:t>
                      </a:r>
                      <a:endParaRPr lang="en-US" sz="1600" dirty="0">
                        <a:effectLst/>
                      </a:endParaRPr>
                    </a:p>
                  </a:txBody>
                  <a:tcPr marL="0" marR="0" marT="0" marB="0"/>
                </a:tc>
                <a:tc>
                  <a:txBody>
                    <a:bodyPr/>
                    <a:lstStyle/>
                    <a:p>
                      <a:pPr marL="55245" algn="ctr">
                        <a:lnSpc>
                          <a:spcPct val="107000"/>
                        </a:lnSpc>
                        <a:spcAft>
                          <a:spcPts val="0"/>
                        </a:spcAft>
                      </a:pPr>
                      <a:endParaRPr lang="en-US" sz="1600" dirty="0">
                        <a:effectLst/>
                      </a:endParaRPr>
                    </a:p>
                    <a:p>
                      <a:pPr marL="55245" algn="ctr">
                        <a:lnSpc>
                          <a:spcPct val="107000"/>
                        </a:lnSpc>
                        <a:spcAft>
                          <a:spcPts val="0"/>
                        </a:spcAft>
                      </a:pPr>
                      <a:r>
                        <a:rPr lang="en-US" sz="1600" dirty="0">
                          <a:effectLst/>
                        </a:rPr>
                        <a:t>35</a:t>
                      </a:r>
                    </a:p>
                    <a:p>
                      <a:pPr marL="55245" algn="ctr">
                        <a:lnSpc>
                          <a:spcPct val="107000"/>
                        </a:lnSpc>
                        <a:spcAft>
                          <a:spcPts val="0"/>
                        </a:spcAft>
                      </a:pPr>
                      <a:r>
                        <a:rPr lang="en-US" sz="1600" dirty="0">
                          <a:effectLst/>
                          <a:latin typeface="Trebuchet MS" panose="020B0603020202020204" pitchFamily="34" charset="0"/>
                          <a:ea typeface="Trebuchet MS" panose="020B0603020202020204" pitchFamily="34" charset="0"/>
                          <a:cs typeface="Trebuchet MS" panose="020B0603020202020204" pitchFamily="34" charset="0"/>
                        </a:rPr>
                        <a:t>50</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02615" algn="just">
                        <a:lnSpc>
                          <a:spcPct val="107000"/>
                        </a:lnSpc>
                        <a:spcBef>
                          <a:spcPts val="685"/>
                        </a:spcBef>
                        <a:spcAft>
                          <a:spcPts val="0"/>
                        </a:spcAft>
                      </a:pPr>
                      <a:endParaRPr lang="en-US" sz="1600" dirty="0">
                        <a:effectLst/>
                      </a:endParaRPr>
                    </a:p>
                    <a:p>
                      <a:pPr marL="602615" algn="just">
                        <a:lnSpc>
                          <a:spcPct val="107000"/>
                        </a:lnSpc>
                        <a:spcBef>
                          <a:spcPts val="685"/>
                        </a:spcBef>
                        <a:spcAft>
                          <a:spcPts val="0"/>
                        </a:spcAft>
                      </a:pPr>
                      <a:r>
                        <a:rPr lang="en-US" sz="1600" dirty="0">
                          <a:effectLst/>
                        </a:rPr>
                        <a:t>0.25</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17829301"/>
              </p:ext>
            </p:extLst>
          </p:nvPr>
        </p:nvGraphicFramePr>
        <p:xfrm>
          <a:off x="1082181" y="3967102"/>
          <a:ext cx="7264865" cy="2807814"/>
        </p:xfrm>
        <a:graphic>
          <a:graphicData uri="http://schemas.openxmlformats.org/drawingml/2006/table">
            <a:tbl>
              <a:tblPr firstRow="1" firstCol="1" lastRow="1" lastCol="1" bandRow="1" bandCol="1">
                <a:tableStyleId>{5C22544A-7EE6-4342-B048-85BDC9FD1C3A}</a:tableStyleId>
              </a:tblPr>
              <a:tblGrid>
                <a:gridCol w="2561727">
                  <a:extLst>
                    <a:ext uri="{9D8B030D-6E8A-4147-A177-3AD203B41FA5}">
                      <a16:colId xmlns:a16="http://schemas.microsoft.com/office/drawing/2014/main" val="20000"/>
                    </a:ext>
                  </a:extLst>
                </a:gridCol>
                <a:gridCol w="1140626">
                  <a:extLst>
                    <a:ext uri="{9D8B030D-6E8A-4147-A177-3AD203B41FA5}">
                      <a16:colId xmlns:a16="http://schemas.microsoft.com/office/drawing/2014/main" val="20001"/>
                    </a:ext>
                  </a:extLst>
                </a:gridCol>
                <a:gridCol w="949183">
                  <a:extLst>
                    <a:ext uri="{9D8B030D-6E8A-4147-A177-3AD203B41FA5}">
                      <a16:colId xmlns:a16="http://schemas.microsoft.com/office/drawing/2014/main" val="20002"/>
                    </a:ext>
                  </a:extLst>
                </a:gridCol>
                <a:gridCol w="2613329">
                  <a:extLst>
                    <a:ext uri="{9D8B030D-6E8A-4147-A177-3AD203B41FA5}">
                      <a16:colId xmlns:a16="http://schemas.microsoft.com/office/drawing/2014/main" val="20003"/>
                    </a:ext>
                  </a:extLst>
                </a:gridCol>
              </a:tblGrid>
              <a:tr h="857495">
                <a:tc>
                  <a:txBody>
                    <a:bodyPr/>
                    <a:lstStyle/>
                    <a:p>
                      <a:pPr algn="just">
                        <a:lnSpc>
                          <a:spcPct val="107000"/>
                        </a:lnSpc>
                        <a:spcBef>
                          <a:spcPts val="55"/>
                        </a:spcBef>
                        <a:spcAft>
                          <a:spcPts val="0"/>
                        </a:spcAft>
                      </a:pPr>
                      <a:r>
                        <a:rPr lang="en-US" sz="1800" dirty="0">
                          <a:effectLst/>
                        </a:rPr>
                        <a:t> </a:t>
                      </a:r>
                      <a:endParaRPr lang="en-IN" sz="1800" dirty="0">
                        <a:effectLst/>
                      </a:endParaRPr>
                    </a:p>
                    <a:p>
                      <a:pPr marL="970280" algn="just">
                        <a:lnSpc>
                          <a:spcPct val="107000"/>
                        </a:lnSpc>
                        <a:spcAft>
                          <a:spcPts val="0"/>
                        </a:spcAft>
                      </a:pPr>
                      <a:r>
                        <a:rPr lang="en-US" sz="1800" dirty="0">
                          <a:effectLst/>
                        </a:rPr>
                        <a:t>Loan Amount</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02235" algn="ctr">
                        <a:lnSpc>
                          <a:spcPct val="107000"/>
                        </a:lnSpc>
                        <a:spcBef>
                          <a:spcPts val="660"/>
                        </a:spcBef>
                        <a:spcAft>
                          <a:spcPts val="0"/>
                        </a:spcAft>
                      </a:pPr>
                      <a:r>
                        <a:rPr lang="en-US" sz="1800">
                          <a:effectLst/>
                        </a:rPr>
                        <a:t>LTV</a:t>
                      </a:r>
                      <a:endParaRPr lang="en-IN" sz="1800">
                        <a:effectLst/>
                      </a:endParaRPr>
                    </a:p>
                    <a:p>
                      <a:pPr marL="102870" algn="ctr">
                        <a:lnSpc>
                          <a:spcPct val="107000"/>
                        </a:lnSpc>
                        <a:spcBef>
                          <a:spcPts val="70"/>
                        </a:spcBef>
                        <a:spcAft>
                          <a:spcPts val="0"/>
                        </a:spcAft>
                      </a:pPr>
                      <a:r>
                        <a:rPr lang="en-US" sz="1800">
                          <a:effectLst/>
                        </a:rPr>
                        <a:t>Ratio (%)</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75895" indent="-19685" algn="just">
                        <a:lnSpc>
                          <a:spcPct val="107000"/>
                        </a:lnSpc>
                        <a:spcAft>
                          <a:spcPts val="0"/>
                        </a:spcAft>
                      </a:pPr>
                      <a:r>
                        <a:rPr lang="en-US" sz="1800">
                          <a:effectLst/>
                        </a:rPr>
                        <a:t>Risk Weight</a:t>
                      </a:r>
                      <a:endParaRPr lang="en-IN" sz="1800">
                        <a:effectLst/>
                      </a:endParaRPr>
                    </a:p>
                    <a:p>
                      <a:pPr marL="266700" algn="just">
                        <a:lnSpc>
                          <a:spcPct val="107000"/>
                        </a:lnSpc>
                        <a:spcAft>
                          <a:spcPts val="0"/>
                        </a:spcAft>
                      </a:pPr>
                      <a:r>
                        <a:rPr lang="en-US" sz="1800">
                          <a:effectLst/>
                        </a:rPr>
                        <a:t>(%)</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1125" indent="36195" algn="just">
                        <a:lnSpc>
                          <a:spcPct val="107000"/>
                        </a:lnSpc>
                        <a:spcBef>
                          <a:spcPts val="660"/>
                        </a:spcBef>
                        <a:spcAft>
                          <a:spcPts val="0"/>
                        </a:spcAft>
                      </a:pPr>
                      <a:r>
                        <a:rPr lang="en-US" sz="1800">
                          <a:effectLst/>
                        </a:rPr>
                        <a:t>Standard Asset Provisioning (%)</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250615">
                <a:tc>
                  <a:txBody>
                    <a:bodyPr/>
                    <a:lstStyle/>
                    <a:p>
                      <a:pPr algn="just">
                        <a:lnSpc>
                          <a:spcPct val="107000"/>
                        </a:lnSpc>
                        <a:spcAft>
                          <a:spcPts val="0"/>
                        </a:spcAft>
                      </a:pPr>
                      <a:r>
                        <a:rPr lang="en-US" sz="1800" dirty="0" err="1">
                          <a:effectLst/>
                        </a:rPr>
                        <a:t>Upto</a:t>
                      </a:r>
                      <a:r>
                        <a:rPr lang="en-US" sz="1800" dirty="0">
                          <a:effectLst/>
                        </a:rPr>
                        <a:t> Rs.30 lakhs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800">
                          <a:effectLst/>
                        </a:rPr>
                        <a:t>Upto 80%</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800">
                          <a:effectLst/>
                        </a:rPr>
                        <a:t>35</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800">
                          <a:effectLst/>
                        </a:rPr>
                        <a:t>0.25</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496076">
                <a:tc>
                  <a:txBody>
                    <a:bodyPr/>
                    <a:lstStyle/>
                    <a:p>
                      <a:pPr algn="just">
                        <a:lnSpc>
                          <a:spcPct val="107000"/>
                        </a:lnSpc>
                        <a:spcAft>
                          <a:spcPts val="0"/>
                        </a:spcAft>
                      </a:pPr>
                      <a:r>
                        <a:rPr lang="en-US" sz="1800" dirty="0">
                          <a:effectLst/>
                        </a:rPr>
                        <a:t> </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800" dirty="0">
                          <a:effectLst/>
                        </a:rPr>
                        <a:t>&gt;80% to 90%</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800" dirty="0">
                          <a:effectLst/>
                        </a:rPr>
                        <a:t>50</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800">
                          <a:effectLst/>
                        </a:rPr>
                        <a:t>0.25</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374032">
                <a:tc>
                  <a:txBody>
                    <a:bodyPr/>
                    <a:lstStyle/>
                    <a:p>
                      <a:pPr algn="just">
                        <a:lnSpc>
                          <a:spcPct val="107000"/>
                        </a:lnSpc>
                        <a:spcAft>
                          <a:spcPts val="0"/>
                        </a:spcAft>
                      </a:pPr>
                      <a:r>
                        <a:rPr lang="en-US" sz="1800">
                          <a:effectLst/>
                        </a:rPr>
                        <a:t>Rs.30 to 75 lakhs</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800">
                          <a:effectLst/>
                        </a:rPr>
                        <a:t>Upto 80%</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800" dirty="0">
                          <a:effectLst/>
                        </a:rPr>
                        <a:t>35</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800" dirty="0">
                          <a:effectLst/>
                        </a:rPr>
                        <a:t>0.25</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736426">
                <a:tc>
                  <a:txBody>
                    <a:bodyPr/>
                    <a:lstStyle/>
                    <a:p>
                      <a:pPr algn="just">
                        <a:lnSpc>
                          <a:spcPct val="107000"/>
                        </a:lnSpc>
                        <a:spcAft>
                          <a:spcPts val="0"/>
                        </a:spcAft>
                      </a:pPr>
                      <a:r>
                        <a:rPr lang="en-US" sz="1800">
                          <a:effectLst/>
                        </a:rPr>
                        <a:t>Above 75 lakhs</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800">
                          <a:effectLst/>
                        </a:rPr>
                        <a:t>Upto 75%</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800">
                          <a:effectLst/>
                        </a:rPr>
                        <a:t>50</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800" dirty="0">
                          <a:effectLst/>
                        </a:rPr>
                        <a:t>0.25</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46077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062" y="461393"/>
            <a:ext cx="8246377" cy="6132353"/>
          </a:xfrm>
        </p:spPr>
        <p:txBody>
          <a:bodyPr/>
          <a:lstStyle/>
          <a:p>
            <a:r>
              <a:rPr lang="en-US" b="1" dirty="0"/>
              <a:t>Claims classified as Commercial Real Estate exposure</a:t>
            </a:r>
            <a:endParaRPr lang="en-IN" b="1" dirty="0"/>
          </a:p>
          <a:p>
            <a:endParaRPr lang="en-US" b="1" dirty="0"/>
          </a:p>
          <a:p>
            <a:endParaRPr lang="en-US" b="1" dirty="0"/>
          </a:p>
          <a:p>
            <a:endParaRPr lang="en-US" b="1" dirty="0"/>
          </a:p>
          <a:p>
            <a:endParaRPr lang="en-US" b="1" dirty="0"/>
          </a:p>
          <a:p>
            <a:endParaRPr lang="en-US" b="1" dirty="0"/>
          </a:p>
          <a:p>
            <a:endParaRPr lang="en-US" b="1" dirty="0"/>
          </a:p>
          <a:p>
            <a:r>
              <a:rPr lang="en-US" b="1" dirty="0"/>
              <a:t>Non Performing Assets (NPAs) </a:t>
            </a:r>
            <a:r>
              <a:rPr lang="en-US" dirty="0"/>
              <a:t>The unsecured portion of NPA (other than residential mortgage loans) net of specific provisions:</a:t>
            </a:r>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3890237422"/>
              </p:ext>
            </p:extLst>
          </p:nvPr>
        </p:nvGraphicFramePr>
        <p:xfrm>
          <a:off x="1518407" y="1233184"/>
          <a:ext cx="6139307" cy="1684319"/>
        </p:xfrm>
        <a:graphic>
          <a:graphicData uri="http://schemas.openxmlformats.org/drawingml/2006/table">
            <a:tbl>
              <a:tblPr firstRow="1" firstCol="1" lastRow="1" lastCol="1" bandRow="1" bandCol="1">
                <a:tableStyleId>{5C22544A-7EE6-4342-B048-85BDC9FD1C3A}</a:tableStyleId>
              </a:tblPr>
              <a:tblGrid>
                <a:gridCol w="2588995">
                  <a:extLst>
                    <a:ext uri="{9D8B030D-6E8A-4147-A177-3AD203B41FA5}">
                      <a16:colId xmlns:a16="http://schemas.microsoft.com/office/drawing/2014/main" val="20000"/>
                    </a:ext>
                  </a:extLst>
                </a:gridCol>
                <a:gridCol w="1152768">
                  <a:extLst>
                    <a:ext uri="{9D8B030D-6E8A-4147-A177-3AD203B41FA5}">
                      <a16:colId xmlns:a16="http://schemas.microsoft.com/office/drawing/2014/main" val="20001"/>
                    </a:ext>
                  </a:extLst>
                </a:gridCol>
                <a:gridCol w="959288">
                  <a:extLst>
                    <a:ext uri="{9D8B030D-6E8A-4147-A177-3AD203B41FA5}">
                      <a16:colId xmlns:a16="http://schemas.microsoft.com/office/drawing/2014/main" val="20002"/>
                    </a:ext>
                  </a:extLst>
                </a:gridCol>
                <a:gridCol w="1438256">
                  <a:extLst>
                    <a:ext uri="{9D8B030D-6E8A-4147-A177-3AD203B41FA5}">
                      <a16:colId xmlns:a16="http://schemas.microsoft.com/office/drawing/2014/main" val="20003"/>
                    </a:ext>
                  </a:extLst>
                </a:gridCol>
              </a:tblGrid>
              <a:tr h="855675">
                <a:tc>
                  <a:txBody>
                    <a:bodyPr/>
                    <a:lstStyle/>
                    <a:p>
                      <a:pPr algn="just">
                        <a:lnSpc>
                          <a:spcPct val="107000"/>
                        </a:lnSpc>
                        <a:spcBef>
                          <a:spcPts val="55"/>
                        </a:spcBef>
                        <a:spcAft>
                          <a:spcPts val="0"/>
                        </a:spcAft>
                      </a:pPr>
                      <a:r>
                        <a:rPr lang="en-US" sz="1400" dirty="0">
                          <a:effectLst/>
                        </a:rPr>
                        <a:t> </a:t>
                      </a:r>
                      <a:endParaRPr lang="en-IN" sz="1400" dirty="0">
                        <a:effectLst/>
                      </a:endParaRPr>
                    </a:p>
                    <a:p>
                      <a:pPr marL="970280" algn="just">
                        <a:lnSpc>
                          <a:spcPct val="107000"/>
                        </a:lnSpc>
                        <a:spcAft>
                          <a:spcPts val="0"/>
                        </a:spcAft>
                      </a:pPr>
                      <a:r>
                        <a:rPr lang="en-US" sz="1400" dirty="0">
                          <a:effectLst/>
                        </a:rPr>
                        <a:t>Category</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02235" algn="ctr">
                        <a:lnSpc>
                          <a:spcPct val="107000"/>
                        </a:lnSpc>
                        <a:spcBef>
                          <a:spcPts val="660"/>
                        </a:spcBef>
                        <a:spcAft>
                          <a:spcPts val="0"/>
                        </a:spcAft>
                      </a:pPr>
                      <a:r>
                        <a:rPr lang="en-US" sz="1400" dirty="0">
                          <a:effectLst/>
                        </a:rPr>
                        <a:t>LTV</a:t>
                      </a:r>
                      <a:endParaRPr lang="en-IN" sz="1400" dirty="0">
                        <a:effectLst/>
                      </a:endParaRPr>
                    </a:p>
                    <a:p>
                      <a:pPr marL="102870" algn="ctr">
                        <a:lnSpc>
                          <a:spcPct val="107000"/>
                        </a:lnSpc>
                        <a:spcBef>
                          <a:spcPts val="70"/>
                        </a:spcBef>
                        <a:spcAft>
                          <a:spcPts val="0"/>
                        </a:spcAft>
                      </a:pPr>
                      <a:r>
                        <a:rPr lang="en-US" sz="1400" dirty="0">
                          <a:effectLst/>
                        </a:rPr>
                        <a:t>Ratio (%)</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75895" indent="-19685" algn="just">
                        <a:lnSpc>
                          <a:spcPct val="107000"/>
                        </a:lnSpc>
                        <a:spcAft>
                          <a:spcPts val="0"/>
                        </a:spcAft>
                      </a:pPr>
                      <a:r>
                        <a:rPr lang="en-US" sz="1400" dirty="0">
                          <a:effectLst/>
                        </a:rPr>
                        <a:t>Risk Weight</a:t>
                      </a:r>
                      <a:endParaRPr lang="en-IN" sz="1400" dirty="0">
                        <a:effectLst/>
                      </a:endParaRPr>
                    </a:p>
                    <a:p>
                      <a:pPr marL="266700" algn="just">
                        <a:lnSpc>
                          <a:spcPct val="107000"/>
                        </a:lnSpc>
                        <a:spcAft>
                          <a:spcPts val="0"/>
                        </a:spcAft>
                      </a:pPr>
                      <a:r>
                        <a:rPr lang="en-US" sz="1400" dirty="0">
                          <a:effectLst/>
                        </a:rPr>
                        <a:t>(%)</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1125" indent="36195" algn="just">
                        <a:lnSpc>
                          <a:spcPct val="107000"/>
                        </a:lnSpc>
                        <a:spcBef>
                          <a:spcPts val="660"/>
                        </a:spcBef>
                        <a:spcAft>
                          <a:spcPts val="0"/>
                        </a:spcAft>
                      </a:pPr>
                      <a:r>
                        <a:rPr lang="en-US" sz="1400">
                          <a:effectLst/>
                        </a:rPr>
                        <a:t>Standard Asset Provisioning (%)</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341928">
                <a:tc>
                  <a:txBody>
                    <a:bodyPr/>
                    <a:lstStyle/>
                    <a:p>
                      <a:pPr algn="just">
                        <a:lnSpc>
                          <a:spcPct val="107000"/>
                        </a:lnSpc>
                        <a:spcAft>
                          <a:spcPts val="0"/>
                        </a:spcAft>
                      </a:pPr>
                      <a:r>
                        <a:rPr lang="en-US" sz="1400">
                          <a:effectLst/>
                        </a:rPr>
                        <a:t>CRE-Residential Housing (RH)</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400">
                          <a:effectLst/>
                        </a:rPr>
                        <a:t>NA</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400" dirty="0">
                          <a:effectLst/>
                        </a:rPr>
                        <a:t>75</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400" dirty="0">
                          <a:effectLst/>
                        </a:rPr>
                        <a:t>0.75</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486716">
                <a:tc>
                  <a:txBody>
                    <a:bodyPr/>
                    <a:lstStyle/>
                    <a:p>
                      <a:pPr algn="just">
                        <a:lnSpc>
                          <a:spcPct val="107000"/>
                        </a:lnSpc>
                        <a:spcAft>
                          <a:spcPts val="0"/>
                        </a:spcAft>
                      </a:pPr>
                      <a:r>
                        <a:rPr lang="en-US" sz="1400">
                          <a:effectLst/>
                        </a:rPr>
                        <a:t>Commercial Real Estate (CRE)</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7150" algn="ctr">
                        <a:lnSpc>
                          <a:spcPct val="107000"/>
                        </a:lnSpc>
                        <a:spcAft>
                          <a:spcPts val="0"/>
                        </a:spcAft>
                      </a:pPr>
                      <a:r>
                        <a:rPr lang="en-US" sz="1400">
                          <a:effectLst/>
                        </a:rPr>
                        <a:t>NA</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66700" algn="just">
                        <a:lnSpc>
                          <a:spcPct val="107000"/>
                        </a:lnSpc>
                        <a:spcAft>
                          <a:spcPts val="0"/>
                        </a:spcAft>
                      </a:pPr>
                      <a:r>
                        <a:rPr lang="en-US" sz="1400" dirty="0">
                          <a:effectLst/>
                        </a:rPr>
                        <a:t>100</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88950" algn="just">
                        <a:lnSpc>
                          <a:spcPct val="107000"/>
                        </a:lnSpc>
                        <a:spcAft>
                          <a:spcPts val="0"/>
                        </a:spcAft>
                      </a:pPr>
                      <a:r>
                        <a:rPr lang="en-US" sz="1400" dirty="0">
                          <a:effectLst/>
                        </a:rPr>
                        <a:t>1.00</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90100315"/>
              </p:ext>
            </p:extLst>
          </p:nvPr>
        </p:nvGraphicFramePr>
        <p:xfrm>
          <a:off x="1459685" y="4043493"/>
          <a:ext cx="6048462" cy="1501629"/>
        </p:xfrm>
        <a:graphic>
          <a:graphicData uri="http://schemas.openxmlformats.org/drawingml/2006/table">
            <a:tbl>
              <a:tblPr firstRow="1" firstCol="1" lastRow="1" lastCol="1" bandRow="1" bandCol="1">
                <a:tableStyleId>{5C22544A-7EE6-4342-B048-85BDC9FD1C3A}</a:tableStyleId>
              </a:tblPr>
              <a:tblGrid>
                <a:gridCol w="783836">
                  <a:extLst>
                    <a:ext uri="{9D8B030D-6E8A-4147-A177-3AD203B41FA5}">
                      <a16:colId xmlns:a16="http://schemas.microsoft.com/office/drawing/2014/main" val="20000"/>
                    </a:ext>
                  </a:extLst>
                </a:gridCol>
                <a:gridCol w="3618569">
                  <a:extLst>
                    <a:ext uri="{9D8B030D-6E8A-4147-A177-3AD203B41FA5}">
                      <a16:colId xmlns:a16="http://schemas.microsoft.com/office/drawing/2014/main" val="20001"/>
                    </a:ext>
                  </a:extLst>
                </a:gridCol>
                <a:gridCol w="1646057">
                  <a:extLst>
                    <a:ext uri="{9D8B030D-6E8A-4147-A177-3AD203B41FA5}">
                      <a16:colId xmlns:a16="http://schemas.microsoft.com/office/drawing/2014/main" val="20002"/>
                    </a:ext>
                  </a:extLst>
                </a:gridCol>
              </a:tblGrid>
              <a:tr h="434221">
                <a:tc>
                  <a:txBody>
                    <a:bodyPr/>
                    <a:lstStyle/>
                    <a:p>
                      <a:pPr algn="ctr">
                        <a:lnSpc>
                          <a:spcPct val="107000"/>
                        </a:lnSpc>
                        <a:spcBef>
                          <a:spcPts val="205"/>
                        </a:spcBef>
                        <a:spcAft>
                          <a:spcPts val="0"/>
                        </a:spcAft>
                      </a:pPr>
                      <a:r>
                        <a:rPr lang="en-US" sz="1600" dirty="0">
                          <a:effectLst/>
                        </a:rPr>
                        <a:t>Sl. No.</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just">
                        <a:lnSpc>
                          <a:spcPct val="107000"/>
                        </a:lnSpc>
                        <a:spcBef>
                          <a:spcPts val="205"/>
                        </a:spcBef>
                        <a:spcAft>
                          <a:spcPts val="0"/>
                        </a:spcAft>
                      </a:pPr>
                      <a:r>
                        <a:rPr lang="en-US" sz="1600" dirty="0">
                          <a:effectLst/>
                        </a:rPr>
                        <a:t>Specific Provision as % to O/s NPA</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58420" algn="ctr">
                        <a:lnSpc>
                          <a:spcPct val="107000"/>
                        </a:lnSpc>
                        <a:spcBef>
                          <a:spcPts val="205"/>
                        </a:spcBef>
                        <a:spcAft>
                          <a:spcPts val="0"/>
                        </a:spcAft>
                      </a:pPr>
                      <a:r>
                        <a:rPr lang="en-US" sz="1600">
                          <a:effectLst/>
                        </a:rPr>
                        <a:t>Risk Weight (%)</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355886">
                <a:tc>
                  <a:txBody>
                    <a:bodyPr/>
                    <a:lstStyle/>
                    <a:p>
                      <a:pPr algn="ctr">
                        <a:lnSpc>
                          <a:spcPct val="107000"/>
                        </a:lnSpc>
                        <a:spcAft>
                          <a:spcPts val="0"/>
                        </a:spcAft>
                      </a:pPr>
                      <a:r>
                        <a:rPr lang="en-US" sz="1600">
                          <a:effectLst/>
                        </a:rPr>
                        <a:t>1</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just">
                        <a:lnSpc>
                          <a:spcPct val="107000"/>
                        </a:lnSpc>
                        <a:spcAft>
                          <a:spcPts val="0"/>
                        </a:spcAft>
                      </a:pPr>
                      <a:r>
                        <a:rPr lang="en-US" sz="1600" dirty="0">
                          <a:effectLst/>
                        </a:rPr>
                        <a:t>Less than 20%</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3655" algn="ctr">
                        <a:lnSpc>
                          <a:spcPct val="107000"/>
                        </a:lnSpc>
                        <a:spcAft>
                          <a:spcPts val="0"/>
                        </a:spcAft>
                      </a:pPr>
                      <a:r>
                        <a:rPr lang="en-US" sz="1600">
                          <a:effectLst/>
                        </a:rPr>
                        <a:t>150</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355886">
                <a:tc>
                  <a:txBody>
                    <a:bodyPr/>
                    <a:lstStyle/>
                    <a:p>
                      <a:pPr algn="ctr">
                        <a:lnSpc>
                          <a:spcPct val="107000"/>
                        </a:lnSpc>
                        <a:spcAft>
                          <a:spcPts val="0"/>
                        </a:spcAft>
                      </a:pPr>
                      <a:r>
                        <a:rPr lang="en-US" sz="1600">
                          <a:effectLst/>
                        </a:rPr>
                        <a:t>2</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just">
                        <a:lnSpc>
                          <a:spcPct val="107000"/>
                        </a:lnSpc>
                        <a:spcAft>
                          <a:spcPts val="0"/>
                        </a:spcAft>
                      </a:pPr>
                      <a:r>
                        <a:rPr lang="en-US" sz="1600" dirty="0" err="1">
                          <a:effectLst/>
                        </a:rPr>
                        <a:t>Atleast</a:t>
                      </a:r>
                      <a:r>
                        <a:rPr lang="en-US" sz="1600" dirty="0">
                          <a:effectLst/>
                        </a:rPr>
                        <a:t> 20%</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3655" algn="ctr">
                        <a:lnSpc>
                          <a:spcPct val="107000"/>
                        </a:lnSpc>
                        <a:spcAft>
                          <a:spcPts val="0"/>
                        </a:spcAft>
                      </a:pPr>
                      <a:r>
                        <a:rPr lang="en-US" sz="1600" dirty="0">
                          <a:effectLst/>
                        </a:rPr>
                        <a:t>100</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355636">
                <a:tc>
                  <a:txBody>
                    <a:bodyPr/>
                    <a:lstStyle/>
                    <a:p>
                      <a:pPr algn="ctr">
                        <a:lnSpc>
                          <a:spcPct val="107000"/>
                        </a:lnSpc>
                        <a:spcAft>
                          <a:spcPts val="0"/>
                        </a:spcAft>
                      </a:pPr>
                      <a:r>
                        <a:rPr lang="en-US" sz="1600">
                          <a:effectLst/>
                        </a:rPr>
                        <a:t>3</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just">
                        <a:lnSpc>
                          <a:spcPct val="107000"/>
                        </a:lnSpc>
                        <a:spcAft>
                          <a:spcPts val="0"/>
                        </a:spcAft>
                      </a:pPr>
                      <a:r>
                        <a:rPr lang="en-US" sz="1600">
                          <a:effectLst/>
                        </a:rPr>
                        <a:t>Atleast 50%</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3655" algn="ctr">
                        <a:lnSpc>
                          <a:spcPct val="107000"/>
                        </a:lnSpc>
                        <a:spcAft>
                          <a:spcPts val="0"/>
                        </a:spcAft>
                      </a:pPr>
                      <a:r>
                        <a:rPr lang="en-US" sz="1600" dirty="0">
                          <a:effectLst/>
                        </a:rPr>
                        <a:t>50</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10913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064" y="117446"/>
            <a:ext cx="8430936" cy="6740554"/>
          </a:xfrm>
        </p:spPr>
        <p:txBody>
          <a:bodyPr>
            <a:normAutofit fontScale="92500" lnSpcReduction="20000"/>
          </a:bodyPr>
          <a:lstStyle/>
          <a:p>
            <a:pPr lvl="0" algn="just"/>
            <a:r>
              <a:rPr lang="en-US" dirty="0"/>
              <a:t>If </a:t>
            </a:r>
            <a:r>
              <a:rPr lang="en-US" b="1" dirty="0"/>
              <a:t>NPA is secured by Land &amp; Building</a:t>
            </a:r>
            <a:r>
              <a:rPr lang="en-US" dirty="0"/>
              <a:t>, Plant &amp; Machinery: 100% risk weight may apply, net of specific provisions, where provisions reach 15% of the outstanding amount.</a:t>
            </a:r>
            <a:endParaRPr lang="en-IN" dirty="0"/>
          </a:p>
          <a:p>
            <a:pPr lvl="0" algn="just"/>
            <a:r>
              <a:rPr lang="en-US" b="1" dirty="0"/>
              <a:t>Claims secured by residential property</a:t>
            </a:r>
            <a:r>
              <a:rPr lang="en-US" dirty="0"/>
              <a:t>, which are NPA will be risk weighted at 100% net of specific provisions. </a:t>
            </a:r>
            <a:endParaRPr lang="en-IN" dirty="0"/>
          </a:p>
          <a:p>
            <a:pPr lvl="0" algn="just"/>
            <a:r>
              <a:rPr lang="en-US" dirty="0"/>
              <a:t>If the specific provisions of such loans are at least 20% but less than 50% of the outstanding amount, the risk weights applicable to the loan net of specific provision would be 75%. </a:t>
            </a:r>
            <a:endParaRPr lang="en-IN" dirty="0"/>
          </a:p>
          <a:p>
            <a:pPr lvl="0" algn="just"/>
            <a:r>
              <a:rPr lang="en-US" dirty="0"/>
              <a:t>If the specific provision is 50% or more, the applicable risk weight will be 50%.</a:t>
            </a:r>
            <a:endParaRPr lang="en-IN" dirty="0"/>
          </a:p>
          <a:p>
            <a:pPr lvl="0" algn="just"/>
            <a:r>
              <a:rPr lang="en-US" dirty="0"/>
              <a:t>Fund based and non fund based claims on </a:t>
            </a:r>
            <a:r>
              <a:rPr lang="en-US" b="1" dirty="0"/>
              <a:t>Venture Capital Funds</a:t>
            </a:r>
            <a:r>
              <a:rPr lang="en-US" dirty="0"/>
              <a:t> will attract </a:t>
            </a:r>
            <a:r>
              <a:rPr lang="en-US" b="1" dirty="0"/>
              <a:t>risk weight of 150%.</a:t>
            </a:r>
            <a:endParaRPr lang="en-IN" dirty="0"/>
          </a:p>
          <a:p>
            <a:pPr lvl="0" algn="just"/>
            <a:r>
              <a:rPr lang="en-US" b="1" dirty="0"/>
              <a:t>Consumer Credit</a:t>
            </a:r>
            <a:r>
              <a:rPr lang="en-US" dirty="0"/>
              <a:t> including Personal Loans but excluding Credit Card Receivables :  </a:t>
            </a:r>
            <a:r>
              <a:rPr lang="en-US" b="1" dirty="0"/>
              <a:t>125%</a:t>
            </a:r>
            <a:r>
              <a:rPr lang="en-US" dirty="0"/>
              <a:t>.            </a:t>
            </a:r>
            <a:r>
              <a:rPr lang="en-US" b="1" dirty="0"/>
              <a:t>Credit Card</a:t>
            </a:r>
            <a:r>
              <a:rPr lang="en-US" dirty="0"/>
              <a:t> receivables: </a:t>
            </a:r>
            <a:r>
              <a:rPr lang="en-US" b="1" dirty="0"/>
              <a:t>150%</a:t>
            </a:r>
            <a:endParaRPr lang="en-IN" dirty="0"/>
          </a:p>
          <a:p>
            <a:pPr lvl="0" algn="just"/>
            <a:r>
              <a:rPr lang="en-US" b="1" dirty="0"/>
              <a:t>Capital Market</a:t>
            </a:r>
            <a:r>
              <a:rPr lang="en-US" dirty="0"/>
              <a:t> exposures will attract a </a:t>
            </a:r>
            <a:r>
              <a:rPr lang="en-US" b="1" dirty="0"/>
              <a:t>125% risk weight</a:t>
            </a:r>
            <a:endParaRPr lang="en-IN" dirty="0"/>
          </a:p>
          <a:p>
            <a:pPr lvl="0" algn="just"/>
            <a:r>
              <a:rPr lang="en-US" dirty="0"/>
              <a:t>Claims on rated as well as unrated Non Deposit taking systemically important NBFCs </a:t>
            </a:r>
            <a:r>
              <a:rPr lang="en-US" b="1" dirty="0"/>
              <a:t>(NBFC-ND-SI</a:t>
            </a:r>
            <a:r>
              <a:rPr lang="en-US" dirty="0"/>
              <a:t>)(</a:t>
            </a:r>
            <a:r>
              <a:rPr lang="en-US" b="1" dirty="0"/>
              <a:t>asset size 500 </a:t>
            </a:r>
            <a:r>
              <a:rPr lang="en-US" b="1" dirty="0" err="1"/>
              <a:t>cr</a:t>
            </a:r>
            <a:r>
              <a:rPr lang="en-US" b="1" dirty="0"/>
              <a:t> and above</a:t>
            </a:r>
            <a:r>
              <a:rPr lang="en-US" dirty="0"/>
              <a:t>), other than AFCs and IFCs, </a:t>
            </a:r>
            <a:r>
              <a:rPr lang="en-US" b="1" dirty="0"/>
              <a:t>regardless of the amount of claim shall be uniformly risk weighted at 100%.</a:t>
            </a:r>
            <a:endParaRPr lang="en-IN" dirty="0"/>
          </a:p>
          <a:p>
            <a:pPr lvl="0" algn="just"/>
            <a:r>
              <a:rPr lang="en-US" dirty="0"/>
              <a:t>Loans and advances to </a:t>
            </a:r>
            <a:r>
              <a:rPr lang="en-US" b="1" dirty="0"/>
              <a:t>Banks’ own staff</a:t>
            </a:r>
            <a:r>
              <a:rPr lang="en-US" dirty="0"/>
              <a:t> which are fully secured by superannuation benefit and/or mortgage of flat/house will attract </a:t>
            </a:r>
            <a:r>
              <a:rPr lang="en-US" b="1" dirty="0"/>
              <a:t>20%</a:t>
            </a:r>
            <a:r>
              <a:rPr lang="en-US" dirty="0"/>
              <a:t> risk weight. Other loans and advances of bank’s own staff will be eligible for inclusion under regulatory retail portfolio and will therefore attract </a:t>
            </a:r>
            <a:r>
              <a:rPr lang="en-US" b="1" dirty="0"/>
              <a:t>75% risk weight</a:t>
            </a:r>
            <a:r>
              <a:rPr lang="en-US" dirty="0"/>
              <a:t>.</a:t>
            </a:r>
            <a:endParaRPr lang="en-IN" dirty="0"/>
          </a:p>
          <a:p>
            <a:pPr lvl="0" algn="just"/>
            <a:r>
              <a:rPr lang="en-US" dirty="0"/>
              <a:t>In the case of </a:t>
            </a:r>
            <a:r>
              <a:rPr lang="en-US" b="1" dirty="0"/>
              <a:t>Clearing Corporation of India Ltd. (CCIL),</a:t>
            </a:r>
            <a:r>
              <a:rPr lang="en-US" dirty="0"/>
              <a:t> the risk weight will be</a:t>
            </a:r>
            <a:r>
              <a:rPr lang="en-US" b="1" dirty="0"/>
              <a:t> 20%</a:t>
            </a:r>
            <a:endParaRPr lang="en-IN" dirty="0"/>
          </a:p>
          <a:p>
            <a:pPr algn="just"/>
            <a:endParaRPr lang="en-IN" dirty="0"/>
          </a:p>
        </p:txBody>
      </p:sp>
    </p:spTree>
    <p:extLst>
      <p:ext uri="{BB962C8B-B14F-4D97-AF65-F5344CB8AC3E}">
        <p14:creationId xmlns:p14="http://schemas.microsoft.com/office/powerpoint/2010/main" val="3221255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561" y="293615"/>
            <a:ext cx="8481270" cy="6291743"/>
          </a:xfrm>
        </p:spPr>
        <p:txBody>
          <a:bodyPr>
            <a:normAutofit lnSpcReduction="10000"/>
          </a:bodyPr>
          <a:lstStyle/>
          <a:p>
            <a:pPr marL="0" indent="0" algn="just">
              <a:buNone/>
            </a:pPr>
            <a:r>
              <a:rPr lang="en-US" b="1" dirty="0"/>
              <a:t>BASEL RECOGNIZED SECURITIES/COLLATERALS</a:t>
            </a:r>
            <a:endParaRPr lang="en-IN" dirty="0"/>
          </a:p>
          <a:p>
            <a:pPr lvl="1" algn="just"/>
            <a:r>
              <a:rPr lang="en-US" sz="2000" dirty="0"/>
              <a:t>Cash Margin, Bank Deposits, Gold </a:t>
            </a:r>
            <a:r>
              <a:rPr lang="en-US" sz="2000" dirty="0" err="1"/>
              <a:t>Jewellery</a:t>
            </a:r>
            <a:r>
              <a:rPr lang="en-US" sz="2000" dirty="0"/>
              <a:t>, NSC/KVP, Insurance Policies, State </a:t>
            </a:r>
            <a:r>
              <a:rPr lang="en-US" sz="2000" dirty="0" err="1"/>
              <a:t>Govt</a:t>
            </a:r>
            <a:r>
              <a:rPr lang="en-US" sz="2000" dirty="0"/>
              <a:t> Central </a:t>
            </a:r>
            <a:r>
              <a:rPr lang="en-US" sz="2000" dirty="0" err="1"/>
              <a:t>Govt</a:t>
            </a:r>
            <a:r>
              <a:rPr lang="en-US" sz="2000" dirty="0"/>
              <a:t> Securities, Units of Mutual Funds, Debt securities.</a:t>
            </a:r>
            <a:endParaRPr lang="en-IN" sz="2000" b="1" dirty="0"/>
          </a:p>
          <a:p>
            <a:pPr marL="0" indent="0" algn="just">
              <a:buNone/>
            </a:pPr>
            <a:r>
              <a:rPr lang="en-US" sz="2000" b="1" dirty="0"/>
              <a:t>BASEL RECOGNISED GUARANTEES:</a:t>
            </a:r>
            <a:endParaRPr lang="en-IN" sz="2000" b="1" dirty="0"/>
          </a:p>
          <a:p>
            <a:pPr algn="just"/>
            <a:r>
              <a:rPr lang="en-US" sz="2000" dirty="0"/>
              <a:t>Guarantee by Central </a:t>
            </a:r>
            <a:r>
              <a:rPr lang="en-US" sz="2000" dirty="0" err="1"/>
              <a:t>Govt</a:t>
            </a:r>
            <a:r>
              <a:rPr lang="en-US" sz="2000" dirty="0"/>
              <a:t>, State </a:t>
            </a:r>
            <a:r>
              <a:rPr lang="en-US" sz="2000" dirty="0" err="1"/>
              <a:t>Govt</a:t>
            </a:r>
            <a:r>
              <a:rPr lang="en-US" sz="2000" dirty="0"/>
              <a:t>, Scheduled Banks, CGTMSE, </a:t>
            </a:r>
            <a:endParaRPr lang="en-IN" sz="2000" dirty="0"/>
          </a:p>
          <a:p>
            <a:pPr algn="just"/>
            <a:r>
              <a:rPr lang="en-US" sz="2000" dirty="0"/>
              <a:t>ECGC,  CRGFTLIH, CGFSEL, CGFMU, CGFSSD, NCGTC.</a:t>
            </a:r>
            <a:endParaRPr lang="en-IN" sz="2000" dirty="0"/>
          </a:p>
          <a:p>
            <a:pPr algn="just"/>
            <a:r>
              <a:rPr lang="en-US" sz="2000" dirty="0"/>
              <a:t>As per </a:t>
            </a:r>
            <a:r>
              <a:rPr lang="en-US" sz="2000" b="1" dirty="0"/>
              <a:t>CRGFTLIH scheme of NHB</a:t>
            </a:r>
            <a:r>
              <a:rPr lang="en-US" sz="2000" dirty="0"/>
              <a:t> (National Housing Bank), the guarantee coverage for the eligible borrowers is as follows:</a:t>
            </a:r>
            <a:endParaRPr lang="en-IN" sz="2000" dirty="0"/>
          </a:p>
          <a:p>
            <a:pPr lvl="0" algn="just"/>
            <a:r>
              <a:rPr lang="en-US" sz="2000" dirty="0"/>
              <a:t>HLs to Individuals </a:t>
            </a:r>
            <a:r>
              <a:rPr lang="en-US" sz="2000" dirty="0" err="1"/>
              <a:t>upto</a:t>
            </a:r>
            <a:r>
              <a:rPr lang="en-US" sz="2000" dirty="0"/>
              <a:t> Rs.2 </a:t>
            </a:r>
            <a:r>
              <a:rPr lang="en-US" sz="2000" dirty="0" err="1"/>
              <a:t>Lacs</a:t>
            </a:r>
            <a:r>
              <a:rPr lang="en-US" sz="2000" dirty="0"/>
              <a:t>:  90% of default/sanctioned amount.  </a:t>
            </a:r>
            <a:endParaRPr lang="en-IN" sz="2000" dirty="0"/>
          </a:p>
          <a:p>
            <a:pPr lvl="0" algn="just"/>
            <a:r>
              <a:rPr lang="en-US" sz="2000" dirty="0"/>
              <a:t>2 to 8 </a:t>
            </a:r>
            <a:r>
              <a:rPr lang="en-US" sz="2000" dirty="0" err="1"/>
              <a:t>lacs</a:t>
            </a:r>
            <a:r>
              <a:rPr lang="en-US" sz="2000" dirty="0"/>
              <a:t>: 85% of default/sanctioned loan amount (whichever less).</a:t>
            </a:r>
            <a:endParaRPr lang="en-IN" sz="2000" dirty="0"/>
          </a:p>
          <a:p>
            <a:pPr algn="just"/>
            <a:r>
              <a:rPr lang="en-US" sz="2000" dirty="0"/>
              <a:t>For </a:t>
            </a:r>
            <a:r>
              <a:rPr lang="en-US" sz="2000" b="1" dirty="0"/>
              <a:t>Education Loans</a:t>
            </a:r>
            <a:r>
              <a:rPr lang="en-US" sz="2000" dirty="0"/>
              <a:t> Guaranteed by Credit Guarantee Fund Scheme for Education Loans (</a:t>
            </a:r>
            <a:r>
              <a:rPr lang="en-US" sz="2000" b="1" dirty="0"/>
              <a:t>CGFSEL</a:t>
            </a:r>
            <a:r>
              <a:rPr lang="en-US" sz="2000" dirty="0"/>
              <a:t>) under IBA’s Model Education Loan scheme </a:t>
            </a:r>
            <a:r>
              <a:rPr lang="en-US" sz="2000" dirty="0" err="1"/>
              <a:t>upto</a:t>
            </a:r>
            <a:r>
              <a:rPr lang="en-US" sz="2000" dirty="0"/>
              <a:t> limit of </a:t>
            </a:r>
            <a:r>
              <a:rPr lang="en-US" sz="2000" b="1" dirty="0" err="1"/>
              <a:t>Rs</a:t>
            </a:r>
            <a:r>
              <a:rPr lang="en-US" sz="2000" b="1" dirty="0"/>
              <a:t>. 7.50 </a:t>
            </a:r>
            <a:r>
              <a:rPr lang="en-US" sz="2000" b="1" dirty="0" err="1"/>
              <a:t>lacs</a:t>
            </a:r>
            <a:r>
              <a:rPr lang="en-US" sz="2000" dirty="0"/>
              <a:t> the risk weight will be </a:t>
            </a:r>
            <a:r>
              <a:rPr lang="en-US" sz="2000" b="1" dirty="0"/>
              <a:t>NIL</a:t>
            </a:r>
            <a:r>
              <a:rPr lang="en-US" sz="2000" dirty="0"/>
              <a:t> and </a:t>
            </a:r>
            <a:r>
              <a:rPr lang="en-US" sz="2000" b="1" dirty="0"/>
              <a:t>capital provisioning will not be required.</a:t>
            </a:r>
            <a:endParaRPr lang="en-IN" sz="2000" dirty="0"/>
          </a:p>
          <a:p>
            <a:endParaRPr lang="en-IN" dirty="0"/>
          </a:p>
        </p:txBody>
      </p:sp>
    </p:spTree>
    <p:extLst>
      <p:ext uri="{BB962C8B-B14F-4D97-AF65-F5344CB8AC3E}">
        <p14:creationId xmlns:p14="http://schemas.microsoft.com/office/powerpoint/2010/main" val="2908607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399" y="117446"/>
            <a:ext cx="7771002" cy="604007"/>
          </a:xfrm>
        </p:spPr>
        <p:txBody>
          <a:bodyPr>
            <a:normAutofit fontScale="90000"/>
          </a:bodyPr>
          <a:lstStyle/>
          <a:p>
            <a:r>
              <a:rPr lang="en-US" b="1"/>
              <a:t>COLLATERAL MANAGEMENT POLICY</a:t>
            </a:r>
            <a:endParaRPr lang="en-IN"/>
          </a:p>
        </p:txBody>
      </p:sp>
      <p:sp>
        <p:nvSpPr>
          <p:cNvPr id="3" name="Content Placeholder 2"/>
          <p:cNvSpPr>
            <a:spLocks noGrp="1"/>
          </p:cNvSpPr>
          <p:nvPr>
            <p:ph idx="1"/>
          </p:nvPr>
        </p:nvSpPr>
        <p:spPr>
          <a:xfrm>
            <a:off x="973123" y="847288"/>
            <a:ext cx="7969541" cy="5771626"/>
          </a:xfrm>
        </p:spPr>
        <p:txBody>
          <a:bodyPr/>
          <a:lstStyle/>
          <a:p>
            <a:pPr algn="just"/>
            <a:r>
              <a:rPr lang="en-US" b="1" dirty="0"/>
              <a:t>INSPECTION OF SECURITIES</a:t>
            </a:r>
            <a:endParaRPr lang="en-IN" dirty="0"/>
          </a:p>
          <a:p>
            <a:pPr lvl="0" algn="just"/>
            <a:r>
              <a:rPr lang="en-US" dirty="0"/>
              <a:t>Stock inspection shall be carried out </a:t>
            </a:r>
            <a:r>
              <a:rPr lang="en-US" b="1" dirty="0"/>
              <a:t>every month</a:t>
            </a:r>
            <a:r>
              <a:rPr lang="en-US" dirty="0"/>
              <a:t> at irregular intervals.(SA may modify)</a:t>
            </a:r>
            <a:endParaRPr lang="en-IN" dirty="0"/>
          </a:p>
          <a:p>
            <a:pPr lvl="0" algn="just"/>
            <a:r>
              <a:rPr lang="en-US" dirty="0"/>
              <a:t>The unit / business premises wherever </a:t>
            </a:r>
            <a:r>
              <a:rPr lang="en-US" b="1" dirty="0"/>
              <a:t>Term loans</a:t>
            </a:r>
            <a:r>
              <a:rPr lang="en-US" dirty="0"/>
              <a:t> are granted shall be inspected </a:t>
            </a:r>
            <a:r>
              <a:rPr lang="en-US" b="1" dirty="0"/>
              <a:t>every quarter.</a:t>
            </a:r>
            <a:endParaRPr lang="en-IN" dirty="0"/>
          </a:p>
          <a:p>
            <a:pPr lvl="0" algn="just"/>
            <a:r>
              <a:rPr lang="en-US" dirty="0"/>
              <a:t>The RC Book / Tax paid receipts in respect of </a:t>
            </a:r>
            <a:r>
              <a:rPr lang="en-US" b="1" dirty="0"/>
              <a:t>vehicle loans</a:t>
            </a:r>
            <a:r>
              <a:rPr lang="en-US" dirty="0"/>
              <a:t> granted shall be inspected once </a:t>
            </a:r>
            <a:r>
              <a:rPr lang="en-US" b="1" dirty="0"/>
              <a:t>every year</a:t>
            </a:r>
            <a:endParaRPr lang="en-IN" dirty="0"/>
          </a:p>
          <a:p>
            <a:pPr algn="just"/>
            <a:r>
              <a:rPr lang="en-US" dirty="0"/>
              <a:t>For a </a:t>
            </a:r>
            <a:r>
              <a:rPr lang="en-US" b="1" dirty="0" err="1"/>
              <a:t>collateralised</a:t>
            </a:r>
            <a:r>
              <a:rPr lang="en-US" b="1" dirty="0"/>
              <a:t> transaction</a:t>
            </a:r>
            <a:r>
              <a:rPr lang="en-US" dirty="0"/>
              <a:t>, the exposure amount after risk mitigation is calculated. The exposure amount after risk mitigation will be multiplied by the risk weight of the counterparty to obtain the </a:t>
            </a:r>
            <a:r>
              <a:rPr lang="en-US" b="1" dirty="0"/>
              <a:t>risk-weighted asset</a:t>
            </a:r>
            <a:r>
              <a:rPr lang="en-US" dirty="0"/>
              <a:t> amount for the </a:t>
            </a:r>
            <a:r>
              <a:rPr lang="en-US" dirty="0" err="1"/>
              <a:t>collateralised</a:t>
            </a:r>
            <a:r>
              <a:rPr lang="en-US" dirty="0"/>
              <a:t> transaction</a:t>
            </a:r>
            <a:endParaRPr lang="en-IN" dirty="0"/>
          </a:p>
          <a:p>
            <a:pPr algn="just"/>
            <a:r>
              <a:rPr lang="en-US" dirty="0"/>
              <a:t>Banks may apply a </a:t>
            </a:r>
            <a:r>
              <a:rPr lang="en-US" b="1" dirty="0"/>
              <a:t>zero haircut</a:t>
            </a:r>
            <a:r>
              <a:rPr lang="en-US" dirty="0"/>
              <a:t> for eligible collateral where it is </a:t>
            </a:r>
            <a:r>
              <a:rPr lang="en-US" b="1" dirty="0"/>
              <a:t>National Savings Certificate, </a:t>
            </a:r>
            <a:r>
              <a:rPr lang="en-US" b="1" dirty="0" err="1"/>
              <a:t>Kisan</a:t>
            </a:r>
            <a:r>
              <a:rPr lang="en-US" b="1" dirty="0"/>
              <a:t> </a:t>
            </a:r>
            <a:r>
              <a:rPr lang="en-US" b="1" dirty="0" err="1"/>
              <a:t>Vikas</a:t>
            </a:r>
            <a:r>
              <a:rPr lang="en-US" b="1" dirty="0"/>
              <a:t> </a:t>
            </a:r>
            <a:r>
              <a:rPr lang="en-US" b="1" dirty="0" err="1"/>
              <a:t>Patras</a:t>
            </a:r>
            <a:r>
              <a:rPr lang="en-US" b="1" dirty="0"/>
              <a:t>, surrender value of insurance policies and banks' own deposits</a:t>
            </a:r>
            <a:r>
              <a:rPr lang="en-US" dirty="0"/>
              <a:t>.</a:t>
            </a:r>
            <a:endParaRPr lang="en-IN" dirty="0"/>
          </a:p>
          <a:p>
            <a:endParaRPr lang="en-IN" dirty="0"/>
          </a:p>
        </p:txBody>
      </p:sp>
    </p:spTree>
    <p:extLst>
      <p:ext uri="{BB962C8B-B14F-4D97-AF65-F5344CB8AC3E}">
        <p14:creationId xmlns:p14="http://schemas.microsoft.com/office/powerpoint/2010/main" val="26056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063" y="411061"/>
            <a:ext cx="8254766" cy="6300132"/>
          </a:xfrm>
        </p:spPr>
        <p:txBody>
          <a:bodyPr>
            <a:normAutofit fontScale="92500" lnSpcReduction="20000"/>
          </a:bodyPr>
          <a:lstStyle/>
          <a:p>
            <a:pPr marL="0" indent="0">
              <a:buNone/>
            </a:pPr>
            <a:r>
              <a:rPr lang="en-US" sz="2600" b="1" dirty="0"/>
              <a:t>STOCK AUDIT/VALUATION OF SECURITIES BY VALUERS IN BANK’S PANEL</a:t>
            </a:r>
            <a:endParaRPr lang="en-IN" sz="2600" dirty="0"/>
          </a:p>
          <a:p>
            <a:pPr lvl="0" algn="just"/>
            <a:r>
              <a:rPr lang="en-US" dirty="0"/>
              <a:t>In case of Low Risk &amp; Normal Risk – </a:t>
            </a:r>
            <a:r>
              <a:rPr lang="en-US" b="1" dirty="0"/>
              <a:t>Rs.5.00 Cr and above, once in a year</a:t>
            </a:r>
            <a:r>
              <a:rPr lang="en-US" dirty="0"/>
              <a:t> </a:t>
            </a:r>
            <a:endParaRPr lang="en-IN" dirty="0"/>
          </a:p>
          <a:p>
            <a:pPr lvl="0" algn="just"/>
            <a:r>
              <a:rPr lang="en-US" dirty="0"/>
              <a:t>Moderate/High Risk- </a:t>
            </a:r>
            <a:r>
              <a:rPr lang="en-US" b="1" dirty="0"/>
              <a:t>Rs.1.00 </a:t>
            </a:r>
            <a:r>
              <a:rPr lang="en-US" b="1" dirty="0" err="1"/>
              <a:t>Crore</a:t>
            </a:r>
            <a:r>
              <a:rPr lang="en-US" dirty="0"/>
              <a:t> and above, once in a year.</a:t>
            </a:r>
            <a:endParaRPr lang="en-IN" dirty="0"/>
          </a:p>
          <a:p>
            <a:pPr lvl="0" algn="just"/>
            <a:r>
              <a:rPr lang="en-US" dirty="0"/>
              <a:t>Sub Standard &amp; Doubtful Assets – </a:t>
            </a:r>
            <a:r>
              <a:rPr lang="en-US" b="1" dirty="0"/>
              <a:t>Rs.1 </a:t>
            </a:r>
            <a:r>
              <a:rPr lang="en-US" b="1" dirty="0" err="1"/>
              <a:t>cr</a:t>
            </a:r>
            <a:r>
              <a:rPr lang="en-US" b="1" dirty="0"/>
              <a:t> </a:t>
            </a:r>
            <a:r>
              <a:rPr lang="en-US" dirty="0"/>
              <a:t>and above:  Once in </a:t>
            </a:r>
            <a:r>
              <a:rPr lang="en-US" b="1" dirty="0"/>
              <a:t>2 years</a:t>
            </a:r>
            <a:r>
              <a:rPr lang="en-US" dirty="0"/>
              <a:t>.</a:t>
            </a:r>
            <a:endParaRPr lang="en-IN" dirty="0"/>
          </a:p>
          <a:p>
            <a:pPr lvl="0" algn="just"/>
            <a:r>
              <a:rPr lang="en-US" dirty="0"/>
              <a:t>Doubtful Assets – </a:t>
            </a:r>
            <a:r>
              <a:rPr lang="en-US" b="1" dirty="0"/>
              <a:t>Rs.5 </a:t>
            </a:r>
            <a:r>
              <a:rPr lang="en-US" b="1" dirty="0" err="1"/>
              <a:t>cr</a:t>
            </a:r>
            <a:r>
              <a:rPr lang="en-US" dirty="0"/>
              <a:t> and above:  </a:t>
            </a:r>
            <a:r>
              <a:rPr lang="en-US" b="1" dirty="0"/>
              <a:t>Once in a Year</a:t>
            </a:r>
            <a:endParaRPr lang="en-IN" dirty="0"/>
          </a:p>
          <a:p>
            <a:pPr lvl="0" algn="just"/>
            <a:r>
              <a:rPr lang="en-US" dirty="0"/>
              <a:t>Stock Audit is exempted for the accounts covered under monitoring by </a:t>
            </a:r>
            <a:r>
              <a:rPr lang="en-US" b="1" dirty="0"/>
              <a:t>Agencies for </a:t>
            </a:r>
            <a:r>
              <a:rPr lang="en-US" b="1" dirty="0" err="1"/>
              <a:t>Specialised</a:t>
            </a:r>
            <a:r>
              <a:rPr lang="en-US" b="1" dirty="0"/>
              <a:t> Monitoring</a:t>
            </a:r>
            <a:r>
              <a:rPr lang="en-US" dirty="0"/>
              <a:t> (ASM),(</a:t>
            </a:r>
            <a:r>
              <a:rPr lang="en-US" b="1" dirty="0"/>
              <a:t>Exposure Rs.250 </a:t>
            </a:r>
            <a:r>
              <a:rPr lang="en-US" b="1" dirty="0" err="1"/>
              <a:t>cr</a:t>
            </a:r>
            <a:r>
              <a:rPr lang="en-US" b="1" dirty="0"/>
              <a:t> and above</a:t>
            </a:r>
            <a:r>
              <a:rPr lang="en-US" dirty="0"/>
              <a:t>)</a:t>
            </a:r>
            <a:endParaRPr lang="en-IN" dirty="0"/>
          </a:p>
          <a:p>
            <a:pPr lvl="0" algn="just"/>
            <a:r>
              <a:rPr lang="en-US" dirty="0"/>
              <a:t>Closure of stock audit reports through SAS package by CO/HO </a:t>
            </a:r>
            <a:endParaRPr lang="en-IN" dirty="0"/>
          </a:p>
          <a:p>
            <a:pPr marL="0" indent="0" algn="just">
              <a:buNone/>
            </a:pPr>
            <a:r>
              <a:rPr lang="en-US" dirty="0"/>
              <a:t>The </a:t>
            </a:r>
            <a:r>
              <a:rPr lang="en-US" b="1" dirty="0"/>
              <a:t>FIXED ASSETS</a:t>
            </a:r>
            <a:r>
              <a:rPr lang="en-US" dirty="0"/>
              <a:t> of the borrower, viz., land and building, plant &amp; machinery, </a:t>
            </a:r>
            <a:r>
              <a:rPr lang="en-US" dirty="0" err="1"/>
              <a:t>etc</a:t>
            </a:r>
            <a:r>
              <a:rPr lang="en-US" dirty="0"/>
              <a:t> : </a:t>
            </a:r>
            <a:endParaRPr lang="en-IN" dirty="0"/>
          </a:p>
          <a:p>
            <a:pPr lvl="0" algn="just"/>
            <a:r>
              <a:rPr lang="en-US" dirty="0"/>
              <a:t>Valuation Once in </a:t>
            </a:r>
            <a:r>
              <a:rPr lang="en-US" b="1" dirty="0"/>
              <a:t>3 years</a:t>
            </a:r>
            <a:r>
              <a:rPr lang="en-US" dirty="0"/>
              <a:t>.</a:t>
            </a:r>
            <a:endParaRPr lang="en-IN" dirty="0"/>
          </a:p>
          <a:p>
            <a:pPr lvl="0" algn="just"/>
            <a:r>
              <a:rPr lang="en-US" dirty="0"/>
              <a:t>In respect of fixed assets (primary/ collateral), mortgaged to loan accounts (classified as standard assets) under all </a:t>
            </a:r>
            <a:r>
              <a:rPr lang="en-US" b="1" dirty="0"/>
              <a:t>Housing Loan</a:t>
            </a:r>
            <a:r>
              <a:rPr lang="en-US" dirty="0"/>
              <a:t> variants, </a:t>
            </a:r>
            <a:r>
              <a:rPr lang="en-US" dirty="0" err="1"/>
              <a:t>Canara</a:t>
            </a:r>
            <a:r>
              <a:rPr lang="en-US" dirty="0"/>
              <a:t> Mortgage, </a:t>
            </a:r>
            <a:r>
              <a:rPr lang="en-US" dirty="0" err="1"/>
              <a:t>Canara</a:t>
            </a:r>
            <a:r>
              <a:rPr lang="en-US" dirty="0"/>
              <a:t> Rent, </a:t>
            </a:r>
            <a:r>
              <a:rPr lang="en-US" dirty="0" err="1"/>
              <a:t>Canara</a:t>
            </a:r>
            <a:r>
              <a:rPr lang="en-US" dirty="0"/>
              <a:t> LRD &amp; </a:t>
            </a:r>
            <a:r>
              <a:rPr lang="en-US" dirty="0" err="1"/>
              <a:t>Canara</a:t>
            </a:r>
            <a:r>
              <a:rPr lang="en-US" dirty="0"/>
              <a:t> Site where loan outstanding is </a:t>
            </a:r>
            <a:r>
              <a:rPr lang="en-US" b="1" dirty="0" err="1"/>
              <a:t>Rs</a:t>
            </a:r>
            <a:r>
              <a:rPr lang="en-US" b="1" dirty="0"/>
              <a:t>. 50 lakhs or above</a:t>
            </a:r>
            <a:r>
              <a:rPr lang="en-US" dirty="0"/>
              <a:t>, revaluation of property has to be undertaken through the empanelled </a:t>
            </a:r>
            <a:r>
              <a:rPr lang="en-US" dirty="0" err="1"/>
              <a:t>valuers</a:t>
            </a:r>
            <a:r>
              <a:rPr lang="en-US" dirty="0"/>
              <a:t> once in</a:t>
            </a:r>
            <a:r>
              <a:rPr lang="en-US" b="1" dirty="0"/>
              <a:t> every five years.(</a:t>
            </a:r>
            <a:r>
              <a:rPr lang="en-US" b="1" dirty="0" err="1"/>
              <a:t>cir</a:t>
            </a:r>
            <a:r>
              <a:rPr lang="en-US" b="1" dirty="0"/>
              <a:t> 801/2023)</a:t>
            </a:r>
            <a:endParaRPr lang="en-IN" dirty="0"/>
          </a:p>
          <a:p>
            <a:pPr lvl="0" algn="just"/>
            <a:r>
              <a:rPr lang="en-US" dirty="0"/>
              <a:t>Valuation of properties(Land and Building) of </a:t>
            </a:r>
            <a:r>
              <a:rPr lang="en-US" b="1" dirty="0"/>
              <a:t>RS.5 </a:t>
            </a:r>
            <a:r>
              <a:rPr lang="en-US" b="1" dirty="0" err="1"/>
              <a:t>cr</a:t>
            </a:r>
            <a:r>
              <a:rPr lang="en-US" b="1" dirty="0"/>
              <a:t> and above</a:t>
            </a:r>
            <a:r>
              <a:rPr lang="en-US" dirty="0"/>
              <a:t>:  Bank shall obtain minimum </a:t>
            </a:r>
            <a:r>
              <a:rPr lang="en-US" b="1" dirty="0"/>
              <a:t>2 independent valuation reports</a:t>
            </a:r>
            <a:r>
              <a:rPr lang="en-US" dirty="0"/>
              <a:t> from 2 empanelled </a:t>
            </a:r>
            <a:r>
              <a:rPr lang="en-US" dirty="0" err="1"/>
              <a:t>valuers</a:t>
            </a:r>
            <a:r>
              <a:rPr lang="en-US" dirty="0"/>
              <a:t> </a:t>
            </a:r>
            <a:endParaRPr lang="en-IN" dirty="0"/>
          </a:p>
          <a:p>
            <a:endParaRPr lang="en-IN" dirty="0"/>
          </a:p>
        </p:txBody>
      </p:sp>
    </p:spTree>
    <p:extLst>
      <p:ext uri="{BB962C8B-B14F-4D97-AF65-F5344CB8AC3E}">
        <p14:creationId xmlns:p14="http://schemas.microsoft.com/office/powerpoint/2010/main" val="1942995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840" y="335559"/>
            <a:ext cx="8363823" cy="6258187"/>
          </a:xfrm>
        </p:spPr>
        <p:txBody>
          <a:bodyPr/>
          <a:lstStyle/>
          <a:p>
            <a:pPr marL="0" indent="0">
              <a:buNone/>
            </a:pPr>
            <a:r>
              <a:rPr lang="en-US" sz="2400" b="1" dirty="0"/>
              <a:t>Valuation of only the landed property without any superstructure</a:t>
            </a:r>
            <a:endParaRPr lang="en-IN" dirty="0"/>
          </a:p>
          <a:p>
            <a:pPr lvl="0" algn="just"/>
            <a:r>
              <a:rPr lang="en-US" dirty="0"/>
              <a:t>The </a:t>
            </a:r>
            <a:r>
              <a:rPr lang="en-US" b="1" dirty="0"/>
              <a:t>acquisition cost</a:t>
            </a:r>
            <a:r>
              <a:rPr lang="en-US" dirty="0"/>
              <a:t> as per registered sale deed may be considered as cost of land, if it is acquired with in preceding one year.</a:t>
            </a:r>
            <a:endParaRPr lang="en-IN" dirty="0"/>
          </a:p>
          <a:p>
            <a:pPr lvl="0" algn="just"/>
            <a:r>
              <a:rPr lang="en-US" dirty="0"/>
              <a:t>If acquired beyond one year, </a:t>
            </a:r>
            <a:r>
              <a:rPr lang="en-US" b="1" dirty="0"/>
              <a:t>85% of Fair Market Value</a:t>
            </a:r>
            <a:r>
              <a:rPr lang="en-US" dirty="0"/>
              <a:t> to be considered. </a:t>
            </a:r>
            <a:endParaRPr lang="en-IN" dirty="0"/>
          </a:p>
          <a:p>
            <a:pPr lvl="0" algn="just"/>
            <a:r>
              <a:rPr lang="en-US" dirty="0"/>
              <a:t>If property is acquired by way of </a:t>
            </a:r>
            <a:r>
              <a:rPr lang="en-US" b="1" dirty="0"/>
              <a:t>Gift Deed/will/settlement deed</a:t>
            </a:r>
            <a:r>
              <a:rPr lang="en-US" dirty="0"/>
              <a:t>: </a:t>
            </a:r>
            <a:r>
              <a:rPr lang="en-US" b="1" dirty="0"/>
              <a:t>Guideline rate</a:t>
            </a:r>
            <a:r>
              <a:rPr lang="en-US" dirty="0"/>
              <a:t> from Sub Registrar Office to be considered, if acquired with in 12 months. </a:t>
            </a:r>
            <a:endParaRPr lang="en-IN" dirty="0"/>
          </a:p>
          <a:p>
            <a:pPr lvl="0" algn="just"/>
            <a:r>
              <a:rPr lang="en-US" dirty="0"/>
              <a:t>Beyond 12 months, normal guidelines.</a:t>
            </a:r>
            <a:endParaRPr lang="en-IN" dirty="0"/>
          </a:p>
          <a:p>
            <a:pPr marL="0" indent="0" algn="just">
              <a:buNone/>
            </a:pPr>
            <a:r>
              <a:rPr lang="en-US" b="1" dirty="0"/>
              <a:t>VALUATION OF SUGAR STOCKS</a:t>
            </a:r>
            <a:r>
              <a:rPr lang="en-US" dirty="0"/>
              <a:t> </a:t>
            </a:r>
            <a:endParaRPr lang="en-IN" dirty="0"/>
          </a:p>
          <a:p>
            <a:pPr lvl="0" algn="just"/>
            <a:r>
              <a:rPr lang="en-US" dirty="0"/>
              <a:t>Unreleased stocks of </a:t>
            </a:r>
            <a:r>
              <a:rPr lang="en-US" b="1" dirty="0"/>
              <a:t>levy sugar</a:t>
            </a:r>
            <a:r>
              <a:rPr lang="en-US" dirty="0"/>
              <a:t>: Levy price fixed by  Govt.   </a:t>
            </a:r>
            <a:endParaRPr lang="en-IN" dirty="0"/>
          </a:p>
          <a:p>
            <a:pPr lvl="0" algn="just"/>
            <a:r>
              <a:rPr lang="en-US" b="1" dirty="0"/>
              <a:t>Free sugar</a:t>
            </a:r>
            <a:r>
              <a:rPr lang="en-US" dirty="0"/>
              <a:t> including buffer stocks: Average price in preceding                                  </a:t>
            </a:r>
            <a:r>
              <a:rPr lang="en-US" b="1" dirty="0"/>
              <a:t>3 months</a:t>
            </a:r>
            <a:r>
              <a:rPr lang="en-US" dirty="0"/>
              <a:t>/ current market price which ever is lower, excluding excise duty.</a:t>
            </a:r>
            <a:endParaRPr lang="en-IN" dirty="0"/>
          </a:p>
          <a:p>
            <a:endParaRPr lang="en-IN" dirty="0"/>
          </a:p>
        </p:txBody>
      </p:sp>
    </p:spTree>
    <p:extLst>
      <p:ext uri="{BB962C8B-B14F-4D97-AF65-F5344CB8AC3E}">
        <p14:creationId xmlns:p14="http://schemas.microsoft.com/office/powerpoint/2010/main" val="2938375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9174" y="511727"/>
            <a:ext cx="8422547" cy="5964573"/>
          </a:xfrm>
        </p:spPr>
        <p:txBody>
          <a:bodyPr>
            <a:normAutofit fontScale="92500" lnSpcReduction="10000"/>
          </a:bodyPr>
          <a:lstStyle/>
          <a:p>
            <a:pPr marL="0" indent="0">
              <a:buNone/>
            </a:pPr>
            <a:r>
              <a:rPr lang="en-US" sz="2400" b="1" dirty="0"/>
              <a:t>AGRICULTURAL LANDS/ PLANTATIONS</a:t>
            </a:r>
            <a:endParaRPr lang="en-IN" sz="2400" dirty="0"/>
          </a:p>
          <a:p>
            <a:pPr lvl="0" algn="just"/>
            <a:r>
              <a:rPr lang="en-US" dirty="0"/>
              <a:t>Valuation of agricultural lands with structures (like farm house/poultry sheds) to be taken </a:t>
            </a:r>
            <a:r>
              <a:rPr lang="en-US" b="1" dirty="0"/>
              <a:t>once in 3 years</a:t>
            </a:r>
            <a:r>
              <a:rPr lang="en-US" dirty="0"/>
              <a:t> </a:t>
            </a:r>
            <a:endParaRPr lang="en-IN" dirty="0"/>
          </a:p>
          <a:p>
            <a:pPr lvl="0" algn="just"/>
            <a:r>
              <a:rPr lang="en-US" dirty="0"/>
              <a:t>In case of lands without any structures, in view of dynamic status of productivity, </a:t>
            </a:r>
            <a:r>
              <a:rPr lang="en-US" b="1" dirty="0"/>
              <a:t>once in 5 years</a:t>
            </a:r>
            <a:endParaRPr lang="en-IN" dirty="0"/>
          </a:p>
          <a:p>
            <a:pPr lvl="0" algn="just"/>
            <a:r>
              <a:rPr lang="en-US" dirty="0"/>
              <a:t>AEOs and AEO </a:t>
            </a:r>
            <a:r>
              <a:rPr lang="en-US" dirty="0" err="1"/>
              <a:t>Promotee</a:t>
            </a:r>
            <a:r>
              <a:rPr lang="en-US" dirty="0"/>
              <a:t> Managers - Agricultural loans </a:t>
            </a:r>
            <a:r>
              <a:rPr lang="en-US" dirty="0" err="1"/>
              <a:t>upto</a:t>
            </a:r>
            <a:r>
              <a:rPr lang="en-US" dirty="0"/>
              <a:t> a </a:t>
            </a:r>
            <a:r>
              <a:rPr lang="en-US" b="1" dirty="0"/>
              <a:t>limit of </a:t>
            </a:r>
            <a:r>
              <a:rPr lang="en-US" b="1" dirty="0" err="1"/>
              <a:t>Rs</a:t>
            </a:r>
            <a:r>
              <a:rPr lang="en-US" b="1" dirty="0"/>
              <a:t> 30.00</a:t>
            </a:r>
            <a:r>
              <a:rPr lang="en-US" dirty="0"/>
              <a:t> </a:t>
            </a:r>
            <a:r>
              <a:rPr lang="en-US" b="1" dirty="0"/>
              <a:t>lakh</a:t>
            </a:r>
            <a:endParaRPr lang="en-IN" dirty="0"/>
          </a:p>
          <a:p>
            <a:pPr lvl="0" algn="just"/>
            <a:r>
              <a:rPr lang="en-US" dirty="0"/>
              <a:t>Other Managers-Agricultural loans </a:t>
            </a:r>
            <a:r>
              <a:rPr lang="en-US" dirty="0" err="1"/>
              <a:t>upto</a:t>
            </a:r>
            <a:r>
              <a:rPr lang="en-US" dirty="0"/>
              <a:t> a </a:t>
            </a:r>
            <a:r>
              <a:rPr lang="en-US" b="1" dirty="0"/>
              <a:t>limit of Rs.20.00 lakh</a:t>
            </a:r>
            <a:endParaRPr lang="en-IN" dirty="0"/>
          </a:p>
          <a:p>
            <a:pPr lvl="0" algn="just"/>
            <a:r>
              <a:rPr lang="en-US" dirty="0"/>
              <a:t>Independent valuation reports from </a:t>
            </a:r>
            <a:r>
              <a:rPr lang="en-US" b="1" dirty="0"/>
              <a:t>2 empanelled </a:t>
            </a:r>
            <a:r>
              <a:rPr lang="en-US" b="1" dirty="0" err="1"/>
              <a:t>valuers</a:t>
            </a:r>
            <a:r>
              <a:rPr lang="en-US" dirty="0"/>
              <a:t> in respect of loan accounts where the value of the property (Land &amp; Building) is </a:t>
            </a:r>
            <a:r>
              <a:rPr lang="en-US" dirty="0" err="1"/>
              <a:t>Rs</a:t>
            </a:r>
            <a:r>
              <a:rPr lang="en-US" dirty="0"/>
              <a:t> </a:t>
            </a:r>
            <a:r>
              <a:rPr lang="en-US" b="1" dirty="0"/>
              <a:t>5 </a:t>
            </a:r>
            <a:r>
              <a:rPr lang="en-US" b="1" dirty="0" err="1"/>
              <a:t>crore</a:t>
            </a:r>
            <a:r>
              <a:rPr lang="en-US" dirty="0"/>
              <a:t> &amp; above.</a:t>
            </a:r>
            <a:endParaRPr lang="en-IN" dirty="0"/>
          </a:p>
          <a:p>
            <a:pPr marL="0" indent="0" algn="just">
              <a:buNone/>
            </a:pPr>
            <a:r>
              <a:rPr lang="en-US" b="1" dirty="0"/>
              <a:t>Additional Guidelines:</a:t>
            </a:r>
            <a:endParaRPr lang="en-IN" dirty="0"/>
          </a:p>
          <a:p>
            <a:pPr lvl="0" algn="just"/>
            <a:r>
              <a:rPr lang="en-US" dirty="0"/>
              <a:t>It is suggested that minimum gap between two valuations should be </a:t>
            </a:r>
            <a:r>
              <a:rPr lang="en-US" b="1" dirty="0"/>
              <a:t>three years</a:t>
            </a:r>
            <a:r>
              <a:rPr lang="en-US" dirty="0"/>
              <a:t>. </a:t>
            </a:r>
            <a:endParaRPr lang="en-IN" dirty="0"/>
          </a:p>
          <a:p>
            <a:pPr lvl="0" algn="just"/>
            <a:r>
              <a:rPr lang="en-US" dirty="0"/>
              <a:t>If carried out at frequency </a:t>
            </a:r>
            <a:r>
              <a:rPr lang="en-US" b="1" dirty="0"/>
              <a:t>lesser than 33 months </a:t>
            </a:r>
            <a:r>
              <a:rPr lang="en-US" dirty="0"/>
              <a:t> then value of property shall be taken at </a:t>
            </a:r>
            <a:r>
              <a:rPr lang="en-US" b="1" dirty="0"/>
              <a:t>85% of the present value</a:t>
            </a:r>
            <a:r>
              <a:rPr lang="en-US" dirty="0"/>
              <a:t> of the property (latest valuation) </a:t>
            </a:r>
            <a:endParaRPr lang="en-IN" dirty="0"/>
          </a:p>
          <a:p>
            <a:pPr lvl="0" algn="just"/>
            <a:r>
              <a:rPr lang="en-US" dirty="0"/>
              <a:t>and valuation shall be carried out by </a:t>
            </a:r>
            <a:r>
              <a:rPr lang="en-US" dirty="0" err="1"/>
              <a:t>valuer</a:t>
            </a:r>
            <a:r>
              <a:rPr lang="en-US" dirty="0"/>
              <a:t> other than the </a:t>
            </a:r>
            <a:r>
              <a:rPr lang="en-US" dirty="0" err="1"/>
              <a:t>valuer</a:t>
            </a:r>
            <a:r>
              <a:rPr lang="en-US" dirty="0"/>
              <a:t> who had given the earlier report.</a:t>
            </a:r>
            <a:endParaRPr lang="en-IN" dirty="0"/>
          </a:p>
          <a:p>
            <a:endParaRPr lang="en-IN" dirty="0"/>
          </a:p>
        </p:txBody>
      </p:sp>
    </p:spTree>
    <p:extLst>
      <p:ext uri="{BB962C8B-B14F-4D97-AF65-F5344CB8AC3E}">
        <p14:creationId xmlns:p14="http://schemas.microsoft.com/office/powerpoint/2010/main" val="27625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END</a:t>
            </a:r>
          </a:p>
        </p:txBody>
      </p:sp>
      <p:sp>
        <p:nvSpPr>
          <p:cNvPr id="3" name="Content Placeholder 2"/>
          <p:cNvSpPr>
            <a:spLocks noGrp="1"/>
          </p:cNvSpPr>
          <p:nvPr>
            <p:ph idx="1"/>
          </p:nvPr>
        </p:nvSpPr>
        <p:spPr/>
        <p:txBody>
          <a:bodyPr/>
          <a:lstStyle/>
          <a:p>
            <a:endParaRPr lang="en-IN" dirty="0"/>
          </a:p>
        </p:txBody>
      </p:sp>
    </p:spTree>
    <p:extLst>
      <p:ext uri="{BB962C8B-B14F-4D97-AF65-F5344CB8AC3E}">
        <p14:creationId xmlns:p14="http://schemas.microsoft.com/office/powerpoint/2010/main" val="3580725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947" y="128337"/>
            <a:ext cx="8614611" cy="6585284"/>
          </a:xfrm>
        </p:spPr>
        <p:txBody>
          <a:bodyPr>
            <a:normAutofit fontScale="92500" lnSpcReduction="10000"/>
          </a:bodyPr>
          <a:lstStyle/>
          <a:p>
            <a:pPr algn="just"/>
            <a:r>
              <a:rPr lang="en-US" b="1" dirty="0"/>
              <a:t>Risk Management Committee of the Board (RMCB)</a:t>
            </a:r>
            <a:endParaRPr lang="en-IN" b="1" dirty="0"/>
          </a:p>
          <a:p>
            <a:pPr lvl="0" algn="just"/>
            <a:r>
              <a:rPr lang="en-US" dirty="0"/>
              <a:t>Headed by Chairman of the Bank. Comprises  MD&amp;CEO, EDs &amp; 3 other Directors of the Bank.   </a:t>
            </a:r>
            <a:endParaRPr lang="en-IN" dirty="0"/>
          </a:p>
          <a:p>
            <a:pPr lvl="0" algn="just"/>
            <a:r>
              <a:rPr lang="en-US" dirty="0"/>
              <a:t>Oversee Credit Risk Management.</a:t>
            </a:r>
            <a:endParaRPr lang="en-IN" dirty="0"/>
          </a:p>
          <a:p>
            <a:pPr algn="just"/>
            <a:r>
              <a:rPr lang="en-US" b="1" dirty="0"/>
              <a:t>Credit Risk Management Committee (CRMC)</a:t>
            </a:r>
            <a:endParaRPr lang="en-IN" b="1" dirty="0"/>
          </a:p>
          <a:p>
            <a:pPr lvl="0" algn="just"/>
            <a:r>
              <a:rPr lang="en-US" b="1" dirty="0"/>
              <a:t>Constitution</a:t>
            </a:r>
            <a:r>
              <a:rPr lang="en-US" dirty="0"/>
              <a:t>:  MD&amp;CEO,  EDs, RM wing head, Heads of all credit wings.  CAM, RBS &amp; Inspection wing.  Special invitees: GM of RM wing &amp; wing head of note placing wing.  </a:t>
            </a:r>
            <a:endParaRPr lang="en-IN" dirty="0"/>
          </a:p>
          <a:p>
            <a:pPr lvl="0" algn="just"/>
            <a:r>
              <a:rPr lang="en-US" b="1" dirty="0"/>
              <a:t>Monitor</a:t>
            </a:r>
            <a:r>
              <a:rPr lang="en-US" dirty="0"/>
              <a:t> implementation of CRM policy, ensure compliance with Prudential limits. </a:t>
            </a:r>
            <a:r>
              <a:rPr lang="en-US" b="1" dirty="0"/>
              <a:t>Decide delegation of powers, collaterals, pricing of loans, Provisioning etc.</a:t>
            </a:r>
            <a:endParaRPr lang="en-IN" dirty="0"/>
          </a:p>
          <a:p>
            <a:pPr algn="just"/>
            <a:r>
              <a:rPr lang="en-US" dirty="0"/>
              <a:t>The CGM/GM of Risk Management Wing  is  </a:t>
            </a:r>
            <a:r>
              <a:rPr lang="en-US" b="1" dirty="0"/>
              <a:t>Group Chief Risk Officer (GCRO</a:t>
            </a:r>
            <a:r>
              <a:rPr lang="en-US" dirty="0"/>
              <a:t>)</a:t>
            </a:r>
            <a:endParaRPr lang="en-IN" dirty="0"/>
          </a:p>
          <a:p>
            <a:pPr lvl="0" algn="just"/>
            <a:r>
              <a:rPr lang="en-US" dirty="0"/>
              <a:t>The borrowers rated as </a:t>
            </a:r>
            <a:r>
              <a:rPr lang="en-US" b="1" dirty="0"/>
              <a:t>Moderate Risk and better</a:t>
            </a:r>
            <a:r>
              <a:rPr lang="en-US" dirty="0"/>
              <a:t> are termed as </a:t>
            </a:r>
            <a:r>
              <a:rPr lang="en-US" b="1" dirty="0"/>
              <a:t>investment grade</a:t>
            </a:r>
            <a:r>
              <a:rPr lang="en-US" dirty="0"/>
              <a:t> exposures. Moderate Risk is equivalent to </a:t>
            </a:r>
            <a:r>
              <a:rPr lang="en-US" b="1" dirty="0"/>
              <a:t>“BB”</a:t>
            </a:r>
            <a:r>
              <a:rPr lang="en-US" dirty="0"/>
              <a:t> by  External Rating Agencies. </a:t>
            </a:r>
            <a:endParaRPr lang="en-IN" dirty="0"/>
          </a:p>
          <a:p>
            <a:pPr lvl="0" algn="just"/>
            <a:r>
              <a:rPr lang="en-US" dirty="0"/>
              <a:t>No authority, other than </a:t>
            </a:r>
            <a:r>
              <a:rPr lang="en-US" b="1" dirty="0"/>
              <a:t>CAC of the Board</a:t>
            </a:r>
            <a:r>
              <a:rPr lang="en-US" dirty="0"/>
              <a:t> and above authorities, is empowered to permit credit facilities to new borrower clients rated </a:t>
            </a:r>
            <a:r>
              <a:rPr lang="en-US" b="1" dirty="0"/>
              <a:t>High Risk.</a:t>
            </a:r>
            <a:endParaRPr lang="en-IN" dirty="0"/>
          </a:p>
          <a:p>
            <a:pPr lvl="0" algn="just"/>
            <a:r>
              <a:rPr lang="en-US" dirty="0"/>
              <a:t>If the total eligible provisions are over and above the </a:t>
            </a:r>
            <a:r>
              <a:rPr lang="en-US" b="1" dirty="0"/>
              <a:t>Expected Loss(EL)</a:t>
            </a:r>
            <a:r>
              <a:rPr lang="en-US" dirty="0"/>
              <a:t> amount, the  excess can be included in </a:t>
            </a:r>
            <a:r>
              <a:rPr lang="en-US" b="1" dirty="0"/>
              <a:t>Tier 2 capital</a:t>
            </a:r>
            <a:r>
              <a:rPr lang="en-US" dirty="0"/>
              <a:t> up to a maximum of </a:t>
            </a:r>
            <a:r>
              <a:rPr lang="en-US" b="1" dirty="0"/>
              <a:t>0.6% of credit risk weighted assets</a:t>
            </a:r>
            <a:r>
              <a:rPr lang="en-US" dirty="0"/>
              <a:t> subject to RBI approval. </a:t>
            </a:r>
            <a:endParaRPr lang="en-IN" dirty="0"/>
          </a:p>
          <a:p>
            <a:pPr lvl="0" algn="just"/>
            <a:r>
              <a:rPr lang="en-US" dirty="0"/>
              <a:t>Where the total EL amount exceeds total eligible provisions, banks must </a:t>
            </a:r>
            <a:r>
              <a:rPr lang="en-US" b="1" dirty="0"/>
              <a:t>deduct</a:t>
            </a:r>
            <a:r>
              <a:rPr lang="en-US" dirty="0"/>
              <a:t> the difference from its </a:t>
            </a:r>
            <a:r>
              <a:rPr lang="en-US" b="1" dirty="0"/>
              <a:t>common equity</a:t>
            </a:r>
            <a:endParaRPr lang="en-IN" dirty="0"/>
          </a:p>
          <a:p>
            <a:endParaRPr lang="en-IN" b="1" dirty="0"/>
          </a:p>
        </p:txBody>
      </p:sp>
    </p:spTree>
    <p:extLst>
      <p:ext uri="{BB962C8B-B14F-4D97-AF65-F5344CB8AC3E}">
        <p14:creationId xmlns:p14="http://schemas.microsoft.com/office/powerpoint/2010/main" val="316397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842" y="144379"/>
            <a:ext cx="8486273" cy="6280484"/>
          </a:xfrm>
        </p:spPr>
        <p:txBody>
          <a:bodyPr/>
          <a:lstStyle/>
          <a:p>
            <a:pPr algn="just"/>
            <a:r>
              <a:rPr lang="en-US" b="1" dirty="0"/>
              <a:t>Risk Adjusted Return on Capital</a:t>
            </a:r>
            <a:r>
              <a:rPr lang="en-US" dirty="0"/>
              <a:t> (RAROC) : Bank shall compute RAROC for all the Corporate/MSME/Agricultural Proposals having aggregate exposure to counterparty of </a:t>
            </a:r>
            <a:r>
              <a:rPr lang="en-US" b="1" dirty="0"/>
              <a:t>above Rs.7.50 </a:t>
            </a:r>
            <a:r>
              <a:rPr lang="en-US" b="1" dirty="0" err="1"/>
              <a:t>crore</a:t>
            </a:r>
            <a:r>
              <a:rPr lang="en-US" dirty="0"/>
              <a:t> from our Bank. </a:t>
            </a:r>
            <a:endParaRPr lang="en-IN" dirty="0"/>
          </a:p>
          <a:p>
            <a:pPr algn="just"/>
            <a:r>
              <a:rPr lang="en-US" b="1" dirty="0"/>
              <a:t>Exempted from RAROC</a:t>
            </a:r>
            <a:r>
              <a:rPr lang="en-US" dirty="0"/>
              <a:t>:  Loans against our Deposits, Staff Loans, Loans under Restructuring, exposures </a:t>
            </a:r>
            <a:r>
              <a:rPr lang="en-US" b="1" dirty="0"/>
              <a:t>below Rs.7.50 </a:t>
            </a:r>
            <a:r>
              <a:rPr lang="en-US" b="1" dirty="0" err="1"/>
              <a:t>crores</a:t>
            </a:r>
            <a:r>
              <a:rPr lang="en-US" b="1" dirty="0"/>
              <a:t>.</a:t>
            </a:r>
            <a:endParaRPr lang="en-IN" dirty="0"/>
          </a:p>
          <a:p>
            <a:pPr algn="just"/>
            <a:r>
              <a:rPr lang="en-US" b="1" dirty="0"/>
              <a:t>RM </a:t>
            </a:r>
            <a:r>
              <a:rPr lang="en-US" dirty="0"/>
              <a:t>wing shall review all RAROC proposals </a:t>
            </a:r>
            <a:r>
              <a:rPr lang="en-US" b="1" dirty="0"/>
              <a:t>above Rs.100 cr</a:t>
            </a:r>
            <a:r>
              <a:rPr lang="en-US" dirty="0"/>
              <a:t>.</a:t>
            </a:r>
            <a:endParaRPr lang="en-IN" dirty="0"/>
          </a:p>
          <a:p>
            <a:pPr algn="just"/>
            <a:r>
              <a:rPr lang="en-US" dirty="0"/>
              <a:t>For corporate exposures, </a:t>
            </a:r>
            <a:r>
              <a:rPr lang="en-US" b="1" dirty="0"/>
              <a:t>PD</a:t>
            </a:r>
            <a:r>
              <a:rPr lang="en-US" dirty="0"/>
              <a:t>s are required to be estimated for each </a:t>
            </a:r>
            <a:r>
              <a:rPr lang="en-US" b="1" dirty="0"/>
              <a:t>borrower rating grade</a:t>
            </a:r>
            <a:r>
              <a:rPr lang="en-US" dirty="0"/>
              <a:t> and </a:t>
            </a:r>
            <a:r>
              <a:rPr lang="en-US" b="1" dirty="0"/>
              <a:t>LGDs, EADs</a:t>
            </a:r>
            <a:r>
              <a:rPr lang="en-US" dirty="0"/>
              <a:t> and </a:t>
            </a:r>
            <a:r>
              <a:rPr lang="en-US" b="1" dirty="0"/>
              <a:t>Effective Maturity</a:t>
            </a:r>
            <a:r>
              <a:rPr lang="en-US" dirty="0"/>
              <a:t> are required to be estimated for </a:t>
            </a:r>
            <a:r>
              <a:rPr lang="en-US" b="1" dirty="0"/>
              <a:t>each facility assigned to the borrower</a:t>
            </a:r>
            <a:endParaRPr lang="en-IN" b="1" dirty="0"/>
          </a:p>
          <a:p>
            <a:pPr lvl="0" algn="just"/>
            <a:r>
              <a:rPr lang="en-IN" dirty="0"/>
              <a:t>During </a:t>
            </a:r>
            <a:r>
              <a:rPr lang="en-IN" b="1" dirty="0"/>
              <a:t>Transition period</a:t>
            </a:r>
            <a:r>
              <a:rPr lang="en-IN" dirty="0"/>
              <a:t> (2 years as per RBI) minimum capital maintained by Bank under IRB/Standardized Approach, whichever higher. However as per Standardized approach 100% of required capital to be maintained in 1</a:t>
            </a:r>
            <a:r>
              <a:rPr lang="en-IN" baseline="30000" dirty="0"/>
              <a:t>st</a:t>
            </a:r>
            <a:r>
              <a:rPr lang="en-IN" dirty="0"/>
              <a:t> year and 90% in 2</a:t>
            </a:r>
            <a:r>
              <a:rPr lang="en-IN" baseline="30000" dirty="0"/>
              <a:t>nd</a:t>
            </a:r>
            <a:r>
              <a:rPr lang="en-IN" dirty="0"/>
              <a:t> year onwards, (if RBI extends beyond 2 years)</a:t>
            </a:r>
          </a:p>
          <a:p>
            <a:pPr lvl="0" algn="just"/>
            <a:r>
              <a:rPr lang="en-US" b="1" dirty="0"/>
              <a:t>The Bank shall continue to measure credit risk based on the standardized approach along with IRB until RBI approval for IRB approaches is in place</a:t>
            </a:r>
            <a:endParaRPr lang="en-IN" dirty="0"/>
          </a:p>
          <a:p>
            <a:endParaRPr lang="en-IN" dirty="0"/>
          </a:p>
        </p:txBody>
      </p:sp>
    </p:spTree>
    <p:extLst>
      <p:ext uri="{BB962C8B-B14F-4D97-AF65-F5344CB8AC3E}">
        <p14:creationId xmlns:p14="http://schemas.microsoft.com/office/powerpoint/2010/main" val="3179182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863" y="96253"/>
            <a:ext cx="8670758" cy="6593305"/>
          </a:xfrm>
        </p:spPr>
        <p:txBody>
          <a:bodyPr>
            <a:normAutofit fontScale="92500" lnSpcReduction="20000"/>
          </a:bodyPr>
          <a:lstStyle/>
          <a:p>
            <a:pPr algn="just"/>
            <a:r>
              <a:rPr lang="en-US" b="1" dirty="0"/>
              <a:t>PROCEDURE DOCUMENT:</a:t>
            </a:r>
            <a:endParaRPr lang="en-IN" dirty="0"/>
          </a:p>
          <a:p>
            <a:pPr algn="just"/>
            <a:r>
              <a:rPr lang="en-US" b="1" dirty="0"/>
              <a:t>POLICY AND STRATEGIES</a:t>
            </a:r>
            <a:endParaRPr lang="en-IN" dirty="0"/>
          </a:p>
          <a:p>
            <a:pPr algn="just"/>
            <a:r>
              <a:rPr lang="en-US" b="1" dirty="0"/>
              <a:t>Large </a:t>
            </a:r>
            <a:r>
              <a:rPr lang="en-US" b="1" dirty="0" err="1"/>
              <a:t>Borrowal</a:t>
            </a:r>
            <a:r>
              <a:rPr lang="en-US" b="1" dirty="0"/>
              <a:t> Framework (LBF) :  (To address Concentration Risk)</a:t>
            </a:r>
            <a:endParaRPr lang="en-IN" dirty="0"/>
          </a:p>
          <a:p>
            <a:pPr algn="just"/>
            <a:r>
              <a:rPr lang="en-US" dirty="0"/>
              <a:t>A borrower shall be referred to as the </a:t>
            </a:r>
            <a:r>
              <a:rPr lang="en-US" b="1" dirty="0"/>
              <a:t>‘Specified borrower’</a:t>
            </a:r>
            <a:r>
              <a:rPr lang="en-US" dirty="0"/>
              <a:t>, if the Aggregate Sanctioned Credit Limit is more than Rs.10,000 </a:t>
            </a:r>
            <a:r>
              <a:rPr lang="en-US" dirty="0" err="1"/>
              <a:t>crore</a:t>
            </a:r>
            <a:r>
              <a:rPr lang="en-US" dirty="0"/>
              <a:t>. </a:t>
            </a:r>
            <a:endParaRPr lang="en-IN" dirty="0"/>
          </a:p>
          <a:p>
            <a:pPr algn="just"/>
            <a:r>
              <a:rPr lang="en-US" b="1" dirty="0"/>
              <a:t>Permissible Lending Limits for the Banks</a:t>
            </a:r>
            <a:r>
              <a:rPr lang="en-US" dirty="0"/>
              <a:t>: Half of incremental capital funds sourced over and above the specified limit by the borrower is permissible limit for lending by Bank, i.e. Normally permitted Lending Limit (NPLL) means 50% of incremental funds raised by the specified borrower over and above its specified limit (Rs.10,000 </a:t>
            </a:r>
            <a:r>
              <a:rPr lang="en-US" dirty="0" err="1"/>
              <a:t>cr</a:t>
            </a:r>
            <a:r>
              <a:rPr lang="en-US" dirty="0"/>
              <a:t>) in the succeeding financial year, in which the reference date falls.</a:t>
            </a:r>
            <a:endParaRPr lang="en-IN" dirty="0"/>
          </a:p>
          <a:p>
            <a:pPr marL="0" indent="0" algn="just">
              <a:buNone/>
            </a:pPr>
            <a:r>
              <a:rPr lang="en-US" b="1" dirty="0"/>
              <a:t>LARGE EXPOSURE FRAMEWORK</a:t>
            </a:r>
            <a:endParaRPr lang="en-IN" dirty="0"/>
          </a:p>
          <a:p>
            <a:pPr marL="0" lvl="0" indent="0" algn="just">
              <a:buNone/>
            </a:pPr>
            <a:r>
              <a:rPr lang="en-US" b="1" dirty="0"/>
              <a:t>To address the concentration risk </a:t>
            </a:r>
            <a:endParaRPr lang="en-IN" dirty="0"/>
          </a:p>
          <a:p>
            <a:pPr algn="just"/>
            <a:r>
              <a:rPr lang="en-US" b="1" dirty="0"/>
              <a:t>Definition of a LARGE EXPOSURE</a:t>
            </a:r>
            <a:r>
              <a:rPr lang="en-US" dirty="0"/>
              <a:t> : </a:t>
            </a:r>
            <a:endParaRPr lang="en-IN" dirty="0"/>
          </a:p>
          <a:p>
            <a:pPr lvl="0" algn="just"/>
            <a:r>
              <a:rPr lang="en-US" dirty="0"/>
              <a:t>All exposures of Bank to counterparty</a:t>
            </a:r>
            <a:r>
              <a:rPr lang="en-US" b="1" dirty="0"/>
              <a:t> </a:t>
            </a:r>
            <a:r>
              <a:rPr lang="en-US" dirty="0"/>
              <a:t>or group of connected counterparties</a:t>
            </a:r>
            <a:r>
              <a:rPr lang="en-US" b="1" dirty="0"/>
              <a:t> </a:t>
            </a:r>
            <a:r>
              <a:rPr lang="en-US" dirty="0"/>
              <a:t>is equal to or above </a:t>
            </a:r>
            <a:r>
              <a:rPr lang="en-US" b="1" dirty="0"/>
              <a:t>10 percent</a:t>
            </a:r>
            <a:r>
              <a:rPr lang="en-US" dirty="0"/>
              <a:t> of the bank’s </a:t>
            </a:r>
            <a:r>
              <a:rPr lang="en-US" b="1" dirty="0"/>
              <a:t>eligible capital base</a:t>
            </a:r>
            <a:r>
              <a:rPr lang="en-US" dirty="0"/>
              <a:t> </a:t>
            </a:r>
            <a:r>
              <a:rPr lang="en-US" b="1" dirty="0"/>
              <a:t>(T1)</a:t>
            </a:r>
            <a:endParaRPr lang="en-IN" dirty="0"/>
          </a:p>
          <a:p>
            <a:pPr algn="just"/>
            <a:r>
              <a:rPr lang="en-US" b="1" dirty="0"/>
              <a:t>The Large Exposure limits</a:t>
            </a:r>
            <a:endParaRPr lang="en-IN" b="1" dirty="0"/>
          </a:p>
          <a:p>
            <a:pPr lvl="0" algn="just"/>
            <a:r>
              <a:rPr lang="en-US" b="1" dirty="0"/>
              <a:t>Single Counterparty : The sum of all the exposure values of a bank to a single counterparty must not be higher than 20 percent of the bank’s available eligible capital base (Tier 1 capital) .  </a:t>
            </a:r>
            <a:endParaRPr lang="en-IN" b="1" dirty="0"/>
          </a:p>
          <a:p>
            <a:pPr lvl="0" algn="just"/>
            <a:r>
              <a:rPr lang="en-US" b="1" dirty="0"/>
              <a:t>In exceptional cases, Board of Banks may allow an additional 5 percent exposure of the bank’s available eligible capital base</a:t>
            </a:r>
            <a:endParaRPr lang="en-IN" b="1" dirty="0"/>
          </a:p>
          <a:p>
            <a:endParaRPr lang="en-IN" dirty="0"/>
          </a:p>
        </p:txBody>
      </p:sp>
    </p:spTree>
    <p:extLst>
      <p:ext uri="{BB962C8B-B14F-4D97-AF65-F5344CB8AC3E}">
        <p14:creationId xmlns:p14="http://schemas.microsoft.com/office/powerpoint/2010/main" val="649044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411" y="136358"/>
            <a:ext cx="8390021" cy="6569242"/>
          </a:xfrm>
        </p:spPr>
        <p:txBody>
          <a:bodyPr/>
          <a:lstStyle/>
          <a:p>
            <a:pPr marL="0" indent="0">
              <a:buNone/>
            </a:pPr>
            <a:r>
              <a:rPr lang="en-US" sz="2400" b="1" dirty="0"/>
              <a:t>Groups of Connected Counterparties (Group)</a:t>
            </a:r>
            <a:r>
              <a:rPr lang="en-US" b="1" dirty="0"/>
              <a:t>:  </a:t>
            </a:r>
            <a:endParaRPr lang="en-IN" dirty="0"/>
          </a:p>
          <a:p>
            <a:pPr lvl="0"/>
            <a:r>
              <a:rPr lang="en-US" dirty="0"/>
              <a:t>Not be higher than </a:t>
            </a:r>
            <a:r>
              <a:rPr lang="en-US" b="1" dirty="0"/>
              <a:t>25 percent</a:t>
            </a:r>
            <a:r>
              <a:rPr lang="en-US" dirty="0"/>
              <a:t> of the bank’s available eligible capital (</a:t>
            </a:r>
            <a:r>
              <a:rPr lang="en-US" b="1" dirty="0"/>
              <a:t>Tier 1 capital</a:t>
            </a:r>
            <a:r>
              <a:rPr lang="en-US" dirty="0"/>
              <a:t>) base at all times.</a:t>
            </a:r>
            <a:endParaRPr lang="en-IN" dirty="0"/>
          </a:p>
          <a:p>
            <a:pPr lvl="0"/>
            <a:r>
              <a:rPr lang="en-US" b="1" dirty="0"/>
              <a:t>The interbank exposures</a:t>
            </a:r>
            <a:r>
              <a:rPr lang="en-US" dirty="0"/>
              <a:t>, except intra-day interbank exposures, will be subject to the large exposure limit </a:t>
            </a:r>
            <a:r>
              <a:rPr lang="en-US" b="1" dirty="0"/>
              <a:t>of 25% of a bank’s Tier 1 capital</a:t>
            </a:r>
            <a:endParaRPr lang="en-IN" dirty="0"/>
          </a:p>
          <a:p>
            <a:pPr marL="0" indent="0">
              <a:buNone/>
            </a:pPr>
            <a:r>
              <a:rPr lang="en-US" b="1" dirty="0"/>
              <a:t>Definition of connected counterparties : </a:t>
            </a:r>
            <a:endParaRPr lang="en-IN" b="1" dirty="0"/>
          </a:p>
          <a:p>
            <a:pPr lvl="0"/>
            <a:r>
              <a:rPr lang="en-US" b="1" dirty="0"/>
              <a:t>Specific relationships or dependencies such that were one of the counterparties to fail, all of the counterparties would very likely fail. </a:t>
            </a:r>
            <a:r>
              <a:rPr lang="en-US" dirty="0"/>
              <a:t> </a:t>
            </a:r>
            <a:endParaRPr lang="en-IN" dirty="0"/>
          </a:p>
          <a:p>
            <a:pPr marL="0" indent="0">
              <a:buNone/>
            </a:pPr>
            <a:r>
              <a:rPr lang="en-US" sz="2400" b="1" dirty="0"/>
              <a:t>Group of connected counterparties</a:t>
            </a:r>
            <a:r>
              <a:rPr lang="en-US" b="1" dirty="0"/>
              <a:t> : </a:t>
            </a:r>
            <a:endParaRPr lang="en-IN" b="1" dirty="0"/>
          </a:p>
          <a:p>
            <a:pPr lvl="0"/>
            <a:r>
              <a:rPr lang="en-US" b="1" dirty="0"/>
              <a:t>Control Relationship, Economic </a:t>
            </a:r>
            <a:r>
              <a:rPr lang="en-US" b="1" dirty="0" err="1"/>
              <a:t>Interdependance</a:t>
            </a:r>
            <a:r>
              <a:rPr lang="en-US" b="1" dirty="0"/>
              <a:t>.</a:t>
            </a:r>
            <a:endParaRPr lang="en-IN" b="1" dirty="0"/>
          </a:p>
          <a:p>
            <a:pPr lvl="0"/>
            <a:r>
              <a:rPr lang="en-US" b="1" dirty="0"/>
              <a:t> If one of the counterparties to fail, all other counterparties would very likely to fail.</a:t>
            </a:r>
            <a:endParaRPr lang="en-IN" b="1" dirty="0"/>
          </a:p>
          <a:p>
            <a:pPr marL="0" indent="0">
              <a:buNone/>
            </a:pPr>
            <a:r>
              <a:rPr lang="en-US" sz="2400" b="1" dirty="0"/>
              <a:t>Group</a:t>
            </a:r>
            <a:r>
              <a:rPr lang="en-US" sz="2400" dirty="0"/>
              <a:t> : </a:t>
            </a:r>
            <a:r>
              <a:rPr lang="en-US" sz="2400" b="1" dirty="0"/>
              <a:t>Definition:</a:t>
            </a:r>
            <a:r>
              <a:rPr lang="en-US" b="1" dirty="0"/>
              <a:t> </a:t>
            </a:r>
            <a:endParaRPr lang="en-IN" dirty="0"/>
          </a:p>
          <a:p>
            <a:r>
              <a:rPr lang="en-US" b="1" dirty="0"/>
              <a:t>The ‘commonality of management’ and ‘effective control on the management’ shall be the basis for determining a group/associate concern.</a:t>
            </a:r>
            <a:endParaRPr lang="en-IN" dirty="0"/>
          </a:p>
          <a:p>
            <a:endParaRPr lang="en-IN" dirty="0"/>
          </a:p>
        </p:txBody>
      </p:sp>
    </p:spTree>
    <p:extLst>
      <p:ext uri="{BB962C8B-B14F-4D97-AF65-F5344CB8AC3E}">
        <p14:creationId xmlns:p14="http://schemas.microsoft.com/office/powerpoint/2010/main" val="399476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905" y="128337"/>
            <a:ext cx="8526379" cy="6481010"/>
          </a:xfrm>
        </p:spPr>
        <p:txBody>
          <a:bodyPr>
            <a:normAutofit/>
          </a:bodyPr>
          <a:lstStyle/>
          <a:p>
            <a:pPr marL="0" indent="0" algn="just">
              <a:buNone/>
            </a:pPr>
            <a:r>
              <a:rPr lang="en-US" sz="2400" b="1" dirty="0"/>
              <a:t>Exposures to NBFCs </a:t>
            </a:r>
            <a:r>
              <a:rPr lang="en-US" b="1" dirty="0"/>
              <a:t>:</a:t>
            </a:r>
            <a:r>
              <a:rPr lang="en-US" dirty="0"/>
              <a:t> </a:t>
            </a:r>
            <a:endParaRPr lang="en-IN" dirty="0"/>
          </a:p>
          <a:p>
            <a:pPr lvl="0" algn="just"/>
            <a:r>
              <a:rPr lang="en-US" dirty="0"/>
              <a:t>Banks’ exposures to a single NBFC (excluding gold loan companies) will be restricted to </a:t>
            </a:r>
            <a:r>
              <a:rPr lang="en-US" b="1" dirty="0"/>
              <a:t>20%</a:t>
            </a:r>
            <a:r>
              <a:rPr lang="en-US" dirty="0"/>
              <a:t> of their eligible capital base.</a:t>
            </a:r>
            <a:endParaRPr lang="en-IN" dirty="0"/>
          </a:p>
          <a:p>
            <a:pPr lvl="0" algn="just"/>
            <a:r>
              <a:rPr lang="en-US" dirty="0"/>
              <a:t>Banks’ exposures to a </a:t>
            </a:r>
            <a:r>
              <a:rPr lang="en-US" b="1" dirty="0"/>
              <a:t>group of connected NBFCs</a:t>
            </a:r>
            <a:r>
              <a:rPr lang="en-US" dirty="0"/>
              <a:t> or group of connected counterparties having NBFCs in the group will be restricted to </a:t>
            </a:r>
            <a:r>
              <a:rPr lang="en-US" b="1" dirty="0"/>
              <a:t>25</a:t>
            </a:r>
            <a:r>
              <a:rPr lang="en-US" dirty="0"/>
              <a:t> percent of their Tier I Capital.</a:t>
            </a:r>
            <a:endParaRPr lang="en-IN" dirty="0"/>
          </a:p>
          <a:p>
            <a:pPr lvl="0" algn="just"/>
            <a:r>
              <a:rPr lang="en-US" dirty="0"/>
              <a:t>Bank’s exposure to a single NBFC, </a:t>
            </a:r>
            <a:r>
              <a:rPr lang="en-US" b="1" dirty="0"/>
              <a:t>having gold loans to the extent of 50% </a:t>
            </a:r>
            <a:r>
              <a:rPr lang="en-US" dirty="0"/>
              <a:t>or more of its total financial assets, shall be restricted to </a:t>
            </a:r>
            <a:r>
              <a:rPr lang="en-US" b="1" dirty="0"/>
              <a:t>7.5%</a:t>
            </a:r>
            <a:r>
              <a:rPr lang="en-US" dirty="0"/>
              <a:t> of Bank’s capital funds. (12.5% if Lending is for Infrastructure)</a:t>
            </a:r>
            <a:endParaRPr lang="en-IN" dirty="0"/>
          </a:p>
          <a:p>
            <a:pPr marL="0" indent="0" algn="just">
              <a:buNone/>
            </a:pPr>
            <a:r>
              <a:rPr lang="en-US" b="1" dirty="0"/>
              <a:t>Large exposures rules for Global Systemically Important banks (G-SIBs) and Domestic Systemically Important banks (D-SIBs) : </a:t>
            </a:r>
            <a:endParaRPr lang="en-IN" dirty="0"/>
          </a:p>
          <a:p>
            <a:pPr lvl="0" algn="just"/>
            <a:r>
              <a:rPr lang="en-US" dirty="0"/>
              <a:t>G-SIB’s exposure to another G-SIB is set at </a:t>
            </a:r>
            <a:r>
              <a:rPr lang="en-US" b="1" dirty="0"/>
              <a:t>15</a:t>
            </a:r>
            <a:r>
              <a:rPr lang="en-US" dirty="0"/>
              <a:t> percent of the eligible capital base</a:t>
            </a:r>
            <a:endParaRPr lang="en-IN" dirty="0"/>
          </a:p>
          <a:p>
            <a:pPr lvl="0" algn="just"/>
            <a:r>
              <a:rPr lang="en-US" dirty="0"/>
              <a:t>A non G-SIB in India to a G-SIB in India or overseas will be </a:t>
            </a:r>
            <a:r>
              <a:rPr lang="en-US" b="1" dirty="0"/>
              <a:t>20</a:t>
            </a:r>
            <a:r>
              <a:rPr lang="en-US" dirty="0"/>
              <a:t> percent of the eligible capital base</a:t>
            </a:r>
            <a:endParaRPr lang="en-IN" dirty="0"/>
          </a:p>
          <a:p>
            <a:pPr lvl="0" algn="just"/>
            <a:r>
              <a:rPr lang="en-US" dirty="0"/>
              <a:t>D-SIBs governed by Interbank exposures (</a:t>
            </a:r>
            <a:r>
              <a:rPr lang="en-US" dirty="0" err="1"/>
              <a:t>ie</a:t>
            </a:r>
            <a:r>
              <a:rPr lang="en-US" dirty="0"/>
              <a:t> 25% of T1 capital)</a:t>
            </a:r>
            <a:endParaRPr lang="en-IN" dirty="0"/>
          </a:p>
          <a:p>
            <a:pPr algn="just"/>
            <a:endParaRPr lang="en-IN" sz="1800" dirty="0"/>
          </a:p>
        </p:txBody>
      </p:sp>
    </p:spTree>
    <p:extLst>
      <p:ext uri="{BB962C8B-B14F-4D97-AF65-F5344CB8AC3E}">
        <p14:creationId xmlns:p14="http://schemas.microsoft.com/office/powerpoint/2010/main" val="2313950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48653"/>
            <a:ext cx="8333873" cy="6392779"/>
          </a:xfrm>
        </p:spPr>
        <p:txBody>
          <a:bodyPr/>
          <a:lstStyle/>
          <a:p>
            <a:r>
              <a:rPr lang="en-US" b="1" dirty="0"/>
              <a:t>Credit exposure ceiling for individual and non corporate borrowers: (Rs.in cr.)</a:t>
            </a:r>
            <a:endParaRPr lang="en-IN" b="1" dirty="0"/>
          </a:p>
          <a:p>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3649477262"/>
              </p:ext>
            </p:extLst>
          </p:nvPr>
        </p:nvGraphicFramePr>
        <p:xfrm>
          <a:off x="1026694" y="994611"/>
          <a:ext cx="7676148" cy="5487576"/>
        </p:xfrm>
        <a:graphic>
          <a:graphicData uri="http://schemas.openxmlformats.org/drawingml/2006/table">
            <a:tbl>
              <a:tblPr firstRow="1" firstCol="1" lastRow="1" lastCol="1" bandRow="1" bandCol="1">
                <a:tableStyleId>{5C22544A-7EE6-4342-B048-85BDC9FD1C3A}</a:tableStyleId>
              </a:tblPr>
              <a:tblGrid>
                <a:gridCol w="721895">
                  <a:extLst>
                    <a:ext uri="{9D8B030D-6E8A-4147-A177-3AD203B41FA5}">
                      <a16:colId xmlns:a16="http://schemas.microsoft.com/office/drawing/2014/main" val="20000"/>
                    </a:ext>
                  </a:extLst>
                </a:gridCol>
                <a:gridCol w="5566611">
                  <a:extLst>
                    <a:ext uri="{9D8B030D-6E8A-4147-A177-3AD203B41FA5}">
                      <a16:colId xmlns:a16="http://schemas.microsoft.com/office/drawing/2014/main" val="20001"/>
                    </a:ext>
                  </a:extLst>
                </a:gridCol>
                <a:gridCol w="1387642">
                  <a:extLst>
                    <a:ext uri="{9D8B030D-6E8A-4147-A177-3AD203B41FA5}">
                      <a16:colId xmlns:a16="http://schemas.microsoft.com/office/drawing/2014/main" val="20002"/>
                    </a:ext>
                  </a:extLst>
                </a:gridCol>
              </a:tblGrid>
              <a:tr h="650930">
                <a:tc>
                  <a:txBody>
                    <a:bodyPr/>
                    <a:lstStyle/>
                    <a:p>
                      <a:pPr marL="106045" algn="ctr">
                        <a:lnSpc>
                          <a:spcPct val="107000"/>
                        </a:lnSpc>
                        <a:spcAft>
                          <a:spcPts val="0"/>
                        </a:spcAft>
                      </a:pPr>
                      <a:r>
                        <a:rPr lang="en-US" sz="1200" b="1" dirty="0">
                          <a:effectLst/>
                        </a:rPr>
                        <a:t>Sl.</a:t>
                      </a:r>
                      <a:endParaRPr lang="en-IN" sz="1200" b="1" dirty="0">
                        <a:effectLst/>
                      </a:endParaRPr>
                    </a:p>
                    <a:p>
                      <a:pPr marL="74295" algn="ctr">
                        <a:lnSpc>
                          <a:spcPct val="107000"/>
                        </a:lnSpc>
                        <a:spcBef>
                          <a:spcPts val="70"/>
                        </a:spcBef>
                        <a:spcAft>
                          <a:spcPts val="0"/>
                        </a:spcAft>
                      </a:pPr>
                      <a:r>
                        <a:rPr lang="en-US" sz="1200" b="1" dirty="0">
                          <a:effectLst/>
                        </a:rPr>
                        <a:t>No.</a:t>
                      </a:r>
                      <a:endParaRPr lang="en-IN" sz="12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946150" algn="just">
                        <a:lnSpc>
                          <a:spcPct val="107000"/>
                        </a:lnSpc>
                        <a:spcBef>
                          <a:spcPts val="660"/>
                        </a:spcBef>
                        <a:spcAft>
                          <a:spcPts val="0"/>
                        </a:spcAft>
                      </a:pPr>
                      <a:r>
                        <a:rPr lang="en-US" sz="1200" b="1" dirty="0">
                          <a:effectLst/>
                        </a:rPr>
                        <a:t>Category of borrower</a:t>
                      </a:r>
                      <a:endParaRPr lang="en-IN" sz="12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95885" algn="ctr">
                        <a:lnSpc>
                          <a:spcPct val="107000"/>
                        </a:lnSpc>
                        <a:spcAft>
                          <a:spcPts val="0"/>
                        </a:spcAft>
                      </a:pPr>
                      <a:r>
                        <a:rPr lang="en-US" sz="1200" b="1">
                          <a:effectLst/>
                        </a:rPr>
                        <a:t>Prudential Exposure</a:t>
                      </a:r>
                      <a:endParaRPr lang="en-IN" sz="1200" b="1">
                        <a:effectLst/>
                      </a:endParaRPr>
                    </a:p>
                    <a:p>
                      <a:pPr marL="93980" algn="ctr">
                        <a:lnSpc>
                          <a:spcPct val="107000"/>
                        </a:lnSpc>
                        <a:spcBef>
                          <a:spcPts val="70"/>
                        </a:spcBef>
                        <a:spcAft>
                          <a:spcPts val="0"/>
                        </a:spcAft>
                      </a:pPr>
                      <a:r>
                        <a:rPr lang="en-US" sz="1200" b="1">
                          <a:effectLst/>
                        </a:rPr>
                        <a:t>ceiling(FB+NFB)</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550291">
                <a:tc>
                  <a:txBody>
                    <a:bodyPr/>
                    <a:lstStyle/>
                    <a:p>
                      <a:pPr algn="ctr">
                        <a:lnSpc>
                          <a:spcPct val="107000"/>
                        </a:lnSpc>
                        <a:spcBef>
                          <a:spcPts val="55"/>
                        </a:spcBef>
                        <a:spcAft>
                          <a:spcPts val="0"/>
                        </a:spcAft>
                      </a:pPr>
                      <a:r>
                        <a:rPr lang="en-US" sz="1200" b="1" dirty="0">
                          <a:effectLst/>
                        </a:rPr>
                        <a:t> </a:t>
                      </a:r>
                      <a:endParaRPr lang="en-IN" sz="1200" b="1" dirty="0">
                        <a:effectLst/>
                      </a:endParaRPr>
                    </a:p>
                    <a:p>
                      <a:pPr marL="3810" algn="ctr">
                        <a:lnSpc>
                          <a:spcPct val="107000"/>
                        </a:lnSpc>
                        <a:spcAft>
                          <a:spcPts val="0"/>
                        </a:spcAft>
                      </a:pPr>
                      <a:r>
                        <a:rPr lang="en-US" sz="1200" b="1" dirty="0">
                          <a:effectLst/>
                        </a:rPr>
                        <a:t>1</a:t>
                      </a:r>
                      <a:endParaRPr lang="en-IN" sz="12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Aft>
                          <a:spcPts val="0"/>
                        </a:spcAft>
                      </a:pPr>
                      <a:r>
                        <a:rPr lang="en-US" sz="1600" b="1" dirty="0">
                          <a:effectLst/>
                        </a:rPr>
                        <a:t>Individual borrowers for personal loans for Non business purpose </a:t>
                      </a:r>
                      <a:r>
                        <a:rPr lang="en-IN" sz="1600" b="1" baseline="0" dirty="0">
                          <a:effectLst/>
                        </a:rPr>
                        <a:t>    </a:t>
                      </a:r>
                      <a:r>
                        <a:rPr lang="en-US" sz="1600" b="1" dirty="0">
                          <a:effectLst/>
                        </a:rPr>
                        <a:t>(Other than</a:t>
                      </a:r>
                      <a:r>
                        <a:rPr lang="en-US" sz="1600" b="1" spc="340" dirty="0">
                          <a:effectLst/>
                        </a:rPr>
                        <a:t> </a:t>
                      </a:r>
                      <a:r>
                        <a:rPr lang="en-US" sz="1600" b="1" dirty="0">
                          <a:effectLst/>
                        </a:rPr>
                        <a:t>schematic  loans)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55"/>
                        </a:spcBef>
                        <a:spcAft>
                          <a:spcPts val="0"/>
                        </a:spcAft>
                      </a:pPr>
                      <a:r>
                        <a:rPr lang="en-US" sz="1600" b="1" dirty="0">
                          <a:effectLst/>
                        </a:rPr>
                        <a:t> </a:t>
                      </a:r>
                      <a:endParaRPr lang="en-IN" sz="1600" b="1" dirty="0">
                        <a:effectLst/>
                      </a:endParaRPr>
                    </a:p>
                    <a:p>
                      <a:pPr algn="ctr">
                        <a:lnSpc>
                          <a:spcPct val="107000"/>
                        </a:lnSpc>
                        <a:spcAft>
                          <a:spcPts val="0"/>
                        </a:spcAft>
                      </a:pPr>
                      <a:r>
                        <a:rPr lang="en-US" sz="1600" b="1" dirty="0">
                          <a:effectLst/>
                        </a:rPr>
                        <a:t>30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633656">
                <a:tc>
                  <a:txBody>
                    <a:bodyPr/>
                    <a:lstStyle/>
                    <a:p>
                      <a:pPr marL="3810" algn="ctr">
                        <a:lnSpc>
                          <a:spcPct val="107000"/>
                        </a:lnSpc>
                        <a:spcAft>
                          <a:spcPts val="0"/>
                        </a:spcAft>
                      </a:pPr>
                      <a:r>
                        <a:rPr lang="en-US" sz="1200" b="1">
                          <a:effectLst/>
                        </a:rPr>
                        <a:t>2</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Aft>
                          <a:spcPts val="0"/>
                        </a:spcAft>
                      </a:pPr>
                      <a:r>
                        <a:rPr lang="en-US" sz="1600" b="1" dirty="0">
                          <a:effectLst/>
                        </a:rPr>
                        <a:t>Individual borrower for Business Purpose &amp;</a:t>
                      </a:r>
                      <a:endParaRPr lang="en-IN" sz="1600" b="1" dirty="0">
                        <a:effectLst/>
                      </a:endParaRPr>
                    </a:p>
                    <a:p>
                      <a:pPr marL="69850" algn="just">
                        <a:lnSpc>
                          <a:spcPct val="107000"/>
                        </a:lnSpc>
                        <a:spcAft>
                          <a:spcPts val="0"/>
                        </a:spcAft>
                      </a:pPr>
                      <a:r>
                        <a:rPr lang="en-US" sz="1600" b="1" dirty="0">
                          <a:effectLst/>
                        </a:rPr>
                        <a:t>Proprietorship Concerns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75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463110">
                <a:tc>
                  <a:txBody>
                    <a:bodyPr/>
                    <a:lstStyle/>
                    <a:p>
                      <a:pPr marL="3810" algn="ctr">
                        <a:lnSpc>
                          <a:spcPct val="107000"/>
                        </a:lnSpc>
                        <a:spcBef>
                          <a:spcPts val="660"/>
                        </a:spcBef>
                        <a:spcAft>
                          <a:spcPts val="0"/>
                        </a:spcAft>
                      </a:pPr>
                      <a:r>
                        <a:rPr lang="en-US" sz="1200" b="1">
                          <a:effectLst/>
                        </a:rPr>
                        <a:t>3</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Aft>
                          <a:spcPts val="0"/>
                        </a:spcAft>
                        <a:tabLst>
                          <a:tab pos="770255" algn="l"/>
                          <a:tab pos="1474470" algn="l"/>
                          <a:tab pos="2068195" algn="l"/>
                          <a:tab pos="3204845" algn="l"/>
                        </a:tabLst>
                      </a:pPr>
                      <a:r>
                        <a:rPr lang="en-US" sz="1600" b="1" dirty="0">
                          <a:effectLst/>
                        </a:rPr>
                        <a:t>Single	entity	with	constitution	as</a:t>
                      </a:r>
                      <a:endParaRPr lang="en-IN" sz="1600" b="1" dirty="0">
                        <a:effectLst/>
                      </a:endParaRPr>
                    </a:p>
                    <a:p>
                      <a:pPr marL="69850" algn="just">
                        <a:lnSpc>
                          <a:spcPct val="107000"/>
                        </a:lnSpc>
                        <a:spcBef>
                          <a:spcPts val="70"/>
                        </a:spcBef>
                        <a:spcAft>
                          <a:spcPts val="0"/>
                        </a:spcAft>
                      </a:pPr>
                      <a:r>
                        <a:rPr lang="en-US" sz="1600" b="1" dirty="0">
                          <a:effectLst/>
                        </a:rPr>
                        <a:t>Association &amp; HUF</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660"/>
                        </a:spcBef>
                        <a:spcAft>
                          <a:spcPts val="0"/>
                        </a:spcAft>
                      </a:pPr>
                      <a:r>
                        <a:rPr lang="en-US" sz="1600" b="1" dirty="0">
                          <a:effectLst/>
                        </a:rPr>
                        <a:t>75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474450">
                <a:tc rowSpan="7">
                  <a:txBody>
                    <a:bodyPr/>
                    <a:lstStyle/>
                    <a:p>
                      <a:pPr algn="ctr">
                        <a:lnSpc>
                          <a:spcPct val="107000"/>
                        </a:lnSpc>
                        <a:spcAft>
                          <a:spcPts val="0"/>
                        </a:spcAft>
                      </a:pPr>
                      <a:r>
                        <a:rPr lang="en-US" sz="1200" b="1">
                          <a:effectLst/>
                        </a:rPr>
                        <a:t> </a:t>
                      </a:r>
                      <a:endParaRPr lang="en-IN" sz="1200" b="1">
                        <a:effectLst/>
                      </a:endParaRPr>
                    </a:p>
                    <a:p>
                      <a:pPr algn="ctr">
                        <a:lnSpc>
                          <a:spcPct val="107000"/>
                        </a:lnSpc>
                        <a:spcAft>
                          <a:spcPts val="0"/>
                        </a:spcAft>
                      </a:pPr>
                      <a:r>
                        <a:rPr lang="en-US" sz="1200" b="1">
                          <a:effectLst/>
                        </a:rPr>
                        <a:t> </a:t>
                      </a:r>
                      <a:endParaRPr lang="en-IN" sz="1200" b="1">
                        <a:effectLst/>
                      </a:endParaRPr>
                    </a:p>
                    <a:p>
                      <a:pPr algn="ctr">
                        <a:lnSpc>
                          <a:spcPct val="107000"/>
                        </a:lnSpc>
                        <a:spcAft>
                          <a:spcPts val="0"/>
                        </a:spcAft>
                      </a:pPr>
                      <a:r>
                        <a:rPr lang="en-US" sz="1200" b="1">
                          <a:effectLst/>
                        </a:rPr>
                        <a:t> </a:t>
                      </a:r>
                      <a:endParaRPr lang="en-IN" sz="1200" b="1">
                        <a:effectLst/>
                      </a:endParaRPr>
                    </a:p>
                    <a:p>
                      <a:pPr algn="ctr">
                        <a:lnSpc>
                          <a:spcPct val="107000"/>
                        </a:lnSpc>
                        <a:spcBef>
                          <a:spcPts val="50"/>
                        </a:spcBef>
                        <a:spcAft>
                          <a:spcPts val="0"/>
                        </a:spcAft>
                      </a:pPr>
                      <a:r>
                        <a:rPr lang="en-US" sz="1200" b="1">
                          <a:effectLst/>
                        </a:rPr>
                        <a:t> </a:t>
                      </a:r>
                      <a:endParaRPr lang="en-IN" sz="1200" b="1">
                        <a:effectLst/>
                      </a:endParaRPr>
                    </a:p>
                    <a:p>
                      <a:pPr marL="3810" algn="ctr">
                        <a:lnSpc>
                          <a:spcPct val="107000"/>
                        </a:lnSpc>
                        <a:spcAft>
                          <a:spcPts val="0"/>
                        </a:spcAft>
                      </a:pPr>
                      <a:r>
                        <a:rPr lang="en-US" sz="1200" b="1">
                          <a:effectLst/>
                        </a:rPr>
                        <a:t>4</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Aft>
                          <a:spcPts val="0"/>
                        </a:spcAft>
                      </a:pPr>
                      <a:r>
                        <a:rPr lang="en-US" sz="1600" b="1" dirty="0">
                          <a:effectLst/>
                        </a:rPr>
                        <a:t>Single</a:t>
                      </a:r>
                      <a:r>
                        <a:rPr lang="en-US" sz="1600" b="1" spc="260" dirty="0">
                          <a:effectLst/>
                        </a:rPr>
                        <a:t> </a:t>
                      </a:r>
                      <a:r>
                        <a:rPr lang="en-US" sz="1600" b="1" dirty="0">
                          <a:effectLst/>
                        </a:rPr>
                        <a:t>entity</a:t>
                      </a:r>
                      <a:r>
                        <a:rPr lang="en-US" sz="1600" b="1" spc="265" dirty="0">
                          <a:effectLst/>
                        </a:rPr>
                        <a:t> </a:t>
                      </a:r>
                      <a:r>
                        <a:rPr lang="en-US" sz="1600" b="1" dirty="0">
                          <a:effectLst/>
                        </a:rPr>
                        <a:t>with</a:t>
                      </a:r>
                      <a:r>
                        <a:rPr lang="en-US" sz="1600" b="1" spc="270" dirty="0">
                          <a:effectLst/>
                        </a:rPr>
                        <a:t> </a:t>
                      </a:r>
                      <a:r>
                        <a:rPr lang="en-US" sz="1600" b="1" dirty="0">
                          <a:effectLst/>
                        </a:rPr>
                        <a:t>constitution</a:t>
                      </a:r>
                      <a:r>
                        <a:rPr lang="en-US" sz="1600" b="1" spc="265" dirty="0">
                          <a:effectLst/>
                        </a:rPr>
                        <a:t> </a:t>
                      </a:r>
                      <a:r>
                        <a:rPr lang="en-US" sz="1600" b="1" dirty="0">
                          <a:effectLst/>
                        </a:rPr>
                        <a:t>as</a:t>
                      </a:r>
                      <a:r>
                        <a:rPr lang="en-US" sz="1600" b="1" spc="265" dirty="0">
                          <a:effectLst/>
                        </a:rPr>
                        <a:t> </a:t>
                      </a:r>
                      <a:r>
                        <a:rPr lang="en-US" sz="1600" b="1" dirty="0">
                          <a:effectLst/>
                        </a:rPr>
                        <a:t>Society</a:t>
                      </a:r>
                      <a:r>
                        <a:rPr lang="en-US" sz="1600" b="1" spc="265" dirty="0">
                          <a:effectLst/>
                        </a:rPr>
                        <a:t> </a:t>
                      </a:r>
                      <a:r>
                        <a:rPr lang="en-US" sz="1600" b="1" dirty="0">
                          <a:effectLst/>
                        </a:rPr>
                        <a:t>&amp;</a:t>
                      </a:r>
                      <a:endParaRPr lang="en-IN" sz="1600" b="1" dirty="0">
                        <a:effectLst/>
                      </a:endParaRPr>
                    </a:p>
                    <a:p>
                      <a:pPr marL="69850" algn="just">
                        <a:lnSpc>
                          <a:spcPct val="107000"/>
                        </a:lnSpc>
                        <a:spcBef>
                          <a:spcPts val="70"/>
                        </a:spcBef>
                        <a:spcAft>
                          <a:spcPts val="0"/>
                        </a:spcAft>
                      </a:pPr>
                      <a:r>
                        <a:rPr lang="en-US" sz="1600" b="1" dirty="0">
                          <a:effectLst/>
                        </a:rPr>
                        <a:t>Trust</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rowSpan="2">
                  <a:txBody>
                    <a:bodyPr/>
                    <a:lstStyle/>
                    <a:p>
                      <a:pPr algn="ctr">
                        <a:lnSpc>
                          <a:spcPct val="107000"/>
                        </a:lnSpc>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r h="417241">
                <a:tc vMerge="1">
                  <a:txBody>
                    <a:bodyPr/>
                    <a:lstStyle/>
                    <a:p>
                      <a:endParaRPr lang="en-IN"/>
                    </a:p>
                  </a:txBody>
                  <a:tcPr/>
                </a:tc>
                <a:tc>
                  <a:txBody>
                    <a:bodyPr/>
                    <a:lstStyle/>
                    <a:p>
                      <a:pPr marL="116840" algn="just">
                        <a:lnSpc>
                          <a:spcPct val="107000"/>
                        </a:lnSpc>
                        <a:spcBef>
                          <a:spcPts val="190"/>
                        </a:spcBef>
                        <a:spcAft>
                          <a:spcPts val="0"/>
                        </a:spcAft>
                      </a:pPr>
                      <a:r>
                        <a:rPr lang="en-US" sz="1600" b="1" dirty="0">
                          <a:effectLst/>
                        </a:rPr>
                        <a:t>a) Educational Institutions &amp; Hospitals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vMerge="1">
                  <a:txBody>
                    <a:bodyPr/>
                    <a:lstStyle/>
                    <a:p>
                      <a:endParaRPr lang="en-IN"/>
                    </a:p>
                  </a:txBody>
                  <a:tcPr/>
                </a:tc>
                <a:extLst>
                  <a:ext uri="{0D108BD9-81ED-4DB2-BD59-A6C34878D82A}">
                    <a16:rowId xmlns:a16="http://schemas.microsoft.com/office/drawing/2014/main" val="10005"/>
                  </a:ext>
                </a:extLst>
              </a:tr>
              <a:tr h="212382">
                <a:tc vMerge="1">
                  <a:txBody>
                    <a:bodyPr/>
                    <a:lstStyle/>
                    <a:p>
                      <a:endParaRPr lang="en-IN"/>
                    </a:p>
                  </a:txBody>
                  <a:tcPr/>
                </a:tc>
                <a:tc>
                  <a:txBody>
                    <a:bodyPr/>
                    <a:lstStyle/>
                    <a:p>
                      <a:pPr algn="just">
                        <a:lnSpc>
                          <a:spcPct val="107000"/>
                        </a:lnSpc>
                        <a:spcAft>
                          <a:spcPts val="0"/>
                        </a:spcAft>
                      </a:pPr>
                      <a:r>
                        <a:rPr lang="en-US" sz="1600" b="1" dirty="0">
                          <a:effectLst/>
                        </a:rPr>
                        <a:t>Low Risk</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350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6"/>
                  </a:ext>
                </a:extLst>
              </a:tr>
              <a:tr h="212382">
                <a:tc vMerge="1">
                  <a:txBody>
                    <a:bodyPr/>
                    <a:lstStyle/>
                    <a:p>
                      <a:endParaRPr lang="en-IN"/>
                    </a:p>
                  </a:txBody>
                  <a:tcPr/>
                </a:tc>
                <a:tc>
                  <a:txBody>
                    <a:bodyPr/>
                    <a:lstStyle/>
                    <a:p>
                      <a:pPr algn="just">
                        <a:lnSpc>
                          <a:spcPct val="107000"/>
                        </a:lnSpc>
                        <a:spcAft>
                          <a:spcPts val="0"/>
                        </a:spcAft>
                      </a:pPr>
                      <a:r>
                        <a:rPr lang="en-US" sz="1600" b="1" dirty="0">
                          <a:effectLst/>
                        </a:rPr>
                        <a:t>Normal Risk</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250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7"/>
                  </a:ext>
                </a:extLst>
              </a:tr>
              <a:tr h="212382">
                <a:tc vMerge="1">
                  <a:txBody>
                    <a:bodyPr/>
                    <a:lstStyle/>
                    <a:p>
                      <a:endParaRPr lang="en-IN"/>
                    </a:p>
                  </a:txBody>
                  <a:tcPr/>
                </a:tc>
                <a:tc>
                  <a:txBody>
                    <a:bodyPr/>
                    <a:lstStyle/>
                    <a:p>
                      <a:pPr algn="just">
                        <a:lnSpc>
                          <a:spcPct val="107000"/>
                        </a:lnSpc>
                        <a:spcAft>
                          <a:spcPts val="0"/>
                        </a:spcAft>
                      </a:pPr>
                      <a:r>
                        <a:rPr lang="en-US" sz="1600" b="1" dirty="0">
                          <a:effectLst/>
                        </a:rPr>
                        <a:t>Moderate Risk</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200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8"/>
                  </a:ext>
                </a:extLst>
              </a:tr>
              <a:tr h="304018">
                <a:tc vMerge="1">
                  <a:txBody>
                    <a:bodyPr/>
                    <a:lstStyle/>
                    <a:p>
                      <a:endParaRPr lang="en-IN"/>
                    </a:p>
                  </a:txBody>
                  <a:tcPr/>
                </a:tc>
                <a:tc>
                  <a:txBody>
                    <a:bodyPr/>
                    <a:lstStyle/>
                    <a:p>
                      <a:pPr algn="just">
                        <a:lnSpc>
                          <a:spcPct val="107000"/>
                        </a:lnSpc>
                        <a:spcAft>
                          <a:spcPts val="0"/>
                        </a:spcAft>
                      </a:pPr>
                      <a:r>
                        <a:rPr lang="en-US" sz="1600" b="1" dirty="0">
                          <a:effectLst/>
                        </a:rPr>
                        <a:t>High Risk (not for fresh loans. Only for renewals)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125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9"/>
                  </a:ext>
                </a:extLst>
              </a:tr>
              <a:tr h="444480">
                <a:tc vMerge="1">
                  <a:txBody>
                    <a:bodyPr/>
                    <a:lstStyle/>
                    <a:p>
                      <a:endParaRPr lang="en-IN"/>
                    </a:p>
                  </a:txBody>
                  <a:tcPr/>
                </a:tc>
                <a:tc>
                  <a:txBody>
                    <a:bodyPr/>
                    <a:lstStyle/>
                    <a:p>
                      <a:pPr marL="116840" algn="just">
                        <a:lnSpc>
                          <a:spcPct val="107000"/>
                        </a:lnSpc>
                        <a:spcAft>
                          <a:spcPts val="0"/>
                        </a:spcAft>
                      </a:pPr>
                      <a:r>
                        <a:rPr lang="en-US" sz="1600" b="1" dirty="0">
                          <a:effectLst/>
                        </a:rPr>
                        <a:t>b) other than Educational Institutions and</a:t>
                      </a:r>
                      <a:endParaRPr lang="en-IN" sz="1600" b="1" dirty="0">
                        <a:effectLst/>
                      </a:endParaRPr>
                    </a:p>
                    <a:p>
                      <a:pPr marL="345440" algn="just">
                        <a:lnSpc>
                          <a:spcPct val="107000"/>
                        </a:lnSpc>
                        <a:spcBef>
                          <a:spcPts val="70"/>
                        </a:spcBef>
                        <a:spcAft>
                          <a:spcPts val="0"/>
                        </a:spcAft>
                      </a:pPr>
                      <a:r>
                        <a:rPr lang="en-US" sz="1600" b="1" dirty="0">
                          <a:effectLst/>
                        </a:rPr>
                        <a:t>Hospitals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55"/>
                        </a:spcBef>
                        <a:spcAft>
                          <a:spcPts val="0"/>
                        </a:spcAft>
                      </a:pPr>
                      <a:r>
                        <a:rPr lang="en-US" sz="1600" b="1" dirty="0">
                          <a:effectLst/>
                        </a:rPr>
                        <a:t> </a:t>
                      </a:r>
                      <a:endParaRPr lang="en-IN" sz="1600" b="1" dirty="0">
                        <a:effectLst/>
                      </a:endParaRPr>
                    </a:p>
                    <a:p>
                      <a:pPr algn="ctr">
                        <a:lnSpc>
                          <a:spcPct val="107000"/>
                        </a:lnSpc>
                        <a:spcAft>
                          <a:spcPts val="0"/>
                        </a:spcAft>
                      </a:pPr>
                      <a:r>
                        <a:rPr lang="en-US" sz="1600" b="1" dirty="0">
                          <a:effectLst/>
                        </a:rPr>
                        <a:t>100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0"/>
                  </a:ext>
                </a:extLst>
              </a:tr>
              <a:tr h="212382">
                <a:tc>
                  <a:txBody>
                    <a:bodyPr/>
                    <a:lstStyle/>
                    <a:p>
                      <a:pPr marL="3810" algn="ctr">
                        <a:lnSpc>
                          <a:spcPct val="107000"/>
                        </a:lnSpc>
                        <a:spcAft>
                          <a:spcPts val="0"/>
                        </a:spcAft>
                      </a:pPr>
                      <a:r>
                        <a:rPr lang="en-US" sz="1200" b="1">
                          <a:effectLst/>
                        </a:rPr>
                        <a:t>5</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Aft>
                          <a:spcPts val="0"/>
                        </a:spcAft>
                      </a:pPr>
                      <a:r>
                        <a:rPr lang="en-US" sz="1600" b="1" dirty="0">
                          <a:effectLst/>
                        </a:rPr>
                        <a:t>Partnership Concerns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600" b="1" dirty="0">
                          <a:effectLst/>
                        </a:rPr>
                        <a:t>125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1"/>
                  </a:ext>
                </a:extLst>
              </a:tr>
              <a:tr h="417029">
                <a:tc>
                  <a:txBody>
                    <a:bodyPr/>
                    <a:lstStyle/>
                    <a:p>
                      <a:pPr marL="3810" algn="ctr">
                        <a:lnSpc>
                          <a:spcPct val="107000"/>
                        </a:lnSpc>
                        <a:spcBef>
                          <a:spcPts val="85"/>
                        </a:spcBef>
                        <a:spcAft>
                          <a:spcPts val="0"/>
                        </a:spcAft>
                      </a:pPr>
                      <a:r>
                        <a:rPr lang="en-US" sz="1200" b="1">
                          <a:effectLst/>
                        </a:rPr>
                        <a:t>6</a:t>
                      </a:r>
                      <a:endParaRPr lang="en-IN" sz="1200" b="1">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9850" algn="just">
                        <a:lnSpc>
                          <a:spcPct val="107000"/>
                        </a:lnSpc>
                        <a:spcBef>
                          <a:spcPts val="85"/>
                        </a:spcBef>
                        <a:spcAft>
                          <a:spcPts val="0"/>
                        </a:spcAft>
                      </a:pPr>
                      <a:r>
                        <a:rPr lang="en-US" sz="1600" b="1" dirty="0">
                          <a:effectLst/>
                        </a:rPr>
                        <a:t>Limited Liability Partnerships(LLPs)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Bef>
                          <a:spcPts val="85"/>
                        </a:spcBef>
                        <a:spcAft>
                          <a:spcPts val="0"/>
                        </a:spcAft>
                      </a:pPr>
                      <a:r>
                        <a:rPr lang="en-US" sz="1600" b="1" dirty="0">
                          <a:effectLst/>
                        </a:rPr>
                        <a:t>125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21086971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773</TotalTime>
  <Words>6094</Words>
  <Application>Microsoft Office PowerPoint</Application>
  <PresentationFormat>On-screen Show (4:3)</PresentationFormat>
  <Paragraphs>462</Paragraphs>
  <Slides>38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Century Gothic</vt:lpstr>
      <vt:lpstr>Trebuchet MS</vt:lpstr>
      <vt:lpstr>Wingdings 3</vt:lpstr>
      <vt:lpstr>Wisp</vt:lpstr>
      <vt:lpstr>CREDIT RISK MANAGEMENT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OPERATIONAL PROCESSES AND SYSTEMS : </vt:lpstr>
      <vt:lpstr>PowerPoint Presentation</vt:lpstr>
      <vt:lpstr>PowerPoint Presentation</vt:lpstr>
      <vt:lpstr>PowerPoint Presentation</vt:lpstr>
      <vt:lpstr>PowerPoint Presentation</vt:lpstr>
      <vt:lpstr>RISK RATING POLICY </vt:lpstr>
      <vt:lpstr>PowerPoint Presentation</vt:lpstr>
      <vt:lpstr>CANARA INTERNAL RATING MODEL</vt:lpstr>
      <vt:lpstr>PowerPoint Presentation</vt:lpstr>
      <vt:lpstr>PowerPoint Presentation</vt:lpstr>
      <vt:lpstr>PowerPoint Presentation</vt:lpstr>
      <vt:lpstr>PowerPoint Presentation</vt:lpstr>
      <vt:lpstr>PowerPoint Presentation</vt:lpstr>
      <vt:lpstr>FACILITY RATING (Cir 589/2024) </vt:lpstr>
      <vt:lpstr> CREDIT RISK MEASUREMENT UNDER STANDARDISED APPROACH OF BASEL  III   FRAMEWORK </vt:lpstr>
      <vt:lpstr>PowerPoint Presentation</vt:lpstr>
      <vt:lpstr>Claims secured by Residential Property</vt:lpstr>
      <vt:lpstr>PowerPoint Presentation</vt:lpstr>
      <vt:lpstr>PowerPoint Presentation</vt:lpstr>
      <vt:lpstr>PowerPoint Presentation</vt:lpstr>
      <vt:lpstr>COLLATERAL MANAGEMENT POLICY</vt:lpstr>
      <vt:lpstr>PowerPoint Presentation</vt:lpstr>
      <vt:lpstr>PowerPoint Presentation</vt:lpstr>
      <vt:lpstr>PowerPoint Presentation</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MSME Schemes</dc:title>
  <dc:creator>Microsoft account</dc:creator>
  <cp:lastModifiedBy>CHANDRA SEKHARA REDDY M</cp:lastModifiedBy>
  <cp:revision>117</cp:revision>
  <dcterms:created xsi:type="dcterms:W3CDTF">2023-10-24T09:09:36Z</dcterms:created>
  <dcterms:modified xsi:type="dcterms:W3CDTF">2025-09-21T03:14:41Z</dcterms:modified>
</cp:coreProperties>
</file>