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74" r:id="rId2"/>
  </p:sldMasterIdLst>
  <p:notesMasterIdLst>
    <p:notesMasterId r:id="rId123"/>
  </p:notesMasterIdLst>
  <p:sldIdLst>
    <p:sldId id="585" r:id="rId3"/>
    <p:sldId id="317" r:id="rId4"/>
    <p:sldId id="569" r:id="rId5"/>
    <p:sldId id="671" r:id="rId6"/>
    <p:sldId id="532" r:id="rId7"/>
    <p:sldId id="426" r:id="rId8"/>
    <p:sldId id="568" r:id="rId9"/>
    <p:sldId id="591" r:id="rId10"/>
    <p:sldId id="321" r:id="rId11"/>
    <p:sldId id="434" r:id="rId12"/>
    <p:sldId id="633" r:id="rId13"/>
    <p:sldId id="670" r:id="rId14"/>
    <p:sldId id="632" r:id="rId15"/>
    <p:sldId id="634" r:id="rId16"/>
    <p:sldId id="437" r:id="rId17"/>
    <p:sldId id="672" r:id="rId18"/>
    <p:sldId id="416" r:id="rId19"/>
    <p:sldId id="599" r:id="rId20"/>
    <p:sldId id="536" r:id="rId21"/>
    <p:sldId id="468" r:id="rId22"/>
    <p:sldId id="523" r:id="rId23"/>
    <p:sldId id="572" r:id="rId24"/>
    <p:sldId id="635" r:id="rId25"/>
    <p:sldId id="636" r:id="rId26"/>
    <p:sldId id="637" r:id="rId27"/>
    <p:sldId id="638" r:id="rId28"/>
    <p:sldId id="639" r:id="rId29"/>
    <p:sldId id="640" r:id="rId30"/>
    <p:sldId id="641" r:id="rId31"/>
    <p:sldId id="642" r:id="rId32"/>
    <p:sldId id="643" r:id="rId33"/>
    <p:sldId id="322" r:id="rId34"/>
    <p:sldId id="323" r:id="rId35"/>
    <p:sldId id="603" r:id="rId36"/>
    <p:sldId id="418" r:id="rId37"/>
    <p:sldId id="560" r:id="rId38"/>
    <p:sldId id="674" r:id="rId39"/>
    <p:sldId id="561" r:id="rId40"/>
    <p:sldId id="562" r:id="rId41"/>
    <p:sldId id="324" r:id="rId42"/>
    <p:sldId id="325" r:id="rId43"/>
    <p:sldId id="326" r:id="rId44"/>
    <p:sldId id="475" r:id="rId45"/>
    <p:sldId id="644" r:id="rId46"/>
    <p:sldId id="645" r:id="rId47"/>
    <p:sldId id="653" r:id="rId48"/>
    <p:sldId id="646" r:id="rId49"/>
    <p:sldId id="652" r:id="rId50"/>
    <p:sldId id="651" r:id="rId51"/>
    <p:sldId id="668" r:id="rId52"/>
    <p:sldId id="567" r:id="rId53"/>
    <p:sldId id="352" r:id="rId54"/>
    <p:sldId id="356" r:id="rId55"/>
    <p:sldId id="357" r:id="rId56"/>
    <p:sldId id="544" r:id="rId57"/>
    <p:sldId id="676" r:id="rId58"/>
    <p:sldId id="604" r:id="rId59"/>
    <p:sldId id="606" r:id="rId60"/>
    <p:sldId id="359" r:id="rId61"/>
    <p:sldId id="545" r:id="rId62"/>
    <p:sldId id="600" r:id="rId63"/>
    <p:sldId id="558" r:id="rId64"/>
    <p:sldId id="669" r:id="rId65"/>
    <p:sldId id="559" r:id="rId66"/>
    <p:sldId id="563" r:id="rId67"/>
    <p:sldId id="521" r:id="rId68"/>
    <p:sldId id="525" r:id="rId69"/>
    <p:sldId id="654" r:id="rId70"/>
    <p:sldId id="655" r:id="rId71"/>
    <p:sldId id="656" r:id="rId72"/>
    <p:sldId id="657" r:id="rId73"/>
    <p:sldId id="596" r:id="rId74"/>
    <p:sldId id="381" r:id="rId75"/>
    <p:sldId id="608" r:id="rId76"/>
    <p:sldId id="609" r:id="rId77"/>
    <p:sldId id="610" r:id="rId78"/>
    <p:sldId id="613" r:id="rId79"/>
    <p:sldId id="614" r:id="rId80"/>
    <p:sldId id="615" r:id="rId81"/>
    <p:sldId id="617" r:id="rId82"/>
    <p:sldId id="365" r:id="rId83"/>
    <p:sldId id="427" r:id="rId84"/>
    <p:sldId id="598" r:id="rId85"/>
    <p:sldId id="428" r:id="rId86"/>
    <p:sldId id="597" r:id="rId87"/>
    <p:sldId id="539" r:id="rId88"/>
    <p:sldId id="540" r:id="rId89"/>
    <p:sldId id="541" r:id="rId90"/>
    <p:sldId id="542" r:id="rId91"/>
    <p:sldId id="425" r:id="rId92"/>
    <p:sldId id="675" r:id="rId93"/>
    <p:sldId id="658" r:id="rId94"/>
    <p:sldId id="659" r:id="rId95"/>
    <p:sldId id="360" r:id="rId96"/>
    <p:sldId id="575" r:id="rId97"/>
    <p:sldId id="576" r:id="rId98"/>
    <p:sldId id="579" r:id="rId99"/>
    <p:sldId id="474" r:id="rId100"/>
    <p:sldId id="332" r:id="rId101"/>
    <p:sldId id="667" r:id="rId102"/>
    <p:sldId id="661" r:id="rId103"/>
    <p:sldId id="547" r:id="rId104"/>
    <p:sldId id="602" r:id="rId105"/>
    <p:sldId id="270" r:id="rId106"/>
    <p:sldId id="580" r:id="rId107"/>
    <p:sldId id="601" r:id="rId108"/>
    <p:sldId id="618" r:id="rId109"/>
    <p:sldId id="619" r:id="rId110"/>
    <p:sldId id="550" r:id="rId111"/>
    <p:sldId id="677" r:id="rId112"/>
    <p:sldId id="583" r:id="rId113"/>
    <p:sldId id="553" r:id="rId114"/>
    <p:sldId id="554" r:id="rId115"/>
    <p:sldId id="555" r:id="rId116"/>
    <p:sldId id="662" r:id="rId117"/>
    <p:sldId id="663" r:id="rId118"/>
    <p:sldId id="664" r:id="rId119"/>
    <p:sldId id="665" r:id="rId120"/>
    <p:sldId id="625" r:id="rId121"/>
    <p:sldId id="257" r:id="rId122"/>
  </p:sldIdLst>
  <p:sldSz cx="9144000" cy="6858000" type="screen4x3"/>
  <p:notesSz cx="6858000" cy="9144000"/>
  <p:custDataLst>
    <p:tags r:id="rId124"/>
  </p:custDataLst>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ABD9D6-C777-DAD2-D502-88B940822310}" v="1" dt="2025-09-10T10:42:24.886"/>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深色样式 1 - 强调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8" autoAdjust="0"/>
    <p:restoredTop sz="90786" autoAdjust="0"/>
  </p:normalViewPr>
  <p:slideViewPr>
    <p:cSldViewPr snapToGrid="0" showGuides="1">
      <p:cViewPr varScale="1">
        <p:scale>
          <a:sx n="62" d="100"/>
          <a:sy n="62" d="100"/>
        </p:scale>
        <p:origin x="1386" y="66"/>
      </p:cViewPr>
      <p:guideLst>
        <p:guide orient="horz" pos="2160"/>
        <p:guide pos="2880"/>
      </p:guideLst>
    </p:cSldViewPr>
  </p:slideViewPr>
  <p:outlineViewPr>
    <p:cViewPr>
      <p:scale>
        <a:sx n="33" d="100"/>
        <a:sy n="33" d="100"/>
      </p:scale>
      <p:origin x="248"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180" Type="http://schemas.microsoft.com/office/2015/10/relationships/revisionInfo" Target="revisionInfo.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diagrams/colors1.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B615865-AE75-4001-AFDA-911321476EEB}" type="doc">
      <dgm:prSet loTypeId="urn:microsoft.com/office/officeart/2005/8/layout/hierarchy3#2" loCatId="hierarchy" qsTypeId="urn:microsoft.com/office/officeart/2005/8/quickstyle/3d3#1" qsCatId="3D" csTypeId="urn:microsoft.com/office/officeart/2005/8/colors/colorful4#1" csCatId="colorful" phldr="1"/>
      <dgm:spPr/>
      <dgm:t>
        <a:bodyPr/>
        <a:lstStyle/>
        <a:p>
          <a:endParaRPr lang="en-US"/>
        </a:p>
      </dgm:t>
    </dgm:pt>
    <dgm:pt modelId="{DE8106F4-CA01-49AE-9255-2B8171FBBD87}" type="parTrans" cxnId="{CDB70B38-89F5-4950-BD4C-2E6B499F06ED}">
      <dgm:prSet/>
      <dgm:spPr/>
      <dgm:t>
        <a:bodyPr/>
        <a:lstStyle/>
        <a:p>
          <a:endParaRPr lang="en-US"/>
        </a:p>
      </dgm:t>
    </dgm:pt>
    <dgm:pt modelId="{F5E4CD4B-C56C-456A-A787-87E246B23782}">
      <dgm:prSet phldrT="[Text]" custT="1"/>
      <dgm:spPr/>
      <dgm:t>
        <a:bodyPr/>
        <a:lstStyle/>
        <a:p>
          <a:r>
            <a:rPr lang="en-US" sz="3200"/>
            <a:t>Policy</a:t>
          </a:r>
        </a:p>
      </dgm:t>
    </dgm:pt>
    <dgm:pt modelId="{5A1005E2-DE82-48CB-92C7-FD9FBDFB97F4}" type="parTrans" cxnId="{FC5F7433-3510-4D13-B47B-054534E05D64}">
      <dgm:prSet/>
      <dgm:spPr>
        <a:noFill/>
        <a:ln w="25400" cap="flat" cmpd="sng" algn="ctr">
          <a:solidFill>
            <a:schemeClr val="accent5">
              <a:hueOff val="0"/>
              <a:satOff val="0"/>
              <a:lumOff val="0"/>
              <a:alphaOff val="0"/>
            </a:schemeClr>
          </a:solidFill>
          <a:prstDash val="solid"/>
        </a:ln>
        <a:scene3d>
          <a:camera prst="orthographicFront">
            <a:rot lat="0" lon="0" rev="0"/>
          </a:camera>
          <a:lightRig rig="contrasting" dir="t">
            <a:rot lat="0" lon="0" rev="1200000"/>
          </a:lightRig>
        </a:scene3d>
      </dgm:spPr>
      <dgm:t>
        <a:bodyPr/>
        <a:lstStyle/>
        <a:p>
          <a:endParaRPr lang="en-US"/>
        </a:p>
      </dgm:t>
    </dgm:pt>
    <dgm:pt modelId="{24A40FD9-B6A6-4C43-B3B0-04C4E1FF2ED2}">
      <dgm:prSet phldrT="[Text]" custT="1"/>
      <dgm:spPr>
        <a:solidFill>
          <a:schemeClr val="lt1">
            <a:alpha val="90000"/>
            <a:hueOff val="0"/>
            <a:satOff val="0"/>
            <a:lumOff val="0"/>
            <a:alphaOff val="0"/>
          </a:schemeClr>
        </a:solidFill>
        <a:ln>
          <a:noFill/>
        </a:ln>
        <a:scene3d>
          <a:camera prst="orthographicFront">
            <a:rot lat="0" lon="0" rev="0"/>
          </a:camera>
          <a:lightRig rig="contrasting" dir="t">
            <a:rot lat="0" lon="0" rev="1200000"/>
          </a:lightRig>
        </a:scene3d>
        <a:sp3d z="-300000" contourW="19050" prstMaterial="metal">
          <a:bevelT w="88900" h="203200"/>
          <a:bevelB w="165100" h="254000"/>
        </a:sp3d>
      </dgm:spPr>
      <dgm:t>
        <a:bodyPr/>
        <a:lstStyle/>
        <a:p>
          <a:pPr algn="l"/>
          <a:r>
            <a:rPr lang="en-US" sz="2400"/>
            <a:t>Export Credit Insurance for Exporters</a:t>
          </a:r>
        </a:p>
      </dgm:t>
    </dgm:pt>
    <dgm:pt modelId="{A2BBA52D-CE40-4B19-8EA0-82BD068692B3}" type="sibTrans" cxnId="{FC5F7433-3510-4D13-B47B-054534E05D64}">
      <dgm:prSet/>
      <dgm:spPr/>
      <dgm:t>
        <a:bodyPr/>
        <a:lstStyle/>
        <a:p>
          <a:endParaRPr lang="en-US"/>
        </a:p>
      </dgm:t>
    </dgm:pt>
    <dgm:pt modelId="{F78D74B4-9730-449C-8094-1CF70A842CAC}" type="sibTrans" cxnId="{CDB70B38-89F5-4950-BD4C-2E6B499F06ED}">
      <dgm:prSet/>
      <dgm:spPr/>
      <dgm:t>
        <a:bodyPr/>
        <a:lstStyle/>
        <a:p>
          <a:endParaRPr lang="en-US"/>
        </a:p>
      </dgm:t>
    </dgm:pt>
    <dgm:pt modelId="{0D1E3585-D65D-4F4D-A3AB-00500D43FB13}" type="parTrans" cxnId="{DBC8710E-F621-405C-A676-5B8B2CF5981B}">
      <dgm:prSet/>
      <dgm:spPr/>
      <dgm:t>
        <a:bodyPr/>
        <a:lstStyle/>
        <a:p>
          <a:endParaRPr lang="en-US"/>
        </a:p>
      </dgm:t>
    </dgm:pt>
    <dgm:pt modelId="{FD83E92A-2B0E-4868-A37D-6AB21DA09661}">
      <dgm:prSet phldrT="[Text]" custT="1"/>
      <dgm:spPr/>
      <dgm:t>
        <a:bodyPr/>
        <a:lstStyle/>
        <a:p>
          <a:r>
            <a:rPr lang="en-US" sz="3200"/>
            <a:t>ECIB</a:t>
          </a:r>
        </a:p>
      </dgm:t>
    </dgm:pt>
    <dgm:pt modelId="{1D566001-AE6B-47F7-AF49-2840C89A8F7A}" type="parTrans" cxnId="{699AED4A-C95E-419C-8E16-21545B72C8A9}">
      <dgm:prSet/>
      <dgm:spPr>
        <a:noFill/>
        <a:ln w="25400" cap="flat" cmpd="sng" algn="ctr">
          <a:solidFill>
            <a:schemeClr val="accent5">
              <a:hueOff val="0"/>
              <a:satOff val="0"/>
              <a:lumOff val="0"/>
              <a:alphaOff val="0"/>
            </a:schemeClr>
          </a:solidFill>
          <a:prstDash val="solid"/>
        </a:ln>
        <a:scene3d>
          <a:camera prst="orthographicFront">
            <a:rot lat="0" lon="0" rev="0"/>
          </a:camera>
          <a:lightRig rig="contrasting" dir="t">
            <a:rot lat="0" lon="0" rev="1200000"/>
          </a:lightRig>
        </a:scene3d>
      </dgm:spPr>
      <dgm:t>
        <a:bodyPr/>
        <a:lstStyle/>
        <a:p>
          <a:endParaRPr lang="en-US"/>
        </a:p>
      </dgm:t>
    </dgm:pt>
    <dgm:pt modelId="{28C500DB-6407-4A3A-BAB7-8F1EC4CCF9B0}">
      <dgm:prSet phldrT="[Text]" custT="1"/>
      <dgm:spPr>
        <a:solidFill>
          <a:schemeClr val="lt1">
            <a:alpha val="90000"/>
            <a:hueOff val="0"/>
            <a:satOff val="0"/>
            <a:lumOff val="0"/>
            <a:alphaOff val="0"/>
          </a:schemeClr>
        </a:solidFill>
        <a:ln>
          <a:noFill/>
        </a:ln>
        <a:scene3d>
          <a:camera prst="orthographicFront">
            <a:rot lat="0" lon="0" rev="0"/>
          </a:camera>
          <a:lightRig rig="contrasting" dir="t">
            <a:rot lat="0" lon="0" rev="1200000"/>
          </a:lightRig>
        </a:scene3d>
        <a:sp3d z="-300000" contourW="19050" prstMaterial="metal">
          <a:bevelT w="88900" h="203200"/>
          <a:bevelB w="165100" h="254000"/>
        </a:sp3d>
      </dgm:spPr>
      <dgm:t>
        <a:bodyPr/>
        <a:lstStyle/>
        <a:p>
          <a:pPr algn="l"/>
          <a:r>
            <a:rPr lang="en-US" sz="2400"/>
            <a:t>Export Credit Insurance for Banks</a:t>
          </a:r>
        </a:p>
      </dgm:t>
    </dgm:pt>
    <dgm:pt modelId="{099CDD77-AD6A-4EF3-B6F6-DEF7FF16D377}" type="sibTrans" cxnId="{699AED4A-C95E-419C-8E16-21545B72C8A9}">
      <dgm:prSet/>
      <dgm:spPr/>
      <dgm:t>
        <a:bodyPr/>
        <a:lstStyle/>
        <a:p>
          <a:endParaRPr lang="en-US"/>
        </a:p>
      </dgm:t>
    </dgm:pt>
    <dgm:pt modelId="{ECFA25B8-DFB8-4135-BA19-E301F1836108}" type="sibTrans" cxnId="{DBC8710E-F621-405C-A676-5B8B2CF5981B}">
      <dgm:prSet/>
      <dgm:spPr/>
      <dgm:t>
        <a:bodyPr/>
        <a:lstStyle/>
        <a:p>
          <a:endParaRPr lang="en-US"/>
        </a:p>
      </dgm:t>
    </dgm:pt>
    <dgm:pt modelId="{68EC760E-AB48-43BC-8BDA-D0CA8F43E2F8}" type="pres">
      <dgm:prSet presAssocID="{4B615865-AE75-4001-AFDA-911321476EEB}" presName="diagram" presStyleCnt="0">
        <dgm:presLayoutVars>
          <dgm:chPref val="1"/>
          <dgm:dir/>
          <dgm:animOne val="branch"/>
          <dgm:animLvl val="lvl"/>
          <dgm:resizeHandles/>
        </dgm:presLayoutVars>
      </dgm:prSet>
      <dgm:spPr/>
      <dgm:t>
        <a:bodyPr/>
        <a:lstStyle/>
        <a:p>
          <a:endParaRPr lang="en-IN"/>
        </a:p>
      </dgm:t>
    </dgm:pt>
    <dgm:pt modelId="{0E884179-256C-44AF-83E3-287A6058CE95}" type="pres">
      <dgm:prSet presAssocID="{F5E4CD4B-C56C-456A-A787-87E246B23782}" presName="root" presStyleCnt="0"/>
      <dgm:spPr/>
    </dgm:pt>
    <dgm:pt modelId="{3B778F2C-9D08-4A3D-9D91-3F1935E56628}" type="pres">
      <dgm:prSet presAssocID="{F5E4CD4B-C56C-456A-A787-87E246B23782}" presName="rootComposite" presStyleCnt="0"/>
      <dgm:spPr/>
    </dgm:pt>
    <dgm:pt modelId="{FF60A216-4E1D-45D6-B1CC-4A5CDA998B48}" type="pres">
      <dgm:prSet presAssocID="{F5E4CD4B-C56C-456A-A787-87E246B23782}" presName="rootText" presStyleLbl="node1" presStyleIdx="0" presStyleCnt="2"/>
      <dgm:spPr>
        <a:prstGeom prst="rect">
          <a:avLst/>
        </a:prstGeom>
      </dgm:spPr>
      <dgm:t>
        <a:bodyPr/>
        <a:lstStyle/>
        <a:p>
          <a:endParaRPr lang="en-IN"/>
        </a:p>
      </dgm:t>
    </dgm:pt>
    <dgm:pt modelId="{D97CD0B3-1CC3-43A6-8AE1-F76DE3D14769}" type="pres">
      <dgm:prSet presAssocID="{F5E4CD4B-C56C-456A-A787-87E246B23782}" presName="rootConnector" presStyleLbl="node1" presStyleIdx="0" presStyleCnt="2"/>
      <dgm:spPr/>
      <dgm:t>
        <a:bodyPr/>
        <a:lstStyle/>
        <a:p>
          <a:endParaRPr lang="en-IN"/>
        </a:p>
      </dgm:t>
    </dgm:pt>
    <dgm:pt modelId="{BD05546F-97A2-4D73-844B-837E8C30CC6B}" type="pres">
      <dgm:prSet presAssocID="{F5E4CD4B-C56C-456A-A787-87E246B23782}" presName="childShape" presStyleCnt="0"/>
      <dgm:spPr/>
    </dgm:pt>
    <dgm:pt modelId="{03F1BE36-0AAB-45BB-84DD-0904BC531A3F}" type="pres">
      <dgm:prSet presAssocID="{5A1005E2-DE82-48CB-92C7-FD9FBDFB97F4}" presName="Name13" presStyleLbl="parChTrans1D2" presStyleIdx="0" presStyleCnt="2"/>
      <dgm:spPr>
        <a:prstGeom prst="rect">
          <a:avLst/>
        </a:prstGeom>
      </dgm:spPr>
      <dgm:t>
        <a:bodyPr/>
        <a:lstStyle/>
        <a:p>
          <a:endParaRPr lang="en-IN"/>
        </a:p>
      </dgm:t>
    </dgm:pt>
    <dgm:pt modelId="{0AC8CF7D-9908-4CFF-959F-3C6F2105AD38}" type="pres">
      <dgm:prSet presAssocID="{24A40FD9-B6A6-4C43-B3B0-04C4E1FF2ED2}" presName="childText" presStyleLbl="bgAcc1" presStyleIdx="0" presStyleCnt="2">
        <dgm:presLayoutVars>
          <dgm:bulletEnabled val="1"/>
        </dgm:presLayoutVars>
      </dgm:prSet>
      <dgm:spPr>
        <a:prstGeom prst="rect">
          <a:avLst/>
        </a:prstGeom>
      </dgm:spPr>
      <dgm:t>
        <a:bodyPr/>
        <a:lstStyle/>
        <a:p>
          <a:endParaRPr lang="en-IN"/>
        </a:p>
      </dgm:t>
    </dgm:pt>
    <dgm:pt modelId="{947C9585-F35B-4622-99F6-4CFD32F3D4CB}" type="pres">
      <dgm:prSet presAssocID="{FD83E92A-2B0E-4868-A37D-6AB21DA09661}" presName="root" presStyleCnt="0"/>
      <dgm:spPr/>
    </dgm:pt>
    <dgm:pt modelId="{C5776565-FC71-4F80-B73C-34C66E37E73B}" type="pres">
      <dgm:prSet presAssocID="{FD83E92A-2B0E-4868-A37D-6AB21DA09661}" presName="rootComposite" presStyleCnt="0"/>
      <dgm:spPr/>
    </dgm:pt>
    <dgm:pt modelId="{ECE4FB94-A5CD-4944-AA04-8F0C4DE61978}" type="pres">
      <dgm:prSet presAssocID="{FD83E92A-2B0E-4868-A37D-6AB21DA09661}" presName="rootText" presStyleLbl="node1" presStyleIdx="1" presStyleCnt="2"/>
      <dgm:spPr>
        <a:prstGeom prst="rect">
          <a:avLst/>
        </a:prstGeom>
      </dgm:spPr>
      <dgm:t>
        <a:bodyPr/>
        <a:lstStyle/>
        <a:p>
          <a:endParaRPr lang="en-IN"/>
        </a:p>
      </dgm:t>
    </dgm:pt>
    <dgm:pt modelId="{0BBEA66F-A369-4C1B-9687-9BCE04C52A36}" type="pres">
      <dgm:prSet presAssocID="{FD83E92A-2B0E-4868-A37D-6AB21DA09661}" presName="rootConnector" presStyleLbl="node1" presStyleIdx="1" presStyleCnt="2"/>
      <dgm:spPr/>
      <dgm:t>
        <a:bodyPr/>
        <a:lstStyle/>
        <a:p>
          <a:endParaRPr lang="en-IN"/>
        </a:p>
      </dgm:t>
    </dgm:pt>
    <dgm:pt modelId="{D3339FB5-B642-413C-B527-DDD812B35C18}" type="pres">
      <dgm:prSet presAssocID="{FD83E92A-2B0E-4868-A37D-6AB21DA09661}" presName="childShape" presStyleCnt="0"/>
      <dgm:spPr/>
    </dgm:pt>
    <dgm:pt modelId="{09EDD943-5F93-4E80-95CC-1E0D08A8C115}" type="pres">
      <dgm:prSet presAssocID="{1D566001-AE6B-47F7-AF49-2840C89A8F7A}" presName="Name13" presStyleLbl="parChTrans1D2" presStyleIdx="1" presStyleCnt="2"/>
      <dgm:spPr>
        <a:prstGeom prst="rect">
          <a:avLst/>
        </a:prstGeom>
      </dgm:spPr>
      <dgm:t>
        <a:bodyPr/>
        <a:lstStyle/>
        <a:p>
          <a:endParaRPr lang="en-IN"/>
        </a:p>
      </dgm:t>
    </dgm:pt>
    <dgm:pt modelId="{2D4FB355-9A1C-4831-BEE7-F3C9BCEF15B9}" type="pres">
      <dgm:prSet presAssocID="{28C500DB-6407-4A3A-BAB7-8F1EC4CCF9B0}" presName="childText" presStyleLbl="bgAcc1" presStyleIdx="1" presStyleCnt="2">
        <dgm:presLayoutVars>
          <dgm:bulletEnabled val="1"/>
        </dgm:presLayoutVars>
      </dgm:prSet>
      <dgm:spPr>
        <a:prstGeom prst="rect">
          <a:avLst/>
        </a:prstGeom>
      </dgm:spPr>
      <dgm:t>
        <a:bodyPr/>
        <a:lstStyle/>
        <a:p>
          <a:endParaRPr lang="en-IN"/>
        </a:p>
      </dgm:t>
    </dgm:pt>
  </dgm:ptLst>
  <dgm:cxnLst>
    <dgm:cxn modelId="{B82B4B32-DDDD-4267-AFEE-289B4702F736}" type="presOf" srcId="{4B615865-AE75-4001-AFDA-911321476EEB}" destId="{68EC760E-AB48-43BC-8BDA-D0CA8F43E2F8}" srcOrd="0" destOrd="0" presId="urn:microsoft.com/office/officeart/2005/8/layout/hierarchy3#2"/>
    <dgm:cxn modelId="{CDB70B38-89F5-4950-BD4C-2E6B499F06ED}" srcId="{4B615865-AE75-4001-AFDA-911321476EEB}" destId="{F5E4CD4B-C56C-456A-A787-87E246B23782}" srcOrd="0" destOrd="0" parTransId="{DE8106F4-CA01-49AE-9255-2B8171FBBD87}" sibTransId="{F78D74B4-9730-449C-8094-1CF70A842CAC}"/>
    <dgm:cxn modelId="{699AED4A-C95E-419C-8E16-21545B72C8A9}" srcId="{FD83E92A-2B0E-4868-A37D-6AB21DA09661}" destId="{28C500DB-6407-4A3A-BAB7-8F1EC4CCF9B0}" srcOrd="0" destOrd="0" parTransId="{1D566001-AE6B-47F7-AF49-2840C89A8F7A}" sibTransId="{099CDD77-AD6A-4EF3-B6F6-DEF7FF16D377}"/>
    <dgm:cxn modelId="{FC5F7433-3510-4D13-B47B-054534E05D64}" srcId="{F5E4CD4B-C56C-456A-A787-87E246B23782}" destId="{24A40FD9-B6A6-4C43-B3B0-04C4E1FF2ED2}" srcOrd="0" destOrd="0" parTransId="{5A1005E2-DE82-48CB-92C7-FD9FBDFB97F4}" sibTransId="{A2BBA52D-CE40-4B19-8EA0-82BD068692B3}"/>
    <dgm:cxn modelId="{2CAEE5B9-20C5-4707-8046-330CD3C3D12B}" type="presOf" srcId="{28C500DB-6407-4A3A-BAB7-8F1EC4CCF9B0}" destId="{2D4FB355-9A1C-4831-BEE7-F3C9BCEF15B9}" srcOrd="0" destOrd="0" presId="urn:microsoft.com/office/officeart/2005/8/layout/hierarchy3#2"/>
    <dgm:cxn modelId="{293543FA-60C8-4BF2-8075-BFFEE57E5EE0}" type="presOf" srcId="{F5E4CD4B-C56C-456A-A787-87E246B23782}" destId="{FF60A216-4E1D-45D6-B1CC-4A5CDA998B48}" srcOrd="0" destOrd="0" presId="urn:microsoft.com/office/officeart/2005/8/layout/hierarchy3#2"/>
    <dgm:cxn modelId="{95F97FCE-E9E7-400A-96EC-18F81DDB7136}" type="presOf" srcId="{24A40FD9-B6A6-4C43-B3B0-04C4E1FF2ED2}" destId="{0AC8CF7D-9908-4CFF-959F-3C6F2105AD38}" srcOrd="0" destOrd="0" presId="urn:microsoft.com/office/officeart/2005/8/layout/hierarchy3#2"/>
    <dgm:cxn modelId="{DBC8710E-F621-405C-A676-5B8B2CF5981B}" srcId="{4B615865-AE75-4001-AFDA-911321476EEB}" destId="{FD83E92A-2B0E-4868-A37D-6AB21DA09661}" srcOrd="1" destOrd="0" parTransId="{0D1E3585-D65D-4F4D-A3AB-00500D43FB13}" sibTransId="{ECFA25B8-DFB8-4135-BA19-E301F1836108}"/>
    <dgm:cxn modelId="{929125B2-A93E-4834-802B-0B25BDBF4B56}" type="presOf" srcId="{1D566001-AE6B-47F7-AF49-2840C89A8F7A}" destId="{09EDD943-5F93-4E80-95CC-1E0D08A8C115}" srcOrd="0" destOrd="0" presId="urn:microsoft.com/office/officeart/2005/8/layout/hierarchy3#2"/>
    <dgm:cxn modelId="{FF225B19-5268-4D8C-A7A6-41535F7209A0}" type="presOf" srcId="{FD83E92A-2B0E-4868-A37D-6AB21DA09661}" destId="{0BBEA66F-A369-4C1B-9687-9BCE04C52A36}" srcOrd="1" destOrd="0" presId="urn:microsoft.com/office/officeart/2005/8/layout/hierarchy3#2"/>
    <dgm:cxn modelId="{2BC9A13F-D91F-411C-A743-860D4AD946A5}" type="presOf" srcId="{FD83E92A-2B0E-4868-A37D-6AB21DA09661}" destId="{ECE4FB94-A5CD-4944-AA04-8F0C4DE61978}" srcOrd="0" destOrd="0" presId="urn:microsoft.com/office/officeart/2005/8/layout/hierarchy3#2"/>
    <dgm:cxn modelId="{4ACA4201-9518-4BA8-A07F-0A8C9E59535E}" type="presOf" srcId="{F5E4CD4B-C56C-456A-A787-87E246B23782}" destId="{D97CD0B3-1CC3-43A6-8AE1-F76DE3D14769}" srcOrd="1" destOrd="0" presId="urn:microsoft.com/office/officeart/2005/8/layout/hierarchy3#2"/>
    <dgm:cxn modelId="{88D221DF-C4B4-4492-8B2A-52109DF90C83}" type="presOf" srcId="{5A1005E2-DE82-48CB-92C7-FD9FBDFB97F4}" destId="{03F1BE36-0AAB-45BB-84DD-0904BC531A3F}" srcOrd="0" destOrd="0" presId="urn:microsoft.com/office/officeart/2005/8/layout/hierarchy3#2"/>
    <dgm:cxn modelId="{BFBBA0BD-C6BA-4A12-9232-85B919BA4A0D}" type="presParOf" srcId="{68EC760E-AB48-43BC-8BDA-D0CA8F43E2F8}" destId="{0E884179-256C-44AF-83E3-287A6058CE95}" srcOrd="0" destOrd="0" presId="urn:microsoft.com/office/officeart/2005/8/layout/hierarchy3#2"/>
    <dgm:cxn modelId="{96D7863A-F5CC-4E49-8266-B4EE4081F6A4}" type="presParOf" srcId="{0E884179-256C-44AF-83E3-287A6058CE95}" destId="{3B778F2C-9D08-4A3D-9D91-3F1935E56628}" srcOrd="0" destOrd="0" presId="urn:microsoft.com/office/officeart/2005/8/layout/hierarchy3#2"/>
    <dgm:cxn modelId="{25C9070C-56B9-433B-B0AD-698E01113738}" type="presParOf" srcId="{3B778F2C-9D08-4A3D-9D91-3F1935E56628}" destId="{FF60A216-4E1D-45D6-B1CC-4A5CDA998B48}" srcOrd="0" destOrd="0" presId="urn:microsoft.com/office/officeart/2005/8/layout/hierarchy3#2"/>
    <dgm:cxn modelId="{E97403E0-4695-4C2C-BE5B-1C3CE9A4B3C0}" type="presParOf" srcId="{3B778F2C-9D08-4A3D-9D91-3F1935E56628}" destId="{D97CD0B3-1CC3-43A6-8AE1-F76DE3D14769}" srcOrd="1" destOrd="0" presId="urn:microsoft.com/office/officeart/2005/8/layout/hierarchy3#2"/>
    <dgm:cxn modelId="{D7D11B30-54B6-4DEA-9381-71F74F22ACB2}" type="presParOf" srcId="{0E884179-256C-44AF-83E3-287A6058CE95}" destId="{BD05546F-97A2-4D73-844B-837E8C30CC6B}" srcOrd="1" destOrd="0" presId="urn:microsoft.com/office/officeart/2005/8/layout/hierarchy3#2"/>
    <dgm:cxn modelId="{822D3808-9F9E-4A8F-B4BA-8B717C099AE6}" type="presParOf" srcId="{BD05546F-97A2-4D73-844B-837E8C30CC6B}" destId="{03F1BE36-0AAB-45BB-84DD-0904BC531A3F}" srcOrd="0" destOrd="0" presId="urn:microsoft.com/office/officeart/2005/8/layout/hierarchy3#2"/>
    <dgm:cxn modelId="{7BA4B336-F79D-4E93-B032-EDC37E107B4A}" type="presParOf" srcId="{BD05546F-97A2-4D73-844B-837E8C30CC6B}" destId="{0AC8CF7D-9908-4CFF-959F-3C6F2105AD38}" srcOrd="1" destOrd="0" presId="urn:microsoft.com/office/officeart/2005/8/layout/hierarchy3#2"/>
    <dgm:cxn modelId="{8B628811-0092-411B-ACCD-18446096B8CB}" type="presParOf" srcId="{68EC760E-AB48-43BC-8BDA-D0CA8F43E2F8}" destId="{947C9585-F35B-4622-99F6-4CFD32F3D4CB}" srcOrd="1" destOrd="0" presId="urn:microsoft.com/office/officeart/2005/8/layout/hierarchy3#2"/>
    <dgm:cxn modelId="{750BB46E-B8DA-4D42-AB5A-55E54A11D119}" type="presParOf" srcId="{947C9585-F35B-4622-99F6-4CFD32F3D4CB}" destId="{C5776565-FC71-4F80-B73C-34C66E37E73B}" srcOrd="0" destOrd="0" presId="urn:microsoft.com/office/officeart/2005/8/layout/hierarchy3#2"/>
    <dgm:cxn modelId="{F41899C6-D769-45FF-B403-FC8E2D06618C}" type="presParOf" srcId="{C5776565-FC71-4F80-B73C-34C66E37E73B}" destId="{ECE4FB94-A5CD-4944-AA04-8F0C4DE61978}" srcOrd="0" destOrd="0" presId="urn:microsoft.com/office/officeart/2005/8/layout/hierarchy3#2"/>
    <dgm:cxn modelId="{88B5594A-679F-4F76-B4CA-07E02846F53D}" type="presParOf" srcId="{C5776565-FC71-4F80-B73C-34C66E37E73B}" destId="{0BBEA66F-A369-4C1B-9687-9BCE04C52A36}" srcOrd="1" destOrd="0" presId="urn:microsoft.com/office/officeart/2005/8/layout/hierarchy3#2"/>
    <dgm:cxn modelId="{9E2E4B64-A79F-4FC9-BAED-5CFF414690C0}" type="presParOf" srcId="{947C9585-F35B-4622-99F6-4CFD32F3D4CB}" destId="{D3339FB5-B642-413C-B527-DDD812B35C18}" srcOrd="1" destOrd="0" presId="urn:microsoft.com/office/officeart/2005/8/layout/hierarchy3#2"/>
    <dgm:cxn modelId="{77D74D2E-17DC-4568-98BB-F6B13BA2BBAE}" type="presParOf" srcId="{D3339FB5-B642-413C-B527-DDD812B35C18}" destId="{09EDD943-5F93-4E80-95CC-1E0D08A8C115}" srcOrd="0" destOrd="0" presId="urn:microsoft.com/office/officeart/2005/8/layout/hierarchy3#2"/>
    <dgm:cxn modelId="{DD406312-3D9A-4B1D-9CDE-4A0A9433FB3D}" type="presParOf" srcId="{D3339FB5-B642-413C-B527-DDD812B35C18}" destId="{2D4FB355-9A1C-4831-BEE7-F3C9BCEF15B9}" srcOrd="1" destOrd="0" presId="urn:microsoft.com/office/officeart/2005/8/layout/hierarchy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2B2541-C5F2-4037-95F9-DCB8A26EE629}" type="doc">
      <dgm:prSet loTypeId="urn:microsoft.com/office/officeart/2009/3/layout/OpposingIdeas#1" loCatId="relationship" qsTypeId="urn:microsoft.com/office/officeart/2005/8/quickstyle/simple1#1" qsCatId="simple" csTypeId="urn:microsoft.com/office/officeart/2005/8/colors/accent1_2#1" csCatId="accent1" phldr="1"/>
      <dgm:spPr/>
      <dgm:t>
        <a:bodyPr/>
        <a:lstStyle/>
        <a:p>
          <a:endParaRPr lang="en-US"/>
        </a:p>
      </dgm:t>
    </dgm:pt>
    <dgm:pt modelId="{A2A48FD1-C6BE-4305-AE4D-263BBE7A586C}" type="parTrans" cxnId="{3CAFF5EB-8D47-4C86-9586-A6F1D927774D}">
      <dgm:prSet/>
      <dgm:spPr/>
      <dgm:t>
        <a:bodyPr/>
        <a:lstStyle/>
        <a:p>
          <a:endParaRPr lang="en-US"/>
        </a:p>
      </dgm:t>
    </dgm:pt>
    <dgm:pt modelId="{8CB59865-1E18-4897-A4EF-BBABDBEC6B04}">
      <dgm:prSet phldrT="[Text]"/>
      <dgm:spPr>
        <a:solidFill>
          <a:schemeClr val="tx2">
            <a:lumMod val="60000"/>
            <a:lumOff val="40000"/>
          </a:schemeClr>
        </a:solidFill>
      </dgm:spPr>
      <dgm:t>
        <a:bodyPr/>
        <a:lstStyle/>
        <a:p>
          <a:r>
            <a:rPr lang="en-US" b="1">
              <a:solidFill>
                <a:schemeClr val="bg1"/>
              </a:solidFill>
            </a:rPr>
            <a:t>Specific Approval List</a:t>
          </a:r>
        </a:p>
      </dgm:t>
    </dgm:pt>
    <dgm:pt modelId="{0C2A07B2-C82B-4350-AB7B-2ACEEA2518B9}" type="parTrans" cxnId="{B0ED749B-6832-492C-8597-69FBE5EF4E0B}">
      <dgm:prSet/>
      <dgm:spPr/>
      <dgm:t>
        <a:bodyPr/>
        <a:lstStyle/>
        <a:p>
          <a:endParaRPr lang="en-US"/>
        </a:p>
      </dgm:t>
    </dgm:pt>
    <dgm:pt modelId="{935F849E-35F8-4E3F-956C-E6AE503C5E4A}">
      <dgm:prSet phldrT="[Text]"/>
      <dgm:spPr>
        <a:solidFill>
          <a:schemeClr val="accent3">
            <a:lumMod val="75000"/>
          </a:schemeClr>
        </a:solidFill>
      </dgm:spPr>
      <dgm:t>
        <a:bodyPr/>
        <a:lstStyle/>
        <a:p>
          <a:r>
            <a:rPr lang="en-US" b="1">
              <a:solidFill>
                <a:schemeClr val="tx1"/>
              </a:solidFill>
            </a:rPr>
            <a:t>SAL Contains names of exporters who have defaulted &amp; bank is advised to exercise caution while dealing with such exporters</a:t>
          </a:r>
          <a:r>
            <a:rPr lang="en-US" b="1">
              <a:solidFill>
                <a:schemeClr val="bg1"/>
              </a:solidFill>
            </a:rPr>
            <a:t>.</a:t>
          </a:r>
        </a:p>
      </dgm:t>
    </dgm:pt>
    <dgm:pt modelId="{8248CB1A-190A-4E87-B7A1-CC263E31F9C4}" type="sibTrans" cxnId="{B0ED749B-6832-492C-8597-69FBE5EF4E0B}">
      <dgm:prSet/>
      <dgm:spPr/>
      <dgm:t>
        <a:bodyPr/>
        <a:lstStyle/>
        <a:p>
          <a:endParaRPr lang="en-US"/>
        </a:p>
      </dgm:t>
    </dgm:pt>
    <dgm:pt modelId="{CBC93BA1-E8BB-4393-B8EF-2B0AA69255A3}" type="sibTrans" cxnId="{3CAFF5EB-8D47-4C86-9586-A6F1D927774D}">
      <dgm:prSet/>
      <dgm:spPr/>
      <dgm:t>
        <a:bodyPr/>
        <a:lstStyle/>
        <a:p>
          <a:endParaRPr lang="en-US"/>
        </a:p>
      </dgm:t>
    </dgm:pt>
    <dgm:pt modelId="{94A96920-BED3-47BD-BCD5-66FA02471176}" type="parTrans" cxnId="{9C58D610-07F7-47C4-BFBD-7D73C67199DE}">
      <dgm:prSet/>
      <dgm:spPr/>
      <dgm:t>
        <a:bodyPr/>
        <a:lstStyle/>
        <a:p>
          <a:endParaRPr lang="en-US"/>
        </a:p>
      </dgm:t>
    </dgm:pt>
    <dgm:pt modelId="{A7166D30-8081-49B3-B3DB-399AEF46F1FA}">
      <dgm:prSet phldrT="[Text]"/>
      <dgm:spPr>
        <a:solidFill>
          <a:schemeClr val="tx2">
            <a:lumMod val="60000"/>
            <a:lumOff val="40000"/>
          </a:schemeClr>
        </a:solidFill>
      </dgm:spPr>
      <dgm:t>
        <a:bodyPr/>
        <a:lstStyle/>
        <a:p>
          <a:r>
            <a:rPr lang="en-US" b="1">
              <a:solidFill>
                <a:schemeClr val="bg1"/>
              </a:solidFill>
            </a:rPr>
            <a:t>Buyer Specific Approval List</a:t>
          </a:r>
        </a:p>
      </dgm:t>
    </dgm:pt>
    <dgm:pt modelId="{A67BC51D-C47E-47C2-A149-5131A70D196F}" type="parTrans" cxnId="{5895F795-6CBB-4932-99CE-F193FEF47D99}">
      <dgm:prSet/>
      <dgm:spPr/>
      <dgm:t>
        <a:bodyPr/>
        <a:lstStyle/>
        <a:p>
          <a:endParaRPr lang="en-US"/>
        </a:p>
      </dgm:t>
    </dgm:pt>
    <dgm:pt modelId="{E7AAFC6E-4958-4CC5-8BF2-3553D7B231CA}">
      <dgm:prSet phldrT="[Text]"/>
      <dgm:spPr/>
      <dgm:t>
        <a:bodyPr/>
        <a:lstStyle/>
        <a:p>
          <a:r>
            <a:rPr lang="en-US" b="1">
              <a:solidFill>
                <a:schemeClr val="tx1"/>
              </a:solidFill>
            </a:rPr>
            <a:t>Lists those Buyers who have come under our adverse notice &amp; bank is advised to verify BSAL before PS advances.</a:t>
          </a:r>
        </a:p>
      </dgm:t>
    </dgm:pt>
    <dgm:pt modelId="{35A99DF2-728D-4D74-A483-6814D1307784}" type="sibTrans" cxnId="{5895F795-6CBB-4932-99CE-F193FEF47D99}">
      <dgm:prSet/>
      <dgm:spPr/>
      <dgm:t>
        <a:bodyPr/>
        <a:lstStyle/>
        <a:p>
          <a:endParaRPr lang="en-US"/>
        </a:p>
      </dgm:t>
    </dgm:pt>
    <dgm:pt modelId="{092BD3CC-173C-42B0-BB50-3ECD52135152}" type="sibTrans" cxnId="{9C58D610-07F7-47C4-BFBD-7D73C67199DE}">
      <dgm:prSet/>
      <dgm:spPr/>
      <dgm:t>
        <a:bodyPr/>
        <a:lstStyle/>
        <a:p>
          <a:endParaRPr lang="en-US"/>
        </a:p>
      </dgm:t>
    </dgm:pt>
    <dgm:pt modelId="{B519E28D-716D-450C-8589-158E185AFB4B}" type="pres">
      <dgm:prSet presAssocID="{AC2B2541-C5F2-4037-95F9-DCB8A26EE629}" presName="Name0" presStyleCnt="0">
        <dgm:presLayoutVars>
          <dgm:chMax val="2"/>
          <dgm:dir/>
          <dgm:animOne val="branch"/>
          <dgm:animLvl val="lvl"/>
          <dgm:resizeHandles val="exact"/>
        </dgm:presLayoutVars>
      </dgm:prSet>
      <dgm:spPr/>
      <dgm:t>
        <a:bodyPr/>
        <a:lstStyle/>
        <a:p>
          <a:endParaRPr lang="en-IN"/>
        </a:p>
      </dgm:t>
    </dgm:pt>
    <dgm:pt modelId="{8FFB7D42-0474-43DA-BA79-B11CABD7D6BF}" type="pres">
      <dgm:prSet presAssocID="{AC2B2541-C5F2-4037-95F9-DCB8A26EE629}" presName="Background" presStyleLbl="node1" presStyleIdx="0" presStyleCnt="1"/>
      <dgm:spPr>
        <a:solidFill>
          <a:schemeClr val="bg1">
            <a:lumMod val="95000"/>
          </a:schemeClr>
        </a:solidFill>
      </dgm:spPr>
    </dgm:pt>
    <dgm:pt modelId="{EB04D17B-8B54-4C98-A970-B10EC8ABD6D9}" type="pres">
      <dgm:prSet presAssocID="{AC2B2541-C5F2-4037-95F9-DCB8A26EE629}" presName="Divider" presStyleLbl="callout" presStyleIdx="0" presStyleCnt="1"/>
      <dgm:spPr/>
    </dgm:pt>
    <dgm:pt modelId="{240EDAE8-8B6B-4C0D-A2CE-50B44888A6CA}" type="pres">
      <dgm:prSet presAssocID="{AC2B2541-C5F2-4037-95F9-DCB8A26EE629}" presName="ChildText1" presStyleLbl="revTx" presStyleIdx="0" presStyleCnt="0">
        <dgm:presLayoutVars>
          <dgm:chMax val="0"/>
          <dgm:chPref val="0"/>
          <dgm:bulletEnabled val="1"/>
        </dgm:presLayoutVars>
      </dgm:prSet>
      <dgm:spPr/>
      <dgm:t>
        <a:bodyPr/>
        <a:lstStyle/>
        <a:p>
          <a:endParaRPr lang="en-IN"/>
        </a:p>
      </dgm:t>
    </dgm:pt>
    <dgm:pt modelId="{EA66914B-FDC9-41AC-8774-5644B6ED7A78}" type="pres">
      <dgm:prSet presAssocID="{AC2B2541-C5F2-4037-95F9-DCB8A26EE629}" presName="ChildText2" presStyleLbl="revTx" presStyleIdx="0" presStyleCnt="0">
        <dgm:presLayoutVars>
          <dgm:chMax val="0"/>
          <dgm:chPref val="0"/>
          <dgm:bulletEnabled val="1"/>
        </dgm:presLayoutVars>
      </dgm:prSet>
      <dgm:spPr/>
      <dgm:t>
        <a:bodyPr/>
        <a:lstStyle/>
        <a:p>
          <a:endParaRPr lang="en-IN"/>
        </a:p>
      </dgm:t>
    </dgm:pt>
    <dgm:pt modelId="{31E69F0E-6B75-45B6-AC70-C218A00E562F}" type="pres">
      <dgm:prSet presAssocID="{AC2B2541-C5F2-4037-95F9-DCB8A26EE629}" presName="ParentText1" presStyleLbl="revTx" presStyleIdx="0" presStyleCnt="0">
        <dgm:presLayoutVars>
          <dgm:chMax val="1"/>
          <dgm:chPref val="1"/>
        </dgm:presLayoutVars>
      </dgm:prSet>
      <dgm:spPr/>
      <dgm:t>
        <a:bodyPr/>
        <a:lstStyle/>
        <a:p>
          <a:endParaRPr lang="en-IN"/>
        </a:p>
      </dgm:t>
    </dgm:pt>
    <dgm:pt modelId="{1729EF41-E19C-4497-AB4F-4968BD392E52}" type="pres">
      <dgm:prSet presAssocID="{AC2B2541-C5F2-4037-95F9-DCB8A26EE629}" presName="ParentShape1" presStyleLbl="alignImgPlace1" presStyleIdx="0" presStyleCnt="2" custLinFactNeighborX="4191" custLinFactNeighborY="-68">
        <dgm:presLayoutVars/>
      </dgm:prSet>
      <dgm:spPr/>
      <dgm:t>
        <a:bodyPr/>
        <a:lstStyle/>
        <a:p>
          <a:endParaRPr lang="en-IN"/>
        </a:p>
      </dgm:t>
    </dgm:pt>
    <dgm:pt modelId="{AEB9E377-5F24-4647-92A9-65A734C432A3}" type="pres">
      <dgm:prSet presAssocID="{AC2B2541-C5F2-4037-95F9-DCB8A26EE629}" presName="ParentText2" presStyleLbl="revTx" presStyleIdx="0" presStyleCnt="0">
        <dgm:presLayoutVars>
          <dgm:chMax val="1"/>
          <dgm:chPref val="1"/>
        </dgm:presLayoutVars>
      </dgm:prSet>
      <dgm:spPr/>
      <dgm:t>
        <a:bodyPr/>
        <a:lstStyle/>
        <a:p>
          <a:endParaRPr lang="en-IN"/>
        </a:p>
      </dgm:t>
    </dgm:pt>
    <dgm:pt modelId="{CEF89854-A562-4956-ADBD-9F4060B5C0BD}" type="pres">
      <dgm:prSet presAssocID="{AC2B2541-C5F2-4037-95F9-DCB8A26EE629}" presName="ParentShape2" presStyleLbl="alignImgPlace1" presStyleIdx="1" presStyleCnt="2" custLinFactNeighborX="-2970" custLinFactNeighborY="-702">
        <dgm:presLayoutVars/>
      </dgm:prSet>
      <dgm:spPr/>
      <dgm:t>
        <a:bodyPr/>
        <a:lstStyle/>
        <a:p>
          <a:endParaRPr lang="en-IN"/>
        </a:p>
      </dgm:t>
    </dgm:pt>
  </dgm:ptLst>
  <dgm:cxnLst>
    <dgm:cxn modelId="{3CAFF5EB-8D47-4C86-9586-A6F1D927774D}" srcId="{AC2B2541-C5F2-4037-95F9-DCB8A26EE629}" destId="{8CB59865-1E18-4897-A4EF-BBABDBEC6B04}" srcOrd="0" destOrd="0" parTransId="{A2A48FD1-C6BE-4305-AE4D-263BBE7A586C}" sibTransId="{CBC93BA1-E8BB-4393-B8EF-2B0AA69255A3}"/>
    <dgm:cxn modelId="{12EA2215-AD5B-4581-B09B-2A347338A293}" type="presOf" srcId="{8CB59865-1E18-4897-A4EF-BBABDBEC6B04}" destId="{1729EF41-E19C-4497-AB4F-4968BD392E52}" srcOrd="1" destOrd="0" presId="urn:microsoft.com/office/officeart/2009/3/layout/OpposingIdeas#1"/>
    <dgm:cxn modelId="{5895F795-6CBB-4932-99CE-F193FEF47D99}" srcId="{A7166D30-8081-49B3-B3DB-399AEF46F1FA}" destId="{E7AAFC6E-4958-4CC5-8BF2-3553D7B231CA}" srcOrd="0" destOrd="0" parTransId="{A67BC51D-C47E-47C2-A149-5131A70D196F}" sibTransId="{35A99DF2-728D-4D74-A483-6814D1307784}"/>
    <dgm:cxn modelId="{B0ED749B-6832-492C-8597-69FBE5EF4E0B}" srcId="{8CB59865-1E18-4897-A4EF-BBABDBEC6B04}" destId="{935F849E-35F8-4E3F-956C-E6AE503C5E4A}" srcOrd="0" destOrd="0" parTransId="{0C2A07B2-C82B-4350-AB7B-2ACEEA2518B9}" sibTransId="{8248CB1A-190A-4E87-B7A1-CC263E31F9C4}"/>
    <dgm:cxn modelId="{9C58D610-07F7-47C4-BFBD-7D73C67199DE}" srcId="{AC2B2541-C5F2-4037-95F9-DCB8A26EE629}" destId="{A7166D30-8081-49B3-B3DB-399AEF46F1FA}" srcOrd="1" destOrd="0" parTransId="{94A96920-BED3-47BD-BCD5-66FA02471176}" sibTransId="{092BD3CC-173C-42B0-BB50-3ECD52135152}"/>
    <dgm:cxn modelId="{19DFB356-DC66-42F9-BA1A-28D13C27B7B0}" type="presOf" srcId="{8CB59865-1E18-4897-A4EF-BBABDBEC6B04}" destId="{31E69F0E-6B75-45B6-AC70-C218A00E562F}" srcOrd="0" destOrd="0" presId="urn:microsoft.com/office/officeart/2009/3/layout/OpposingIdeas#1"/>
    <dgm:cxn modelId="{C9841B5D-35AF-4876-85E1-2187CC929FA0}" type="presOf" srcId="{935F849E-35F8-4E3F-956C-E6AE503C5E4A}" destId="{240EDAE8-8B6B-4C0D-A2CE-50B44888A6CA}" srcOrd="0" destOrd="0" presId="urn:microsoft.com/office/officeart/2009/3/layout/OpposingIdeas#1"/>
    <dgm:cxn modelId="{0B232611-67D7-4D0E-8AED-A3061AB5E1FB}" type="presOf" srcId="{A7166D30-8081-49B3-B3DB-399AEF46F1FA}" destId="{AEB9E377-5F24-4647-92A9-65A734C432A3}" srcOrd="0" destOrd="0" presId="urn:microsoft.com/office/officeart/2009/3/layout/OpposingIdeas#1"/>
    <dgm:cxn modelId="{CBA6374B-EDDC-4D78-A729-84EC394EE5F2}" type="presOf" srcId="{E7AAFC6E-4958-4CC5-8BF2-3553D7B231CA}" destId="{EA66914B-FDC9-41AC-8774-5644B6ED7A78}" srcOrd="0" destOrd="0" presId="urn:microsoft.com/office/officeart/2009/3/layout/OpposingIdeas#1"/>
    <dgm:cxn modelId="{6CE3B564-2975-428B-8FFF-2FBB17935959}" type="presOf" srcId="{A7166D30-8081-49B3-B3DB-399AEF46F1FA}" destId="{CEF89854-A562-4956-ADBD-9F4060B5C0BD}" srcOrd="1" destOrd="0" presId="urn:microsoft.com/office/officeart/2009/3/layout/OpposingIdeas#1"/>
    <dgm:cxn modelId="{FE49A1FF-0615-4DE0-89EF-8A36DC6FFF6E}" type="presOf" srcId="{AC2B2541-C5F2-4037-95F9-DCB8A26EE629}" destId="{B519E28D-716D-450C-8589-158E185AFB4B}" srcOrd="0" destOrd="0" presId="urn:microsoft.com/office/officeart/2009/3/layout/OpposingIdeas#1"/>
    <dgm:cxn modelId="{4A994C26-588C-41AD-8F9B-3FCAA5481B4C}" type="presParOf" srcId="{B519E28D-716D-450C-8589-158E185AFB4B}" destId="{8FFB7D42-0474-43DA-BA79-B11CABD7D6BF}" srcOrd="0" destOrd="0" presId="urn:microsoft.com/office/officeart/2009/3/layout/OpposingIdeas#1"/>
    <dgm:cxn modelId="{D24603F0-48B1-4AE1-A1BA-B2EA6766C7B6}" type="presParOf" srcId="{B519E28D-716D-450C-8589-158E185AFB4B}" destId="{EB04D17B-8B54-4C98-A970-B10EC8ABD6D9}" srcOrd="1" destOrd="0" presId="urn:microsoft.com/office/officeart/2009/3/layout/OpposingIdeas#1"/>
    <dgm:cxn modelId="{DE0381AC-A8F8-48A8-ABE9-1274BA120ED7}" type="presParOf" srcId="{B519E28D-716D-450C-8589-158E185AFB4B}" destId="{240EDAE8-8B6B-4C0D-A2CE-50B44888A6CA}" srcOrd="2" destOrd="0" presId="urn:microsoft.com/office/officeart/2009/3/layout/OpposingIdeas#1"/>
    <dgm:cxn modelId="{CA127CE6-1420-4E71-B304-0E3DFCEFC942}" type="presParOf" srcId="{B519E28D-716D-450C-8589-158E185AFB4B}" destId="{EA66914B-FDC9-41AC-8774-5644B6ED7A78}" srcOrd="3" destOrd="0" presId="urn:microsoft.com/office/officeart/2009/3/layout/OpposingIdeas#1"/>
    <dgm:cxn modelId="{062F9344-20DA-4FCD-BE6B-5D6EDD0D741B}" type="presParOf" srcId="{B519E28D-716D-450C-8589-158E185AFB4B}" destId="{31E69F0E-6B75-45B6-AC70-C218A00E562F}" srcOrd="4" destOrd="0" presId="urn:microsoft.com/office/officeart/2009/3/layout/OpposingIdeas#1"/>
    <dgm:cxn modelId="{356B9362-5CC8-457E-B6C4-48322A9A5FE0}" type="presParOf" srcId="{B519E28D-716D-450C-8589-158E185AFB4B}" destId="{1729EF41-E19C-4497-AB4F-4968BD392E52}" srcOrd="5" destOrd="0" presId="urn:microsoft.com/office/officeart/2009/3/layout/OpposingIdeas#1"/>
    <dgm:cxn modelId="{D1560987-6FE4-4B86-ADF8-9AC6425542D5}" type="presParOf" srcId="{B519E28D-716D-450C-8589-158E185AFB4B}" destId="{AEB9E377-5F24-4647-92A9-65A734C432A3}" srcOrd="6" destOrd="0" presId="urn:microsoft.com/office/officeart/2009/3/layout/OpposingIdeas#1"/>
    <dgm:cxn modelId="{3CA6EF82-83AB-46BF-B6F9-CAF7306FCCE9}" type="presParOf" srcId="{B519E28D-716D-450C-8589-158E185AFB4B}" destId="{CEF89854-A562-4956-ADBD-9F4060B5C0BD}" srcOrd="7" destOrd="0" presId="urn:microsoft.com/office/officeart/2009/3/layout/OpposingIdea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2B2541-C5F2-4037-95F9-DCB8A26EE629}" type="doc">
      <dgm:prSet loTypeId="urn:microsoft.com/office/officeart/2009/3/layout/OpposingIdeas#2" loCatId="relationship" qsTypeId="urn:microsoft.com/office/officeart/2005/8/quickstyle/simple1#2" qsCatId="simple" csTypeId="urn:microsoft.com/office/officeart/2005/8/colors/accent1_2#2" csCatId="accent1" phldr="1"/>
      <dgm:spPr/>
      <dgm:t>
        <a:bodyPr/>
        <a:lstStyle/>
        <a:p>
          <a:endParaRPr lang="en-US"/>
        </a:p>
      </dgm:t>
    </dgm:pt>
    <dgm:pt modelId="{A2A48FD1-C6BE-4305-AE4D-263BBE7A586C}" type="parTrans" cxnId="{A79F609D-E90E-4371-B41B-3251E0B7F2F5}">
      <dgm:prSet/>
      <dgm:spPr/>
      <dgm:t>
        <a:bodyPr/>
        <a:lstStyle/>
        <a:p>
          <a:endParaRPr lang="en-US"/>
        </a:p>
      </dgm:t>
    </dgm:pt>
    <dgm:pt modelId="{8CB59865-1E18-4897-A4EF-BBABDBEC6B04}">
      <dgm:prSet phldrT="[Text]"/>
      <dgm:spPr>
        <a:solidFill>
          <a:schemeClr val="tx2">
            <a:lumMod val="60000"/>
            <a:lumOff val="40000"/>
          </a:schemeClr>
        </a:solidFill>
      </dgm:spPr>
      <dgm:t>
        <a:bodyPr/>
        <a:lstStyle/>
        <a:p>
          <a:r>
            <a:rPr lang="en-US" b="1">
              <a:solidFill>
                <a:schemeClr val="bg1"/>
              </a:solidFill>
            </a:rPr>
            <a:t>Specific Approval List</a:t>
          </a:r>
        </a:p>
      </dgm:t>
    </dgm:pt>
    <dgm:pt modelId="{0C2A07B2-C82B-4350-AB7B-2ACEEA2518B9}" type="parTrans" cxnId="{27458798-C27D-4C03-9E59-F452AD413E1C}">
      <dgm:prSet/>
      <dgm:spPr/>
      <dgm:t>
        <a:bodyPr/>
        <a:lstStyle/>
        <a:p>
          <a:endParaRPr lang="en-US"/>
        </a:p>
      </dgm:t>
    </dgm:pt>
    <dgm:pt modelId="{935F849E-35F8-4E3F-956C-E6AE503C5E4A}">
      <dgm:prSet phldrT="[Text]"/>
      <dgm:spPr>
        <a:solidFill>
          <a:schemeClr val="accent3">
            <a:lumMod val="75000"/>
          </a:schemeClr>
        </a:solidFill>
      </dgm:spPr>
      <dgm:t>
        <a:bodyPr/>
        <a:lstStyle/>
        <a:p>
          <a:r>
            <a:rPr lang="en-US" b="1">
              <a:solidFill>
                <a:schemeClr val="tx1"/>
              </a:solidFill>
            </a:rPr>
            <a:t>SAL Contains names of exporters who have defaulted &amp; bank is advised to exercise caution while dealing with such exporters</a:t>
          </a:r>
          <a:r>
            <a:rPr lang="en-US" b="1">
              <a:solidFill>
                <a:schemeClr val="bg1"/>
              </a:solidFill>
            </a:rPr>
            <a:t>.</a:t>
          </a:r>
        </a:p>
      </dgm:t>
    </dgm:pt>
    <dgm:pt modelId="{8248CB1A-190A-4E87-B7A1-CC263E31F9C4}" type="sibTrans" cxnId="{27458798-C27D-4C03-9E59-F452AD413E1C}">
      <dgm:prSet/>
      <dgm:spPr/>
      <dgm:t>
        <a:bodyPr/>
        <a:lstStyle/>
        <a:p>
          <a:endParaRPr lang="en-US"/>
        </a:p>
      </dgm:t>
    </dgm:pt>
    <dgm:pt modelId="{CBC93BA1-E8BB-4393-B8EF-2B0AA69255A3}" type="sibTrans" cxnId="{A79F609D-E90E-4371-B41B-3251E0B7F2F5}">
      <dgm:prSet/>
      <dgm:spPr/>
      <dgm:t>
        <a:bodyPr/>
        <a:lstStyle/>
        <a:p>
          <a:endParaRPr lang="en-US"/>
        </a:p>
      </dgm:t>
    </dgm:pt>
    <dgm:pt modelId="{94A96920-BED3-47BD-BCD5-66FA02471176}" type="parTrans" cxnId="{A55D0B85-82EA-4F91-AA07-FBEDD3A580DB}">
      <dgm:prSet/>
      <dgm:spPr/>
      <dgm:t>
        <a:bodyPr/>
        <a:lstStyle/>
        <a:p>
          <a:endParaRPr lang="en-US"/>
        </a:p>
      </dgm:t>
    </dgm:pt>
    <dgm:pt modelId="{A7166D30-8081-49B3-B3DB-399AEF46F1FA}">
      <dgm:prSet phldrT="[Text]"/>
      <dgm:spPr>
        <a:solidFill>
          <a:schemeClr val="tx2">
            <a:lumMod val="60000"/>
            <a:lumOff val="40000"/>
          </a:schemeClr>
        </a:solidFill>
      </dgm:spPr>
      <dgm:t>
        <a:bodyPr/>
        <a:lstStyle/>
        <a:p>
          <a:r>
            <a:rPr lang="en-US" b="1">
              <a:solidFill>
                <a:schemeClr val="bg1"/>
              </a:solidFill>
            </a:rPr>
            <a:t>Buyer Specific Approval List</a:t>
          </a:r>
        </a:p>
      </dgm:t>
    </dgm:pt>
    <dgm:pt modelId="{A67BC51D-C47E-47C2-A149-5131A70D196F}" type="parTrans" cxnId="{A65F924E-C552-497C-AB03-7449EA123C28}">
      <dgm:prSet/>
      <dgm:spPr/>
      <dgm:t>
        <a:bodyPr/>
        <a:lstStyle/>
        <a:p>
          <a:endParaRPr lang="en-US"/>
        </a:p>
      </dgm:t>
    </dgm:pt>
    <dgm:pt modelId="{E7AAFC6E-4958-4CC5-8BF2-3553D7B231CA}">
      <dgm:prSet phldrT="[Text]"/>
      <dgm:spPr/>
      <dgm:t>
        <a:bodyPr/>
        <a:lstStyle/>
        <a:p>
          <a:r>
            <a:rPr lang="en-US" b="1" dirty="0">
              <a:solidFill>
                <a:schemeClr val="tx1"/>
              </a:solidFill>
            </a:rPr>
            <a:t>Lists those Buyers who have come </a:t>
          </a:r>
          <a:r>
            <a:rPr lang="en-US" b="1" dirty="0" smtClean="0">
              <a:solidFill>
                <a:schemeClr val="tx1"/>
              </a:solidFill>
            </a:rPr>
            <a:t>under ECGC adverse </a:t>
          </a:r>
          <a:r>
            <a:rPr lang="en-US" b="1" dirty="0">
              <a:solidFill>
                <a:schemeClr val="tx1"/>
              </a:solidFill>
            </a:rPr>
            <a:t>notice &amp; bank is advised to verify BSAL before PS advances.</a:t>
          </a:r>
        </a:p>
      </dgm:t>
    </dgm:pt>
    <dgm:pt modelId="{35A99DF2-728D-4D74-A483-6814D1307784}" type="sibTrans" cxnId="{A65F924E-C552-497C-AB03-7449EA123C28}">
      <dgm:prSet/>
      <dgm:spPr/>
      <dgm:t>
        <a:bodyPr/>
        <a:lstStyle/>
        <a:p>
          <a:endParaRPr lang="en-US"/>
        </a:p>
      </dgm:t>
    </dgm:pt>
    <dgm:pt modelId="{092BD3CC-173C-42B0-BB50-3ECD52135152}" type="sibTrans" cxnId="{A55D0B85-82EA-4F91-AA07-FBEDD3A580DB}">
      <dgm:prSet/>
      <dgm:spPr/>
      <dgm:t>
        <a:bodyPr/>
        <a:lstStyle/>
        <a:p>
          <a:endParaRPr lang="en-US"/>
        </a:p>
      </dgm:t>
    </dgm:pt>
    <dgm:pt modelId="{B519E28D-716D-450C-8589-158E185AFB4B}" type="pres">
      <dgm:prSet presAssocID="{AC2B2541-C5F2-4037-95F9-DCB8A26EE629}" presName="Name0" presStyleCnt="0">
        <dgm:presLayoutVars>
          <dgm:chMax val="2"/>
          <dgm:dir/>
          <dgm:animOne val="branch"/>
          <dgm:animLvl val="lvl"/>
          <dgm:resizeHandles val="exact"/>
        </dgm:presLayoutVars>
      </dgm:prSet>
      <dgm:spPr/>
      <dgm:t>
        <a:bodyPr/>
        <a:lstStyle/>
        <a:p>
          <a:endParaRPr lang="en-IN"/>
        </a:p>
      </dgm:t>
    </dgm:pt>
    <dgm:pt modelId="{8FFB7D42-0474-43DA-BA79-B11CABD7D6BF}" type="pres">
      <dgm:prSet presAssocID="{AC2B2541-C5F2-4037-95F9-DCB8A26EE629}" presName="Background" presStyleLbl="node1" presStyleIdx="0" presStyleCnt="1"/>
      <dgm:spPr>
        <a:solidFill>
          <a:schemeClr val="bg1">
            <a:lumMod val="95000"/>
          </a:schemeClr>
        </a:solidFill>
      </dgm:spPr>
    </dgm:pt>
    <dgm:pt modelId="{EB04D17B-8B54-4C98-A970-B10EC8ABD6D9}" type="pres">
      <dgm:prSet presAssocID="{AC2B2541-C5F2-4037-95F9-DCB8A26EE629}" presName="Divider" presStyleLbl="callout" presStyleIdx="0" presStyleCnt="1"/>
      <dgm:spPr/>
    </dgm:pt>
    <dgm:pt modelId="{240EDAE8-8B6B-4C0D-A2CE-50B44888A6CA}" type="pres">
      <dgm:prSet presAssocID="{AC2B2541-C5F2-4037-95F9-DCB8A26EE629}" presName="ChildText1" presStyleLbl="revTx" presStyleIdx="0" presStyleCnt="0">
        <dgm:presLayoutVars>
          <dgm:chMax val="0"/>
          <dgm:chPref val="0"/>
          <dgm:bulletEnabled val="1"/>
        </dgm:presLayoutVars>
      </dgm:prSet>
      <dgm:spPr/>
      <dgm:t>
        <a:bodyPr/>
        <a:lstStyle/>
        <a:p>
          <a:endParaRPr lang="en-IN"/>
        </a:p>
      </dgm:t>
    </dgm:pt>
    <dgm:pt modelId="{EA66914B-FDC9-41AC-8774-5644B6ED7A78}" type="pres">
      <dgm:prSet presAssocID="{AC2B2541-C5F2-4037-95F9-DCB8A26EE629}" presName="ChildText2" presStyleLbl="revTx" presStyleIdx="0" presStyleCnt="0">
        <dgm:presLayoutVars>
          <dgm:chMax val="0"/>
          <dgm:chPref val="0"/>
          <dgm:bulletEnabled val="1"/>
        </dgm:presLayoutVars>
      </dgm:prSet>
      <dgm:spPr/>
      <dgm:t>
        <a:bodyPr/>
        <a:lstStyle/>
        <a:p>
          <a:endParaRPr lang="en-IN"/>
        </a:p>
      </dgm:t>
    </dgm:pt>
    <dgm:pt modelId="{31E69F0E-6B75-45B6-AC70-C218A00E562F}" type="pres">
      <dgm:prSet presAssocID="{AC2B2541-C5F2-4037-95F9-DCB8A26EE629}" presName="ParentText1" presStyleLbl="revTx" presStyleIdx="0" presStyleCnt="0">
        <dgm:presLayoutVars>
          <dgm:chMax val="1"/>
          <dgm:chPref val="1"/>
        </dgm:presLayoutVars>
      </dgm:prSet>
      <dgm:spPr/>
      <dgm:t>
        <a:bodyPr/>
        <a:lstStyle/>
        <a:p>
          <a:endParaRPr lang="en-IN"/>
        </a:p>
      </dgm:t>
    </dgm:pt>
    <dgm:pt modelId="{1729EF41-E19C-4497-AB4F-4968BD392E52}" type="pres">
      <dgm:prSet presAssocID="{AC2B2541-C5F2-4037-95F9-DCB8A26EE629}" presName="ParentShape1" presStyleLbl="alignImgPlace1" presStyleIdx="0" presStyleCnt="2" custLinFactNeighborX="4191" custLinFactNeighborY="-68">
        <dgm:presLayoutVars/>
      </dgm:prSet>
      <dgm:spPr/>
      <dgm:t>
        <a:bodyPr/>
        <a:lstStyle/>
        <a:p>
          <a:endParaRPr lang="en-IN"/>
        </a:p>
      </dgm:t>
    </dgm:pt>
    <dgm:pt modelId="{AEB9E377-5F24-4647-92A9-65A734C432A3}" type="pres">
      <dgm:prSet presAssocID="{AC2B2541-C5F2-4037-95F9-DCB8A26EE629}" presName="ParentText2" presStyleLbl="revTx" presStyleIdx="0" presStyleCnt="0">
        <dgm:presLayoutVars>
          <dgm:chMax val="1"/>
          <dgm:chPref val="1"/>
        </dgm:presLayoutVars>
      </dgm:prSet>
      <dgm:spPr/>
      <dgm:t>
        <a:bodyPr/>
        <a:lstStyle/>
        <a:p>
          <a:endParaRPr lang="en-IN"/>
        </a:p>
      </dgm:t>
    </dgm:pt>
    <dgm:pt modelId="{CEF89854-A562-4956-ADBD-9F4060B5C0BD}" type="pres">
      <dgm:prSet presAssocID="{AC2B2541-C5F2-4037-95F9-DCB8A26EE629}" presName="ParentShape2" presStyleLbl="alignImgPlace1" presStyleIdx="1" presStyleCnt="2" custLinFactNeighborX="-2970" custLinFactNeighborY="-702">
        <dgm:presLayoutVars/>
      </dgm:prSet>
      <dgm:spPr/>
      <dgm:t>
        <a:bodyPr/>
        <a:lstStyle/>
        <a:p>
          <a:endParaRPr lang="en-IN"/>
        </a:p>
      </dgm:t>
    </dgm:pt>
  </dgm:ptLst>
  <dgm:cxnLst>
    <dgm:cxn modelId="{DFF0A073-B210-4CC5-B4FB-55F1AAA98214}" type="presOf" srcId="{8CB59865-1E18-4897-A4EF-BBABDBEC6B04}" destId="{31E69F0E-6B75-45B6-AC70-C218A00E562F}" srcOrd="0" destOrd="0" presId="urn:microsoft.com/office/officeart/2009/3/layout/OpposingIdeas#2"/>
    <dgm:cxn modelId="{1E2D5B4A-5439-4765-AB13-9DAE58FF4EAD}" type="presOf" srcId="{A7166D30-8081-49B3-B3DB-399AEF46F1FA}" destId="{AEB9E377-5F24-4647-92A9-65A734C432A3}" srcOrd="0" destOrd="0" presId="urn:microsoft.com/office/officeart/2009/3/layout/OpposingIdeas#2"/>
    <dgm:cxn modelId="{2C5F1364-39EF-4E70-9452-B506C32E8C2E}" type="presOf" srcId="{8CB59865-1E18-4897-A4EF-BBABDBEC6B04}" destId="{1729EF41-E19C-4497-AB4F-4968BD392E52}" srcOrd="1" destOrd="0" presId="urn:microsoft.com/office/officeart/2009/3/layout/OpposingIdeas#2"/>
    <dgm:cxn modelId="{E411E8FF-7395-477D-B11C-A8D6D597E9BB}" type="presOf" srcId="{A7166D30-8081-49B3-B3DB-399AEF46F1FA}" destId="{CEF89854-A562-4956-ADBD-9F4060B5C0BD}" srcOrd="1" destOrd="0" presId="urn:microsoft.com/office/officeart/2009/3/layout/OpposingIdeas#2"/>
    <dgm:cxn modelId="{27458798-C27D-4C03-9E59-F452AD413E1C}" srcId="{8CB59865-1E18-4897-A4EF-BBABDBEC6B04}" destId="{935F849E-35F8-4E3F-956C-E6AE503C5E4A}" srcOrd="0" destOrd="0" parTransId="{0C2A07B2-C82B-4350-AB7B-2ACEEA2518B9}" sibTransId="{8248CB1A-190A-4E87-B7A1-CC263E31F9C4}"/>
    <dgm:cxn modelId="{5199856B-D3A6-4D16-B1D6-45821F216AC2}" type="presOf" srcId="{935F849E-35F8-4E3F-956C-E6AE503C5E4A}" destId="{240EDAE8-8B6B-4C0D-A2CE-50B44888A6CA}" srcOrd="0" destOrd="0" presId="urn:microsoft.com/office/officeart/2009/3/layout/OpposingIdeas#2"/>
    <dgm:cxn modelId="{A55D0B85-82EA-4F91-AA07-FBEDD3A580DB}" srcId="{AC2B2541-C5F2-4037-95F9-DCB8A26EE629}" destId="{A7166D30-8081-49B3-B3DB-399AEF46F1FA}" srcOrd="1" destOrd="0" parTransId="{94A96920-BED3-47BD-BCD5-66FA02471176}" sibTransId="{092BD3CC-173C-42B0-BB50-3ECD52135152}"/>
    <dgm:cxn modelId="{2A1DFB68-439D-408B-97DD-6EC5E741DC46}" type="presOf" srcId="{AC2B2541-C5F2-4037-95F9-DCB8A26EE629}" destId="{B519E28D-716D-450C-8589-158E185AFB4B}" srcOrd="0" destOrd="0" presId="urn:microsoft.com/office/officeart/2009/3/layout/OpposingIdeas#2"/>
    <dgm:cxn modelId="{A79F609D-E90E-4371-B41B-3251E0B7F2F5}" srcId="{AC2B2541-C5F2-4037-95F9-DCB8A26EE629}" destId="{8CB59865-1E18-4897-A4EF-BBABDBEC6B04}" srcOrd="0" destOrd="0" parTransId="{A2A48FD1-C6BE-4305-AE4D-263BBE7A586C}" sibTransId="{CBC93BA1-E8BB-4393-B8EF-2B0AA69255A3}"/>
    <dgm:cxn modelId="{6F635ECB-F68E-46C5-9D7D-C32AFEF97198}" type="presOf" srcId="{E7AAFC6E-4958-4CC5-8BF2-3553D7B231CA}" destId="{EA66914B-FDC9-41AC-8774-5644B6ED7A78}" srcOrd="0" destOrd="0" presId="urn:microsoft.com/office/officeart/2009/3/layout/OpposingIdeas#2"/>
    <dgm:cxn modelId="{A65F924E-C552-497C-AB03-7449EA123C28}" srcId="{A7166D30-8081-49B3-B3DB-399AEF46F1FA}" destId="{E7AAFC6E-4958-4CC5-8BF2-3553D7B231CA}" srcOrd="0" destOrd="0" parTransId="{A67BC51D-C47E-47C2-A149-5131A70D196F}" sibTransId="{35A99DF2-728D-4D74-A483-6814D1307784}"/>
    <dgm:cxn modelId="{222B38E5-EF7E-4447-947F-8087CA7FB3B7}" type="presParOf" srcId="{B519E28D-716D-450C-8589-158E185AFB4B}" destId="{8FFB7D42-0474-43DA-BA79-B11CABD7D6BF}" srcOrd="0" destOrd="0" presId="urn:microsoft.com/office/officeart/2009/3/layout/OpposingIdeas#2"/>
    <dgm:cxn modelId="{2E76E566-DC2D-4333-8088-1667DE5539DE}" type="presParOf" srcId="{B519E28D-716D-450C-8589-158E185AFB4B}" destId="{EB04D17B-8B54-4C98-A970-B10EC8ABD6D9}" srcOrd="1" destOrd="0" presId="urn:microsoft.com/office/officeart/2009/3/layout/OpposingIdeas#2"/>
    <dgm:cxn modelId="{B233D046-AA4D-42CB-A421-607BE53A3C0F}" type="presParOf" srcId="{B519E28D-716D-450C-8589-158E185AFB4B}" destId="{240EDAE8-8B6B-4C0D-A2CE-50B44888A6CA}" srcOrd="2" destOrd="0" presId="urn:microsoft.com/office/officeart/2009/3/layout/OpposingIdeas#2"/>
    <dgm:cxn modelId="{859E2843-BAE1-453E-9830-D59FF8A3D149}" type="presParOf" srcId="{B519E28D-716D-450C-8589-158E185AFB4B}" destId="{EA66914B-FDC9-41AC-8774-5644B6ED7A78}" srcOrd="3" destOrd="0" presId="urn:microsoft.com/office/officeart/2009/3/layout/OpposingIdeas#2"/>
    <dgm:cxn modelId="{8604933E-4640-425C-B68F-D703F525C685}" type="presParOf" srcId="{B519E28D-716D-450C-8589-158E185AFB4B}" destId="{31E69F0E-6B75-45B6-AC70-C218A00E562F}" srcOrd="4" destOrd="0" presId="urn:microsoft.com/office/officeart/2009/3/layout/OpposingIdeas#2"/>
    <dgm:cxn modelId="{B1CA4B3E-A10F-4EE3-A5E5-75846AC6A233}" type="presParOf" srcId="{B519E28D-716D-450C-8589-158E185AFB4B}" destId="{1729EF41-E19C-4497-AB4F-4968BD392E52}" srcOrd="5" destOrd="0" presId="urn:microsoft.com/office/officeart/2009/3/layout/OpposingIdeas#2"/>
    <dgm:cxn modelId="{871FD148-BB18-4A52-BACE-57407D1D64E8}" type="presParOf" srcId="{B519E28D-716D-450C-8589-158E185AFB4B}" destId="{AEB9E377-5F24-4647-92A9-65A734C432A3}" srcOrd="6" destOrd="0" presId="urn:microsoft.com/office/officeart/2009/3/layout/OpposingIdeas#2"/>
    <dgm:cxn modelId="{999EE6A8-0BDF-4214-AD78-B30335CCE6D9}" type="presParOf" srcId="{B519E28D-716D-450C-8589-158E185AFB4B}" destId="{CEF89854-A562-4956-ADBD-9F4060B5C0BD}" srcOrd="7" destOrd="0" presId="urn:microsoft.com/office/officeart/2009/3/layout/OpposingIdea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A6D30A-1718-4B93-8631-7CCB9932151E}" type="doc">
      <dgm:prSet loTypeId="urn:microsoft.com/office/officeart/2005/8/layout/hierarchy1#1" loCatId="hierarchy" qsTypeId="urn:microsoft.com/office/officeart/2005/8/quickstyle/simple1#3" qsCatId="simple" csTypeId="urn:microsoft.com/office/officeart/2005/8/colors/colorful2#1" csCatId="colorful" phldr="1"/>
      <dgm:spPr/>
      <dgm:t>
        <a:bodyPr/>
        <a:lstStyle/>
        <a:p>
          <a:endParaRPr lang="en-US"/>
        </a:p>
      </dgm:t>
    </dgm:pt>
    <dgm:pt modelId="{C844866C-80D3-4C95-8655-E02953C9B310}">
      <dgm:prSet custT="1"/>
      <dgm:spPr/>
      <dgm:t>
        <a:bodyPr/>
        <a:lstStyle/>
        <a:p>
          <a:r>
            <a:rPr lang="en-IN" sz="2400" dirty="0"/>
            <a:t>ONE YEAR SATISFACTORY DEALING OF IMPORTER </a:t>
          </a:r>
        </a:p>
        <a:p>
          <a:r>
            <a:rPr lang="en-IN" sz="2000" dirty="0"/>
            <a:t>(Circle Head CAC may Waive)</a:t>
          </a:r>
          <a:endParaRPr lang="en-US" sz="2000" dirty="0"/>
        </a:p>
      </dgm:t>
    </dgm:pt>
    <dgm:pt modelId="{4E3CEC8C-50C4-41F9-AEC0-300603CBB42C}" type="parTrans" cxnId="{E2FB9FD0-BA1C-403F-A552-5A683D72E3F2}">
      <dgm:prSet/>
      <dgm:spPr/>
      <dgm:t>
        <a:bodyPr/>
        <a:lstStyle/>
        <a:p>
          <a:endParaRPr lang="en-US"/>
        </a:p>
      </dgm:t>
    </dgm:pt>
    <dgm:pt modelId="{3C905970-02C9-4A56-B2C3-942FC44D6F29}" type="sibTrans" cxnId="{E2FB9FD0-BA1C-403F-A552-5A683D72E3F2}">
      <dgm:prSet/>
      <dgm:spPr/>
      <dgm:t>
        <a:bodyPr/>
        <a:lstStyle/>
        <a:p>
          <a:endParaRPr lang="en-US"/>
        </a:p>
      </dgm:t>
    </dgm:pt>
    <dgm:pt modelId="{42DE1A45-210F-49DF-9452-EABBDBA9AEED}">
      <dgm:prSet custT="1"/>
      <dgm:spPr/>
      <dgm:t>
        <a:bodyPr/>
        <a:lstStyle/>
        <a:p>
          <a:r>
            <a:rPr lang="en-IN" sz="2600" dirty="0"/>
            <a:t>OPL / STATUS REPORT OF BENEFICIARY</a:t>
          </a:r>
          <a:endParaRPr lang="en-US" sz="2600" dirty="0"/>
        </a:p>
      </dgm:t>
    </dgm:pt>
    <dgm:pt modelId="{A03E8A20-F1C0-4033-BEB1-F5F26C69DA0F}" type="parTrans" cxnId="{D2FE7D29-1065-401F-834C-5E81F0177DC1}">
      <dgm:prSet/>
      <dgm:spPr/>
      <dgm:t>
        <a:bodyPr/>
        <a:lstStyle/>
        <a:p>
          <a:endParaRPr lang="en-US"/>
        </a:p>
      </dgm:t>
    </dgm:pt>
    <dgm:pt modelId="{C148C8A5-B4FF-4010-8739-46DDF8D5069C}" type="sibTrans" cxnId="{D2FE7D29-1065-401F-834C-5E81F0177DC1}">
      <dgm:prSet/>
      <dgm:spPr/>
      <dgm:t>
        <a:bodyPr/>
        <a:lstStyle/>
        <a:p>
          <a:endParaRPr lang="en-US"/>
        </a:p>
      </dgm:t>
    </dgm:pt>
    <dgm:pt modelId="{2F599036-87EE-4921-889B-FD86A9F08169}" type="pres">
      <dgm:prSet presAssocID="{BEA6D30A-1718-4B93-8631-7CCB9932151E}" presName="hierChild1" presStyleCnt="0">
        <dgm:presLayoutVars>
          <dgm:chPref val="1"/>
          <dgm:dir/>
          <dgm:animOne val="branch"/>
          <dgm:animLvl val="lvl"/>
          <dgm:resizeHandles/>
        </dgm:presLayoutVars>
      </dgm:prSet>
      <dgm:spPr/>
      <dgm:t>
        <a:bodyPr/>
        <a:lstStyle/>
        <a:p>
          <a:endParaRPr lang="en-IN"/>
        </a:p>
      </dgm:t>
    </dgm:pt>
    <dgm:pt modelId="{13A82947-F829-4377-A994-11C3E80F55E6}" type="pres">
      <dgm:prSet presAssocID="{C844866C-80D3-4C95-8655-E02953C9B310}" presName="hierRoot1" presStyleCnt="0"/>
      <dgm:spPr/>
    </dgm:pt>
    <dgm:pt modelId="{4542C6B2-D603-42B0-87B0-92F8408A729A}" type="pres">
      <dgm:prSet presAssocID="{C844866C-80D3-4C95-8655-E02953C9B310}" presName="composite" presStyleCnt="0"/>
      <dgm:spPr/>
    </dgm:pt>
    <dgm:pt modelId="{00100033-4CCB-4744-9213-49CDC6C7958E}" type="pres">
      <dgm:prSet presAssocID="{C844866C-80D3-4C95-8655-E02953C9B310}" presName="background" presStyleLbl="node0" presStyleIdx="0" presStyleCnt="2"/>
      <dgm:spPr/>
    </dgm:pt>
    <dgm:pt modelId="{D443C949-9B37-483B-A372-CA1B796C8FD8}" type="pres">
      <dgm:prSet presAssocID="{C844866C-80D3-4C95-8655-E02953C9B310}" presName="text" presStyleLbl="fgAcc0" presStyleIdx="0" presStyleCnt="2">
        <dgm:presLayoutVars>
          <dgm:chPref val="3"/>
        </dgm:presLayoutVars>
      </dgm:prSet>
      <dgm:spPr/>
      <dgm:t>
        <a:bodyPr/>
        <a:lstStyle/>
        <a:p>
          <a:endParaRPr lang="en-IN"/>
        </a:p>
      </dgm:t>
    </dgm:pt>
    <dgm:pt modelId="{E3FAD824-CCCA-4670-97AD-0DF03CE5A99C}" type="pres">
      <dgm:prSet presAssocID="{C844866C-80D3-4C95-8655-E02953C9B310}" presName="hierChild2" presStyleCnt="0"/>
      <dgm:spPr/>
    </dgm:pt>
    <dgm:pt modelId="{1C07110C-0A69-44BE-815B-560630C0CECB}" type="pres">
      <dgm:prSet presAssocID="{42DE1A45-210F-49DF-9452-EABBDBA9AEED}" presName="hierRoot1" presStyleCnt="0"/>
      <dgm:spPr/>
    </dgm:pt>
    <dgm:pt modelId="{EFAFBCB3-35A8-4213-AEF7-DD380D90B38C}" type="pres">
      <dgm:prSet presAssocID="{42DE1A45-210F-49DF-9452-EABBDBA9AEED}" presName="composite" presStyleCnt="0"/>
      <dgm:spPr/>
    </dgm:pt>
    <dgm:pt modelId="{E0E61327-B112-4120-B4B5-98FFC124177F}" type="pres">
      <dgm:prSet presAssocID="{42DE1A45-210F-49DF-9452-EABBDBA9AEED}" presName="background" presStyleLbl="node0" presStyleIdx="1" presStyleCnt="2"/>
      <dgm:spPr/>
    </dgm:pt>
    <dgm:pt modelId="{0CC9F85C-DDC6-41F7-B40F-E3C4D78BA52B}" type="pres">
      <dgm:prSet presAssocID="{42DE1A45-210F-49DF-9452-EABBDBA9AEED}" presName="text" presStyleLbl="fgAcc0" presStyleIdx="1" presStyleCnt="2">
        <dgm:presLayoutVars>
          <dgm:chPref val="3"/>
        </dgm:presLayoutVars>
      </dgm:prSet>
      <dgm:spPr/>
      <dgm:t>
        <a:bodyPr/>
        <a:lstStyle/>
        <a:p>
          <a:endParaRPr lang="en-IN"/>
        </a:p>
      </dgm:t>
    </dgm:pt>
    <dgm:pt modelId="{CF5D15A0-7A69-4A9E-A26B-7EF79D595120}" type="pres">
      <dgm:prSet presAssocID="{42DE1A45-210F-49DF-9452-EABBDBA9AEED}" presName="hierChild2" presStyleCnt="0"/>
      <dgm:spPr/>
    </dgm:pt>
  </dgm:ptLst>
  <dgm:cxnLst>
    <dgm:cxn modelId="{E2FB9FD0-BA1C-403F-A552-5A683D72E3F2}" srcId="{BEA6D30A-1718-4B93-8631-7CCB9932151E}" destId="{C844866C-80D3-4C95-8655-E02953C9B310}" srcOrd="0" destOrd="0" parTransId="{4E3CEC8C-50C4-41F9-AEC0-300603CBB42C}" sibTransId="{3C905970-02C9-4A56-B2C3-942FC44D6F29}"/>
    <dgm:cxn modelId="{F4824960-0CD3-47B7-A176-AFA73F0DCE39}" type="presOf" srcId="{BEA6D30A-1718-4B93-8631-7CCB9932151E}" destId="{2F599036-87EE-4921-889B-FD86A9F08169}" srcOrd="0" destOrd="0" presId="urn:microsoft.com/office/officeart/2005/8/layout/hierarchy1#1"/>
    <dgm:cxn modelId="{CF28C19B-9471-4D46-BA2B-8913A7446BCD}" type="presOf" srcId="{42DE1A45-210F-49DF-9452-EABBDBA9AEED}" destId="{0CC9F85C-DDC6-41F7-B40F-E3C4D78BA52B}" srcOrd="0" destOrd="0" presId="urn:microsoft.com/office/officeart/2005/8/layout/hierarchy1#1"/>
    <dgm:cxn modelId="{C36605C4-72C8-4931-A6EC-DB4F6A061C00}" type="presOf" srcId="{C844866C-80D3-4C95-8655-E02953C9B310}" destId="{D443C949-9B37-483B-A372-CA1B796C8FD8}" srcOrd="0" destOrd="0" presId="urn:microsoft.com/office/officeart/2005/8/layout/hierarchy1#1"/>
    <dgm:cxn modelId="{D2FE7D29-1065-401F-834C-5E81F0177DC1}" srcId="{BEA6D30A-1718-4B93-8631-7CCB9932151E}" destId="{42DE1A45-210F-49DF-9452-EABBDBA9AEED}" srcOrd="1" destOrd="0" parTransId="{A03E8A20-F1C0-4033-BEB1-F5F26C69DA0F}" sibTransId="{C148C8A5-B4FF-4010-8739-46DDF8D5069C}"/>
    <dgm:cxn modelId="{843151A5-AED9-4ADB-BB5D-78A67E4AC7E3}" type="presParOf" srcId="{2F599036-87EE-4921-889B-FD86A9F08169}" destId="{13A82947-F829-4377-A994-11C3E80F55E6}" srcOrd="0" destOrd="0" presId="urn:microsoft.com/office/officeart/2005/8/layout/hierarchy1#1"/>
    <dgm:cxn modelId="{FFB11986-3DFB-45C2-8FE2-91172DF3BC70}" type="presParOf" srcId="{13A82947-F829-4377-A994-11C3E80F55E6}" destId="{4542C6B2-D603-42B0-87B0-92F8408A729A}" srcOrd="0" destOrd="0" presId="urn:microsoft.com/office/officeart/2005/8/layout/hierarchy1#1"/>
    <dgm:cxn modelId="{AEF0957F-B5D5-4A3F-87E4-0D8826BE975C}" type="presParOf" srcId="{4542C6B2-D603-42B0-87B0-92F8408A729A}" destId="{00100033-4CCB-4744-9213-49CDC6C7958E}" srcOrd="0" destOrd="0" presId="urn:microsoft.com/office/officeart/2005/8/layout/hierarchy1#1"/>
    <dgm:cxn modelId="{C2159A4F-2054-4392-8986-F9209738D6C0}" type="presParOf" srcId="{4542C6B2-D603-42B0-87B0-92F8408A729A}" destId="{D443C949-9B37-483B-A372-CA1B796C8FD8}" srcOrd="1" destOrd="0" presId="urn:microsoft.com/office/officeart/2005/8/layout/hierarchy1#1"/>
    <dgm:cxn modelId="{68ED7C3C-8259-432B-85AF-0B1FC268F3F0}" type="presParOf" srcId="{13A82947-F829-4377-A994-11C3E80F55E6}" destId="{E3FAD824-CCCA-4670-97AD-0DF03CE5A99C}" srcOrd="1" destOrd="0" presId="urn:microsoft.com/office/officeart/2005/8/layout/hierarchy1#1"/>
    <dgm:cxn modelId="{26D05500-54A6-40AA-9DE0-539F09ECB402}" type="presParOf" srcId="{2F599036-87EE-4921-889B-FD86A9F08169}" destId="{1C07110C-0A69-44BE-815B-560630C0CECB}" srcOrd="1" destOrd="0" presId="urn:microsoft.com/office/officeart/2005/8/layout/hierarchy1#1"/>
    <dgm:cxn modelId="{74F0DF88-D369-4F7E-A9B7-5F5217D6CC0C}" type="presParOf" srcId="{1C07110C-0A69-44BE-815B-560630C0CECB}" destId="{EFAFBCB3-35A8-4213-AEF7-DD380D90B38C}" srcOrd="0" destOrd="0" presId="urn:microsoft.com/office/officeart/2005/8/layout/hierarchy1#1"/>
    <dgm:cxn modelId="{879B6A7F-AF4A-49B0-A90D-C692556AF9B4}" type="presParOf" srcId="{EFAFBCB3-35A8-4213-AEF7-DD380D90B38C}" destId="{E0E61327-B112-4120-B4B5-98FFC124177F}" srcOrd="0" destOrd="0" presId="urn:microsoft.com/office/officeart/2005/8/layout/hierarchy1#1"/>
    <dgm:cxn modelId="{F7AAC0C9-5B29-4FA4-BE46-2DE95E64B04B}" type="presParOf" srcId="{EFAFBCB3-35A8-4213-AEF7-DD380D90B38C}" destId="{0CC9F85C-DDC6-41F7-B40F-E3C4D78BA52B}" srcOrd="1" destOrd="0" presId="urn:microsoft.com/office/officeart/2005/8/layout/hierarchy1#1"/>
    <dgm:cxn modelId="{8B4F7D72-345C-4CC5-82E8-B313BD2F72DD}" type="presParOf" srcId="{1C07110C-0A69-44BE-815B-560630C0CECB}" destId="{CF5D15A0-7A69-4A9E-A26B-7EF79D595120}" srcOrd="1" destOrd="0" presId="urn:microsoft.com/office/officeart/2005/8/layout/hierarchy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0A216-4E1D-45D6-B1CC-4A5CDA998B48}">
      <dsp:nvSpPr>
        <dsp:cNvPr id="0" name=""/>
        <dsp:cNvSpPr/>
      </dsp:nvSpPr>
      <dsp:spPr>
        <a:xfrm>
          <a:off x="744" y="722672"/>
          <a:ext cx="2708671" cy="1354335"/>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a:t>Policy</a:t>
          </a:r>
        </a:p>
      </dsp:txBody>
      <dsp:txXfrm>
        <a:off x="744" y="722672"/>
        <a:ext cx="2708671" cy="1354335"/>
      </dsp:txXfrm>
    </dsp:sp>
    <dsp:sp modelId="{03F1BE36-0AAB-45BB-84DD-0904BC531A3F}">
      <dsp:nvSpPr>
        <dsp:cNvPr id="0" name=""/>
        <dsp:cNvSpPr/>
      </dsp:nvSpPr>
      <dsp:spPr>
        <a:xfrm>
          <a:off x="271611" y="2077008"/>
          <a:ext cx="270867" cy="1015751"/>
        </a:xfrm>
        <a:prstGeom prst="rect">
          <a:avLst/>
        </a:pr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AC8CF7D-9908-4CFF-959F-3C6F2105AD38}">
      <dsp:nvSpPr>
        <dsp:cNvPr id="0" name=""/>
        <dsp:cNvSpPr/>
      </dsp:nvSpPr>
      <dsp:spPr>
        <a:xfrm>
          <a:off x="542478" y="2415592"/>
          <a:ext cx="2166937" cy="135433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kern="1200"/>
            <a:t>Export Credit Insurance for Exporters</a:t>
          </a:r>
        </a:p>
      </dsp:txBody>
      <dsp:txXfrm>
        <a:off x="542478" y="2415592"/>
        <a:ext cx="2166937" cy="1354335"/>
      </dsp:txXfrm>
    </dsp:sp>
    <dsp:sp modelId="{ECE4FB94-A5CD-4944-AA04-8F0C4DE61978}">
      <dsp:nvSpPr>
        <dsp:cNvPr id="0" name=""/>
        <dsp:cNvSpPr/>
      </dsp:nvSpPr>
      <dsp:spPr>
        <a:xfrm>
          <a:off x="3386583" y="722672"/>
          <a:ext cx="2708671" cy="1354335"/>
        </a:xfrm>
        <a:prstGeom prst="rect">
          <a:avLst/>
        </a:prstGeom>
        <a:solidFill>
          <a:schemeClr val="accent4">
            <a:hueOff val="9257164"/>
            <a:satOff val="49122"/>
            <a:lumOff val="7764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a:t>ECIB</a:t>
          </a:r>
        </a:p>
      </dsp:txBody>
      <dsp:txXfrm>
        <a:off x="3386583" y="722672"/>
        <a:ext cx="2708671" cy="1354335"/>
      </dsp:txXfrm>
    </dsp:sp>
    <dsp:sp modelId="{09EDD943-5F93-4E80-95CC-1E0D08A8C115}">
      <dsp:nvSpPr>
        <dsp:cNvPr id="0" name=""/>
        <dsp:cNvSpPr/>
      </dsp:nvSpPr>
      <dsp:spPr>
        <a:xfrm>
          <a:off x="3657451" y="2077008"/>
          <a:ext cx="270867" cy="1015751"/>
        </a:xfrm>
        <a:prstGeom prst="rect">
          <a:avLst/>
        </a:pr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D4FB355-9A1C-4831-BEE7-F3C9BCEF15B9}">
      <dsp:nvSpPr>
        <dsp:cNvPr id="0" name=""/>
        <dsp:cNvSpPr/>
      </dsp:nvSpPr>
      <dsp:spPr>
        <a:xfrm>
          <a:off x="3928318" y="2415592"/>
          <a:ext cx="2166937" cy="135433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kern="1200"/>
            <a:t>Export Credit Insurance for Banks</a:t>
          </a:r>
        </a:p>
      </dsp:txBody>
      <dsp:txXfrm>
        <a:off x="3928318" y="2415592"/>
        <a:ext cx="2166937" cy="13543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B7D42-0474-43DA-BA79-B11CABD7D6BF}">
      <dsp:nvSpPr>
        <dsp:cNvPr id="0" name=""/>
        <dsp:cNvSpPr/>
      </dsp:nvSpPr>
      <dsp:spPr>
        <a:xfrm>
          <a:off x="909101" y="989509"/>
          <a:ext cx="5454606" cy="2933300"/>
        </a:xfrm>
        <a:prstGeom prst="round2DiagRect">
          <a:avLst>
            <a:gd name="adj1" fmla="val 0"/>
            <a:gd name="adj2"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04D17B-8B54-4C98-A970-B10EC8ABD6D9}">
      <dsp:nvSpPr>
        <dsp:cNvPr id="0" name=""/>
        <dsp:cNvSpPr/>
      </dsp:nvSpPr>
      <dsp:spPr>
        <a:xfrm>
          <a:off x="3636404" y="1300617"/>
          <a:ext cx="727" cy="2311085"/>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0EDAE8-8B6B-4C0D-A2CE-50B44888A6CA}">
      <dsp:nvSpPr>
        <dsp:cNvPr id="0" name=""/>
        <dsp:cNvSpPr/>
      </dsp:nvSpPr>
      <dsp:spPr>
        <a:xfrm>
          <a:off x="1090921" y="1211729"/>
          <a:ext cx="2363662" cy="24888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a:solidFill>
                <a:schemeClr val="tx1"/>
              </a:solidFill>
            </a:rPr>
            <a:t>SAL Contains names of exporters who have defaulted &amp; bank is advised to exercise caution while dealing with such exporters</a:t>
          </a:r>
          <a:r>
            <a:rPr lang="en-US" sz="2000" b="1" kern="1200">
              <a:solidFill>
                <a:schemeClr val="bg1"/>
              </a:solidFill>
            </a:rPr>
            <a:t>.</a:t>
          </a:r>
        </a:p>
      </dsp:txBody>
      <dsp:txXfrm>
        <a:off x="1090921" y="1211729"/>
        <a:ext cx="2363662" cy="2488861"/>
      </dsp:txXfrm>
    </dsp:sp>
    <dsp:sp modelId="{EA66914B-FDC9-41AC-8774-5644B6ED7A78}">
      <dsp:nvSpPr>
        <dsp:cNvPr id="0" name=""/>
        <dsp:cNvSpPr/>
      </dsp:nvSpPr>
      <dsp:spPr>
        <a:xfrm>
          <a:off x="3818224" y="1211729"/>
          <a:ext cx="2363662" cy="24888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a:solidFill>
                <a:schemeClr val="tx1"/>
              </a:solidFill>
            </a:rPr>
            <a:t>Lists those Buyers who have come under our adverse notice &amp; bank is advised to verify BSAL before PS advances.</a:t>
          </a:r>
        </a:p>
      </dsp:txBody>
      <dsp:txXfrm>
        <a:off x="3818224" y="1211729"/>
        <a:ext cx="2363662" cy="2488861"/>
      </dsp:txXfrm>
    </dsp:sp>
    <dsp:sp modelId="{1729EF41-E19C-4497-AB4F-4968BD392E52}">
      <dsp:nvSpPr>
        <dsp:cNvPr id="0" name=""/>
        <dsp:cNvSpPr/>
      </dsp:nvSpPr>
      <dsp:spPr>
        <a:xfrm rot="16200000">
          <a:off x="-1107331" y="1377218"/>
          <a:ext cx="3199964" cy="909101"/>
        </a:xfrm>
        <a:prstGeom prst="rightArrow">
          <a:avLst>
            <a:gd name="adj1" fmla="val 49830"/>
            <a:gd name="adj2" fmla="val 6066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r" defTabSz="711200">
            <a:lnSpc>
              <a:spcPct val="90000"/>
            </a:lnSpc>
            <a:spcBef>
              <a:spcPct val="0"/>
            </a:spcBef>
            <a:spcAft>
              <a:spcPct val="35000"/>
            </a:spcAft>
          </a:pPr>
          <a:r>
            <a:rPr lang="en-US" sz="1600" b="1" kern="1200">
              <a:solidFill>
                <a:schemeClr val="bg1"/>
              </a:solidFill>
            </a:rPr>
            <a:t>Specific Approval List</a:t>
          </a:r>
        </a:p>
      </dsp:txBody>
      <dsp:txXfrm>
        <a:off x="-969935" y="1742663"/>
        <a:ext cx="2925171" cy="453005"/>
      </dsp:txXfrm>
    </dsp:sp>
    <dsp:sp modelId="{CEF89854-A562-4956-ADBD-9F4060B5C0BD}">
      <dsp:nvSpPr>
        <dsp:cNvPr id="0" name=""/>
        <dsp:cNvSpPr/>
      </dsp:nvSpPr>
      <dsp:spPr>
        <a:xfrm rot="5400000">
          <a:off x="5191274" y="2601361"/>
          <a:ext cx="3199964" cy="909101"/>
        </a:xfrm>
        <a:prstGeom prst="rightArrow">
          <a:avLst>
            <a:gd name="adj1" fmla="val 49830"/>
            <a:gd name="adj2" fmla="val 6066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r" defTabSz="711200">
            <a:lnSpc>
              <a:spcPct val="90000"/>
            </a:lnSpc>
            <a:spcBef>
              <a:spcPct val="0"/>
            </a:spcBef>
            <a:spcAft>
              <a:spcPct val="35000"/>
            </a:spcAft>
          </a:pPr>
          <a:r>
            <a:rPr lang="en-US" sz="1600" b="1" kern="1200">
              <a:solidFill>
                <a:schemeClr val="bg1"/>
              </a:solidFill>
            </a:rPr>
            <a:t>Buyer Specific Approval List</a:t>
          </a:r>
        </a:p>
      </dsp:txBody>
      <dsp:txXfrm>
        <a:off x="5328671" y="2692013"/>
        <a:ext cx="2925171" cy="4530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B7D42-0474-43DA-BA79-B11CABD7D6BF}">
      <dsp:nvSpPr>
        <dsp:cNvPr id="0" name=""/>
        <dsp:cNvSpPr/>
      </dsp:nvSpPr>
      <dsp:spPr>
        <a:xfrm>
          <a:off x="909101" y="989509"/>
          <a:ext cx="5454606" cy="2933300"/>
        </a:xfrm>
        <a:prstGeom prst="round2DiagRect">
          <a:avLst>
            <a:gd name="adj1" fmla="val 0"/>
            <a:gd name="adj2" fmla="val 1667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04D17B-8B54-4C98-A970-B10EC8ABD6D9}">
      <dsp:nvSpPr>
        <dsp:cNvPr id="0" name=""/>
        <dsp:cNvSpPr/>
      </dsp:nvSpPr>
      <dsp:spPr>
        <a:xfrm>
          <a:off x="3636404" y="1300617"/>
          <a:ext cx="727" cy="2311085"/>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0EDAE8-8B6B-4C0D-A2CE-50B44888A6CA}">
      <dsp:nvSpPr>
        <dsp:cNvPr id="0" name=""/>
        <dsp:cNvSpPr/>
      </dsp:nvSpPr>
      <dsp:spPr>
        <a:xfrm>
          <a:off x="1090921" y="1211729"/>
          <a:ext cx="2363662" cy="24888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a:solidFill>
                <a:schemeClr val="tx1"/>
              </a:solidFill>
            </a:rPr>
            <a:t>SAL Contains names of exporters who have defaulted &amp; bank is advised to exercise caution while dealing with such exporters</a:t>
          </a:r>
          <a:r>
            <a:rPr lang="en-US" sz="2000" b="1" kern="1200">
              <a:solidFill>
                <a:schemeClr val="bg1"/>
              </a:solidFill>
            </a:rPr>
            <a:t>.</a:t>
          </a:r>
        </a:p>
      </dsp:txBody>
      <dsp:txXfrm>
        <a:off x="1090921" y="1211729"/>
        <a:ext cx="2363662" cy="2488861"/>
      </dsp:txXfrm>
    </dsp:sp>
    <dsp:sp modelId="{EA66914B-FDC9-41AC-8774-5644B6ED7A78}">
      <dsp:nvSpPr>
        <dsp:cNvPr id="0" name=""/>
        <dsp:cNvSpPr/>
      </dsp:nvSpPr>
      <dsp:spPr>
        <a:xfrm>
          <a:off x="3818224" y="1211729"/>
          <a:ext cx="2363662" cy="248886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tx1"/>
              </a:solidFill>
            </a:rPr>
            <a:t>Lists those Buyers who have come </a:t>
          </a:r>
          <a:r>
            <a:rPr lang="en-US" sz="2000" b="1" kern="1200" dirty="0" smtClean="0">
              <a:solidFill>
                <a:schemeClr val="tx1"/>
              </a:solidFill>
            </a:rPr>
            <a:t>under ECGC adverse </a:t>
          </a:r>
          <a:r>
            <a:rPr lang="en-US" sz="2000" b="1" kern="1200" dirty="0">
              <a:solidFill>
                <a:schemeClr val="tx1"/>
              </a:solidFill>
            </a:rPr>
            <a:t>notice &amp; bank is advised to verify BSAL before PS advances.</a:t>
          </a:r>
        </a:p>
      </dsp:txBody>
      <dsp:txXfrm>
        <a:off x="3818224" y="1211729"/>
        <a:ext cx="2363662" cy="2488861"/>
      </dsp:txXfrm>
    </dsp:sp>
    <dsp:sp modelId="{1729EF41-E19C-4497-AB4F-4968BD392E52}">
      <dsp:nvSpPr>
        <dsp:cNvPr id="0" name=""/>
        <dsp:cNvSpPr/>
      </dsp:nvSpPr>
      <dsp:spPr>
        <a:xfrm rot="16200000">
          <a:off x="-1107331" y="1377218"/>
          <a:ext cx="3199964" cy="909101"/>
        </a:xfrm>
        <a:prstGeom prst="rightArrow">
          <a:avLst>
            <a:gd name="adj1" fmla="val 49830"/>
            <a:gd name="adj2" fmla="val 6066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r" defTabSz="711200">
            <a:lnSpc>
              <a:spcPct val="90000"/>
            </a:lnSpc>
            <a:spcBef>
              <a:spcPct val="0"/>
            </a:spcBef>
            <a:spcAft>
              <a:spcPct val="35000"/>
            </a:spcAft>
          </a:pPr>
          <a:r>
            <a:rPr lang="en-US" sz="1600" b="1" kern="1200">
              <a:solidFill>
                <a:schemeClr val="bg1"/>
              </a:solidFill>
            </a:rPr>
            <a:t>Specific Approval List</a:t>
          </a:r>
        </a:p>
      </dsp:txBody>
      <dsp:txXfrm>
        <a:off x="-969935" y="1742663"/>
        <a:ext cx="2925171" cy="453005"/>
      </dsp:txXfrm>
    </dsp:sp>
    <dsp:sp modelId="{CEF89854-A562-4956-ADBD-9F4060B5C0BD}">
      <dsp:nvSpPr>
        <dsp:cNvPr id="0" name=""/>
        <dsp:cNvSpPr/>
      </dsp:nvSpPr>
      <dsp:spPr>
        <a:xfrm rot="5400000">
          <a:off x="5191274" y="2601361"/>
          <a:ext cx="3199964" cy="909101"/>
        </a:xfrm>
        <a:prstGeom prst="rightArrow">
          <a:avLst>
            <a:gd name="adj1" fmla="val 49830"/>
            <a:gd name="adj2" fmla="val 60660"/>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r" defTabSz="711200">
            <a:lnSpc>
              <a:spcPct val="90000"/>
            </a:lnSpc>
            <a:spcBef>
              <a:spcPct val="0"/>
            </a:spcBef>
            <a:spcAft>
              <a:spcPct val="35000"/>
            </a:spcAft>
          </a:pPr>
          <a:r>
            <a:rPr lang="en-US" sz="1600" b="1" kern="1200">
              <a:solidFill>
                <a:schemeClr val="bg1"/>
              </a:solidFill>
            </a:rPr>
            <a:t>Buyer Specific Approval List</a:t>
          </a:r>
        </a:p>
      </dsp:txBody>
      <dsp:txXfrm>
        <a:off x="5328671" y="2692013"/>
        <a:ext cx="2925171" cy="4530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00033-4CCB-4744-9213-49CDC6C7958E}">
      <dsp:nvSpPr>
        <dsp:cNvPr id="0" name=""/>
        <dsp:cNvSpPr/>
      </dsp:nvSpPr>
      <dsp:spPr>
        <a:xfrm>
          <a:off x="962" y="731626"/>
          <a:ext cx="3379189" cy="214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43C949-9B37-483B-A372-CA1B796C8FD8}">
      <dsp:nvSpPr>
        <dsp:cNvPr id="0" name=""/>
        <dsp:cNvSpPr/>
      </dsp:nvSpPr>
      <dsp:spPr>
        <a:xfrm>
          <a:off x="376428" y="1088318"/>
          <a:ext cx="3379189" cy="21457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a:t>ONE YEAR SATISFACTORY DEALING OF IMPORTER </a:t>
          </a:r>
        </a:p>
        <a:p>
          <a:pPr lvl="0" algn="ctr" defTabSz="1066800">
            <a:lnSpc>
              <a:spcPct val="90000"/>
            </a:lnSpc>
            <a:spcBef>
              <a:spcPct val="0"/>
            </a:spcBef>
            <a:spcAft>
              <a:spcPct val="35000"/>
            </a:spcAft>
          </a:pPr>
          <a:r>
            <a:rPr lang="en-IN" sz="2000" kern="1200" dirty="0"/>
            <a:t>(Circle Head CAC may Waive)</a:t>
          </a:r>
          <a:endParaRPr lang="en-US" sz="2000" kern="1200" dirty="0"/>
        </a:p>
      </dsp:txBody>
      <dsp:txXfrm>
        <a:off x="439276" y="1151166"/>
        <a:ext cx="3253493" cy="2020089"/>
      </dsp:txXfrm>
    </dsp:sp>
    <dsp:sp modelId="{E0E61327-B112-4120-B4B5-98FFC124177F}">
      <dsp:nvSpPr>
        <dsp:cNvPr id="0" name=""/>
        <dsp:cNvSpPr/>
      </dsp:nvSpPr>
      <dsp:spPr>
        <a:xfrm>
          <a:off x="4131082" y="731626"/>
          <a:ext cx="3379189" cy="214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C9F85C-DDC6-41F7-B40F-E3C4D78BA52B}">
      <dsp:nvSpPr>
        <dsp:cNvPr id="0" name=""/>
        <dsp:cNvSpPr/>
      </dsp:nvSpPr>
      <dsp:spPr>
        <a:xfrm>
          <a:off x="4506548" y="1088318"/>
          <a:ext cx="3379189" cy="21457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dirty="0"/>
            <a:t>OPL / STATUS REPORT OF BENEFICIARY</a:t>
          </a:r>
          <a:endParaRPr lang="en-US" sz="2600" kern="1200" dirty="0"/>
        </a:p>
      </dsp:txBody>
      <dsp:txXfrm>
        <a:off x="4569396" y="1151166"/>
        <a:ext cx="3253493" cy="202008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2">
  <dgm:title val=""/>
  <dgm:desc val=""/>
  <dgm:catLst>
    <dgm:cat type="hierarchy" pri="7000"/>
    <dgm:cat type="list" pri="23000"/>
    <dgm:cat type="relationship" pri="102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OpposingIdeas#1">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autoTxRot" val="grav"/>
                <dgm:param type="parTxLTRAlign" val="r"/>
                <dgm:param type="shpTxLTRAlignCh" val="r"/>
                <dgm:param type="txAnchorVertCh" val="mid"/>
              </dgm:alg>
            </dgm:if>
            <dgm:else name="Name26">
              <dgm:alg type="tx">
                <dgm:param type="autoTxRot" val="grav"/>
                <dgm:param type="parTxLTRAlign" val="l"/>
                <dgm:param type="shpTxLTRAlignCh" val="r"/>
                <dgm:param type="txAnchorVertCh" val="mid"/>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autoTxRot" val="grav"/>
                    <dgm:param type="parTxLTRAlign" val="r"/>
                    <dgm:param type="shpTxLTRAlignCh" val="r"/>
                    <dgm:param type="txAnchorVertCh" val="mid"/>
                  </dgm:alg>
                </dgm:if>
                <dgm:else name="Name37">
                  <dgm:alg type="tx">
                    <dgm:param type="autoTxRot" val="grav"/>
                    <dgm:param type="parTxLTRAlign" val="l"/>
                    <dgm:param type="shpTxLTRAlignCh" val="r"/>
                    <dgm:param type="txAnchorVertCh" val="mid"/>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3.xml><?xml version="1.0" encoding="utf-8"?>
<dgm:layoutDef xmlns:dgm="http://schemas.openxmlformats.org/drawingml/2006/diagram" xmlns:a="http://schemas.openxmlformats.org/drawingml/2006/main" uniqueId="urn:microsoft.com/office/officeart/2009/3/layout/OpposingIdeas#2">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autoTxRot" val="grav"/>
                <dgm:param type="parTxLTRAlign" val="r"/>
                <dgm:param type="shpTxLTRAlignCh" val="r"/>
                <dgm:param type="txAnchorVertCh" val="mid"/>
              </dgm:alg>
            </dgm:if>
            <dgm:else name="Name26">
              <dgm:alg type="tx">
                <dgm:param type="autoTxRot" val="grav"/>
                <dgm:param type="parTxLTRAlign" val="l"/>
                <dgm:param type="shpTxLTRAlignCh" val="r"/>
                <dgm:param type="txAnchorVertCh" val="mid"/>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autoTxRot" val="grav"/>
                    <dgm:param type="parTxLTRAlign" val="r"/>
                    <dgm:param type="shpTxLTRAlignCh" val="r"/>
                    <dgm:param type="txAnchorVertCh" val="mid"/>
                  </dgm:alg>
                </dgm:if>
                <dgm:else name="Name37">
                  <dgm:alg type="tx">
                    <dgm:param type="autoTxRot" val="grav"/>
                    <dgm:param type="parTxLTRAlign" val="l"/>
                    <dgm:param type="shpTxLTRAlignCh" val="r"/>
                    <dgm:param type="txAnchorVertCh" val="mid"/>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1#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C8E57D-41DD-420C-A6B6-5258E9CD8F73}" type="datetimeFigureOut">
              <a:rPr lang="en-IN" smtClean="0"/>
              <a:t>07-10-2025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FF495F-CC9C-4F59-BBC7-5AB386736A91}" type="slidenum">
              <a:rPr lang="en-IN" smtClean="0"/>
              <a:t>‹#›</a:t>
            </a:fld>
            <a:endParaRPr lang="en-IN"/>
          </a:p>
        </p:txBody>
      </p:sp>
    </p:spTree>
    <p:extLst>
      <p:ext uri="{BB962C8B-B14F-4D97-AF65-F5344CB8AC3E}">
        <p14:creationId xmlns:p14="http://schemas.microsoft.com/office/powerpoint/2010/main" val="3045551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a:p>
            <a:r>
              <a:rPr lang="en-IN" sz="1400" b="1" dirty="0">
                <a:latin typeface="Trebuchet MS" pitchFamily="34" charset="0"/>
              </a:rPr>
              <a:t>Kindly</a:t>
            </a:r>
            <a:r>
              <a:rPr lang="en-IN" sz="1400" b="1" baseline="0" dirty="0">
                <a:latin typeface="Trebuchet MS" pitchFamily="34" charset="0"/>
              </a:rPr>
              <a:t> make use of this notes part in all the </a:t>
            </a:r>
            <a:r>
              <a:rPr lang="en-IN" sz="1400" b="1" baseline="0" dirty="0" err="1">
                <a:latin typeface="Trebuchet MS" pitchFamily="34" charset="0"/>
              </a:rPr>
              <a:t>ppts</a:t>
            </a:r>
            <a:r>
              <a:rPr lang="en-IN" sz="1600" b="1" baseline="0" dirty="0">
                <a:latin typeface="Trebuchet MS" pitchFamily="34" charset="0"/>
              </a:rPr>
              <a:t>.</a:t>
            </a:r>
          </a:p>
          <a:p>
            <a:endParaRPr lang="en-IN" sz="1600" baseline="0" dirty="0">
              <a:latin typeface="Trebuchet MS" pitchFamily="34" charset="0"/>
            </a:endParaRPr>
          </a:p>
          <a:p>
            <a:r>
              <a:rPr lang="en-IN" sz="1600" baseline="0" dirty="0">
                <a:latin typeface="Trebuchet MS" pitchFamily="34" charset="0"/>
              </a:rPr>
              <a:t>Remember, </a:t>
            </a:r>
            <a:r>
              <a:rPr lang="en-IN" sz="1600" baseline="0" dirty="0" err="1">
                <a:latin typeface="Trebuchet MS" pitchFamily="34" charset="0"/>
              </a:rPr>
              <a:t>ppt</a:t>
            </a:r>
            <a:r>
              <a:rPr lang="en-IN" sz="1600" baseline="0" dirty="0">
                <a:latin typeface="Trebuchet MS" pitchFamily="34" charset="0"/>
              </a:rPr>
              <a:t> cannot have lengthy sentences</a:t>
            </a:r>
          </a:p>
          <a:p>
            <a:endParaRPr lang="en-IN" sz="1600" baseline="0" dirty="0">
              <a:latin typeface="Trebuchet MS" pitchFamily="34" charset="0"/>
            </a:endParaRPr>
          </a:p>
          <a:p>
            <a:r>
              <a:rPr lang="en-IN" sz="1600" baseline="0" dirty="0">
                <a:solidFill>
                  <a:srgbClr val="FFC000"/>
                </a:solidFill>
                <a:latin typeface="Trebuchet MS" pitchFamily="34" charset="0"/>
              </a:rPr>
              <a:t>Remember the Rule of 7 </a:t>
            </a:r>
          </a:p>
          <a:p>
            <a:endParaRPr lang="en-IN" sz="1600" baseline="0" dirty="0">
              <a:latin typeface="Trebuchet MS" pitchFamily="34" charset="0"/>
            </a:endParaRPr>
          </a:p>
          <a:p>
            <a:r>
              <a:rPr lang="en-IN" sz="1600" baseline="0" dirty="0">
                <a:latin typeface="Trebuchet MS" pitchFamily="34" charset="0"/>
              </a:rPr>
              <a:t>7 Slide</a:t>
            </a:r>
          </a:p>
          <a:p>
            <a:endParaRPr lang="en-IN" sz="1600" baseline="0" dirty="0">
              <a:latin typeface="Trebuchet MS" pitchFamily="34" charset="0"/>
            </a:endParaRPr>
          </a:p>
          <a:p>
            <a:r>
              <a:rPr lang="en-IN" sz="1600" baseline="0" dirty="0">
                <a:latin typeface="Trebuchet MS" pitchFamily="34" charset="0"/>
              </a:rPr>
              <a:t>Each Slide 7 Lines (Except in case of Definitions or legal terminology)</a:t>
            </a:r>
          </a:p>
          <a:p>
            <a:endParaRPr lang="en-IN" sz="1600" baseline="0" dirty="0">
              <a:latin typeface="Trebuchet MS" pitchFamily="34" charset="0"/>
            </a:endParaRPr>
          </a:p>
          <a:p>
            <a:r>
              <a:rPr lang="en-IN" sz="1600" baseline="0" dirty="0">
                <a:latin typeface="Trebuchet MS" pitchFamily="34" charset="0"/>
              </a:rPr>
              <a:t>Each line 7 words</a:t>
            </a:r>
          </a:p>
          <a:p>
            <a:endParaRPr lang="en-IN" sz="1600" baseline="0" dirty="0">
              <a:latin typeface="Trebuchet MS" pitchFamily="34" charset="0"/>
            </a:endParaRPr>
          </a:p>
          <a:p>
            <a:r>
              <a:rPr lang="en-IN" sz="1600" baseline="0" dirty="0">
                <a:latin typeface="Trebuchet MS" pitchFamily="34" charset="0"/>
              </a:rPr>
              <a:t>Kindly try to use standard font and avoid using all capital letters in sentences</a:t>
            </a:r>
            <a:endParaRPr lang="en-IN" sz="1600" dirty="0">
              <a:latin typeface="Trebuchet MS" pitchFamily="34" charset="0"/>
            </a:endParaRPr>
          </a:p>
        </p:txBody>
      </p:sp>
      <p:sp>
        <p:nvSpPr>
          <p:cNvPr id="4" name="Slide Number Placeholder 3"/>
          <p:cNvSpPr>
            <a:spLocks noGrp="1"/>
          </p:cNvSpPr>
          <p:nvPr>
            <p:ph type="sldNum" sz="quarter" idx="10"/>
          </p:nvPr>
        </p:nvSpPr>
        <p:spPr/>
        <p:txBody>
          <a:bodyPr/>
          <a:lstStyle/>
          <a:p>
            <a:fld id="{E9FF495F-CC9C-4F59-BBC7-5AB386736A91}" type="slidenum">
              <a:rPr lang="en-IN" smtClean="0"/>
              <a:pPr/>
              <a:t>1</a:t>
            </a:fld>
            <a:endParaRPr lang="en-IN"/>
          </a:p>
        </p:txBody>
      </p:sp>
    </p:spTree>
    <p:extLst>
      <p:ext uri="{BB962C8B-B14F-4D97-AF65-F5344CB8AC3E}">
        <p14:creationId xmlns:p14="http://schemas.microsoft.com/office/powerpoint/2010/main" val="1179825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baseline="0" dirty="0"/>
              <a:t>. </a:t>
            </a:r>
            <a:endParaRPr lang="en-US" dirty="0"/>
          </a:p>
        </p:txBody>
      </p:sp>
      <p:sp>
        <p:nvSpPr>
          <p:cNvPr id="4" name="Slide Number Placeholder 3"/>
          <p:cNvSpPr>
            <a:spLocks noGrp="1"/>
          </p:cNvSpPr>
          <p:nvPr>
            <p:ph type="sldNum" sz="quarter" idx="10"/>
          </p:nvPr>
        </p:nvSpPr>
        <p:spPr/>
        <p:txBody>
          <a:bodyPr/>
          <a:lstStyle/>
          <a:p>
            <a:fld id="{E9FF495F-CC9C-4F59-BBC7-5AB386736A91}" type="slidenum">
              <a:rPr lang="en-IN" smtClean="0"/>
              <a:t>2</a:t>
            </a:fld>
            <a:endParaRPr lang="en-IN"/>
          </a:p>
        </p:txBody>
      </p:sp>
    </p:spTree>
    <p:extLst>
      <p:ext uri="{BB962C8B-B14F-4D97-AF65-F5344CB8AC3E}">
        <p14:creationId xmlns:p14="http://schemas.microsoft.com/office/powerpoint/2010/main" val="36716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F495F-CC9C-4F59-BBC7-5AB386736A91}" type="slidenum">
              <a:rPr lang="en-IN" smtClean="0"/>
              <a:t>3</a:t>
            </a:fld>
            <a:endParaRPr lang="en-IN"/>
          </a:p>
        </p:txBody>
      </p:sp>
    </p:spTree>
    <p:extLst>
      <p:ext uri="{BB962C8B-B14F-4D97-AF65-F5344CB8AC3E}">
        <p14:creationId xmlns:p14="http://schemas.microsoft.com/office/powerpoint/2010/main" val="419278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304002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FF495F-CC9C-4F59-BBC7-5AB386736A91}" type="slidenum">
              <a:rPr lang="en-IN" smtClean="0"/>
              <a:t>53</a:t>
            </a:fld>
            <a:endParaRPr lang="en-IN"/>
          </a:p>
        </p:txBody>
      </p:sp>
    </p:spTree>
    <p:extLst>
      <p:ext uri="{BB962C8B-B14F-4D97-AF65-F5344CB8AC3E}">
        <p14:creationId xmlns:p14="http://schemas.microsoft.com/office/powerpoint/2010/main" val="2343464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495F-CC9C-4F59-BBC7-5AB386736A91}" type="slidenum">
              <a:rPr lang="en-IN" smtClean="0"/>
              <a:t>67</a:t>
            </a:fld>
            <a:endParaRPr lang="en-IN"/>
          </a:p>
        </p:txBody>
      </p:sp>
    </p:spTree>
    <p:extLst>
      <p:ext uri="{BB962C8B-B14F-4D97-AF65-F5344CB8AC3E}">
        <p14:creationId xmlns:p14="http://schemas.microsoft.com/office/powerpoint/2010/main" val="1703365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495F-CC9C-4F59-BBC7-5AB386736A91}" type="slidenum">
              <a:rPr lang="en-IN" smtClean="0"/>
              <a:t>72</a:t>
            </a:fld>
            <a:endParaRPr lang="en-IN"/>
          </a:p>
        </p:txBody>
      </p:sp>
    </p:spTree>
    <p:extLst>
      <p:ext uri="{BB962C8B-B14F-4D97-AF65-F5344CB8AC3E}">
        <p14:creationId xmlns:p14="http://schemas.microsoft.com/office/powerpoint/2010/main" val="3925778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F495F-CC9C-4F59-BBC7-5AB386736A91}" type="slidenum">
              <a:rPr lang="en-IN" smtClean="0"/>
              <a:t>90</a:t>
            </a:fld>
            <a:endParaRPr lang="en-IN"/>
          </a:p>
        </p:txBody>
      </p:sp>
    </p:spTree>
    <p:extLst>
      <p:ext uri="{BB962C8B-B14F-4D97-AF65-F5344CB8AC3E}">
        <p14:creationId xmlns:p14="http://schemas.microsoft.com/office/powerpoint/2010/main" val="4203751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FF495F-CC9C-4F59-BBC7-5AB386736A91}" type="slidenum">
              <a:rPr lang="en-IN" smtClean="0"/>
              <a:t>111</a:t>
            </a:fld>
            <a:endParaRPr lang="en-IN"/>
          </a:p>
        </p:txBody>
      </p:sp>
    </p:spTree>
    <p:extLst>
      <p:ext uri="{BB962C8B-B14F-4D97-AF65-F5344CB8AC3E}">
        <p14:creationId xmlns:p14="http://schemas.microsoft.com/office/powerpoint/2010/main" val="3192596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med">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170979"/>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85800" y="1789113"/>
            <a:ext cx="3803650" cy="16573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1950" y="593725"/>
            <a:ext cx="2139950" cy="28527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90513" y="593725"/>
            <a:ext cx="6269037" cy="28527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407988"/>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85800" y="1789113"/>
            <a:ext cx="1825625" cy="1657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663825" y="1789113"/>
            <a:ext cx="1825625" cy="7524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663825" y="2693988"/>
            <a:ext cx="1825625" cy="7524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cSld>
  <p:clrMapOvr>
    <a:masterClrMapping/>
  </p:clrMapOvr>
  <p:transition spd="med">
    <p:whee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3E28D29-1ECB-41DF-951B-2A23F95AD026}"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28E3F4F-51B2-42EE-AFA2-40C4572185CC}"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170979"/>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85800" y="1789113"/>
            <a:ext cx="3803650" cy="1657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DFF08F-DC6B-4601-B491-B0F83F6DD2DA}"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10/7/2025</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FAB73BC-B049-4115-A692-8D63A059BFB8}"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cSld>
  <p:clrMapOvr>
    <a:masterClrMapping/>
  </p:clrMapOvr>
  <p:transition spd="med">
    <p:whee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170979"/>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85800" y="1789113"/>
            <a:ext cx="1825625" cy="16573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63825" y="1789113"/>
            <a:ext cx="1825625" cy="16573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170979"/>
          </a:xfrm>
          <a:prstGeom prst="rect">
            <a:avLst/>
          </a:prstGeom>
        </p:spPr>
        <p:txBody>
          <a:bodyPr/>
          <a:lstStyle/>
          <a:p>
            <a:r>
              <a:rPr lang="en-US"/>
              <a:t>Click to edit Master title style</a:t>
            </a:r>
          </a:p>
        </p:txBody>
      </p:sp>
    </p:spTree>
  </p:cSld>
  <p:clrMapOvr>
    <a:masterClrMapping/>
  </p:clrMapOvr>
  <p:transition spd="med">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3">
                <a:lumMod val="67000"/>
              </a:schemeClr>
            </a:gs>
            <a:gs pos="79000">
              <a:schemeClr val="accent3">
                <a:alpha val="22000"/>
                <a:lumMod val="31000"/>
                <a:lumOff val="69000"/>
              </a:schemeClr>
            </a:gs>
            <a:gs pos="49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15">
            <a:extLst>
              <a:ext uri="{28A0092B-C50C-407E-A947-70E740481C1C}">
                <a14:useLocalDpi xmlns:a14="http://schemas.microsoft.com/office/drawing/2010/main" val="0"/>
              </a:ext>
            </a:extLst>
          </a:blip>
          <a:srcRect l="348" t="42027" r="-348" b="54141"/>
          <a:stretch>
            <a:fillRect/>
          </a:stretch>
        </p:blipFill>
        <p:spPr>
          <a:xfrm>
            <a:off x="263611" y="162790"/>
            <a:ext cx="8542637" cy="262801"/>
          </a:xfrm>
          <a:prstGeom prst="rect">
            <a:avLst/>
          </a:prstGeom>
        </p:spPr>
      </p:pic>
      <p:pic>
        <p:nvPicPr>
          <p:cNvPr id="4" name="Picture 3"/>
          <p:cNvPicPr>
            <a:picLocks noChangeAspect="1"/>
          </p:cNvPicPr>
          <p:nvPr userDrawn="1"/>
        </p:nvPicPr>
        <p:blipFill>
          <a:blip r:embed="rId16">
            <a:extLst>
              <a:ext uri="{BEBA8EAE-BF5A-486C-A8C5-ECC9F3942E4B}">
                <a14:imgProps xmlns:a14="http://schemas.microsoft.com/office/drawing/2010/main">
                  <a14:imgLayer r:embed="rId17">
                    <a14:imgEffect>
                      <a14:colorTemperature colorTemp="4500"/>
                    </a14:imgEffect>
                  </a14:imgLayer>
                </a14:imgProps>
              </a:ext>
              <a:ext uri="{28A0092B-C50C-407E-A947-70E740481C1C}">
                <a14:useLocalDpi xmlns:a14="http://schemas.microsoft.com/office/drawing/2010/main" val="0"/>
              </a:ext>
            </a:extLst>
          </a:blip>
          <a:srcRect t="3398" b="9935"/>
          <a:stretch>
            <a:fillRect/>
          </a:stretch>
        </p:blipFill>
        <p:spPr>
          <a:xfrm>
            <a:off x="2704215" y="0"/>
            <a:ext cx="2352481" cy="692696"/>
          </a:xfrm>
          <a:prstGeom prst="rect">
            <a:avLst/>
          </a:prstGeom>
          <a:effectLst>
            <a:glow>
              <a:schemeClr val="accent1">
                <a:alpha val="0"/>
              </a:schemeClr>
            </a:glow>
            <a:softEdge rad="0"/>
          </a:effectLst>
        </p:spPr>
      </p:pic>
      <p:pic>
        <p:nvPicPr>
          <p:cNvPr id="11" name="Picture 5" descr="D:\OFFICE NOTES\Designs\iso-removebg-preview.png"/>
          <p:cNvPicPr>
            <a:picLocks noChangeAspect="1" noChangeArrowheads="1"/>
          </p:cNvPicPr>
          <p:nvPr userDrawn="1"/>
        </p:nvPicPr>
        <p:blipFill>
          <a:blip r:embed="rId18"/>
          <a:stretch>
            <a:fillRect/>
          </a:stretch>
        </p:blipFill>
        <p:spPr bwMode="auto">
          <a:xfrm>
            <a:off x="7105849" y="6354546"/>
            <a:ext cx="417646" cy="432048"/>
          </a:xfrm>
          <a:prstGeom prst="rect">
            <a:avLst/>
          </a:prstGeom>
          <a:noFill/>
        </p:spPr>
      </p:pic>
      <p:sp>
        <p:nvSpPr>
          <p:cNvPr id="12" name="Rectangle 11"/>
          <p:cNvSpPr/>
          <p:nvPr userDrawn="1"/>
        </p:nvSpPr>
        <p:spPr>
          <a:xfrm>
            <a:off x="7465889" y="6354546"/>
            <a:ext cx="1659429" cy="369332"/>
          </a:xfrm>
          <a:prstGeom prst="rect">
            <a:avLst/>
          </a:prstGeom>
          <a:noFill/>
        </p:spPr>
        <p:txBody>
          <a:bodyPr wrap="none" lIns="91440" tIns="45720" rIns="91440" bIns="45720">
            <a:spAutoFit/>
          </a:bodyPr>
          <a:lstStyle/>
          <a:p>
            <a:pPr algn="ctr"/>
            <a:r>
              <a:rPr lang="en-US">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6" charset="0"/>
                <a:cs typeface="Times New Roman" panose="02020603050405020304" pitchFamily="16" charset="0"/>
              </a:rPr>
              <a:t>CIBM, Manipal</a:t>
            </a:r>
          </a:p>
        </p:txBody>
      </p:sp>
      <p:pic>
        <p:nvPicPr>
          <p:cNvPr id="14" name="Picture 13"/>
          <p:cNvPicPr>
            <a:picLocks noChangeAspect="1"/>
          </p:cNvPicPr>
          <p:nvPr userDrawn="1"/>
        </p:nvPicPr>
        <p:blipFill>
          <a:blip r:embed="rId15">
            <a:extLst>
              <a:ext uri="{28A0092B-C50C-407E-A947-70E740481C1C}">
                <a14:useLocalDpi xmlns:a14="http://schemas.microsoft.com/office/drawing/2010/main" val="0"/>
              </a:ext>
            </a:extLst>
          </a:blip>
          <a:srcRect t="37125" b="57625"/>
          <a:stretch>
            <a:fillRect/>
          </a:stretch>
        </p:blipFill>
        <p:spPr>
          <a:xfrm>
            <a:off x="-76837" y="6354546"/>
            <a:ext cx="7108209" cy="360040"/>
          </a:xfrm>
          <a:prstGeom prst="rect">
            <a:avLst/>
          </a:prstGeom>
        </p:spPr>
      </p:pic>
      <p:sp>
        <p:nvSpPr>
          <p:cNvPr id="6" name="Rectangle 5"/>
          <p:cNvSpPr/>
          <p:nvPr userDrawn="1"/>
        </p:nvSpPr>
        <p:spPr bwMode="auto">
          <a:xfrm>
            <a:off x="0" y="1"/>
            <a:ext cx="9125318" cy="6858000"/>
          </a:xfrm>
          <a:prstGeom prst="rect">
            <a:avLst/>
          </a:prstGeom>
          <a:noFill/>
          <a:ln w="28575"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endParaRPr kumimoji="0" lang="en-IN" sz="1800" b="0" i="0" u="none" strike="noStrike" cap="none" normalizeH="0" baseline="0">
              <a:ln>
                <a:noFill/>
              </a:ln>
              <a:effectLst/>
              <a:latin typeface="Arial" panose="020B0604020202020204"/>
              <a:ea typeface="Microsoft YaHei" panose="020B0503020204020204" charset="-122"/>
            </a:endParaRPr>
          </a:p>
        </p:txBody>
      </p:sp>
      <p:pic>
        <p:nvPicPr>
          <p:cNvPr id="7" name="Picture 6"/>
          <p:cNvPicPr>
            <a:picLocks noChangeAspect="1"/>
          </p:cNvPicPr>
          <p:nvPr userDrawn="1"/>
        </p:nvPicPr>
        <p:blipFill>
          <a:blip r:embed="rId19">
            <a:extLst>
              <a:ext uri="{28A0092B-C50C-407E-A947-70E740481C1C}">
                <a14:useLocalDpi xmlns:a14="http://schemas.microsoft.com/office/drawing/2010/main" val="0"/>
              </a:ext>
            </a:extLst>
          </a:blip>
          <a:srcRect l="3514" t="32264" r="3514" b="30844"/>
          <a:stretch>
            <a:fillRect/>
          </a:stretch>
        </p:blipFill>
        <p:spPr>
          <a:xfrm flipV="1">
            <a:off x="5133533" y="0"/>
            <a:ext cx="1482811" cy="588383"/>
          </a:xfrm>
          <a:prstGeom prst="rect">
            <a:avLst/>
          </a:prstGeom>
        </p:spPr>
      </p:pic>
      <p:sp>
        <p:nvSpPr>
          <p:cNvPr id="1031" name="Rectangle 6"/>
          <p:cNvSpPr>
            <a:spLocks noChangeArrowheads="1"/>
          </p:cNvSpPr>
          <p:nvPr/>
        </p:nvSpPr>
        <p:spPr bwMode="auto">
          <a:xfrm>
            <a:off x="5306390" y="183393"/>
            <a:ext cx="1137098" cy="221599"/>
          </a:xfrm>
          <a:prstGeom prst="rect">
            <a:avLst/>
          </a:prstGeom>
          <a:noFill/>
          <a:ln>
            <a:noFill/>
          </a:ln>
        </p:spPr>
        <p:txBody>
          <a:bodyPr wrap="square" lIns="0" tIns="0" rIns="0" bIns="0" anchor="ctr">
            <a:spAutoFit/>
          </a:bodyPr>
          <a:lstStyle>
            <a:lvl1pPr>
              <a:lnSpc>
                <a:spcPct val="93000"/>
              </a:lnSpc>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1pPr>
            <a:lvl2pPr>
              <a:lnSpc>
                <a:spcPct val="93000"/>
              </a:lnSpc>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2pPr>
            <a:lvl3pPr>
              <a:lnSpc>
                <a:spcPct val="93000"/>
              </a:lnSpc>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3pPr>
            <a:lvl4pPr>
              <a:lnSpc>
                <a:spcPct val="93000"/>
              </a:lnSpc>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4pPr>
            <a:lvl5pPr>
              <a:lnSpc>
                <a:spcPct val="93000"/>
              </a:lnSpc>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5pPr>
            <a:lvl6pPr marL="2514600" indent="-228600" defTabSz="449580" eaLnBrk="0" fontAlgn="base" hangingPunct="0">
              <a:lnSpc>
                <a:spcPct val="93000"/>
              </a:lnSpc>
              <a:spcBef>
                <a:spcPct val="0"/>
              </a:spcBef>
              <a:spcAft>
                <a:spcPct val="0"/>
              </a:spcAft>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6pPr>
            <a:lvl7pPr marL="2971800" indent="-228600" defTabSz="449580" eaLnBrk="0" fontAlgn="base" hangingPunct="0">
              <a:lnSpc>
                <a:spcPct val="93000"/>
              </a:lnSpc>
              <a:spcBef>
                <a:spcPct val="0"/>
              </a:spcBef>
              <a:spcAft>
                <a:spcPct val="0"/>
              </a:spcAft>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7pPr>
            <a:lvl8pPr marL="3429000" indent="-228600" defTabSz="449580" eaLnBrk="0" fontAlgn="base" hangingPunct="0">
              <a:lnSpc>
                <a:spcPct val="93000"/>
              </a:lnSpc>
              <a:spcBef>
                <a:spcPct val="0"/>
              </a:spcBef>
              <a:spcAft>
                <a:spcPct val="0"/>
              </a:spcAft>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8pPr>
            <a:lvl9pPr marL="3886200" indent="-228600" defTabSz="449580" eaLnBrk="0" fontAlgn="base" hangingPunct="0">
              <a:lnSpc>
                <a:spcPct val="93000"/>
              </a:lnSpc>
              <a:spcBef>
                <a:spcPct val="0"/>
              </a:spcBef>
              <a:spcAft>
                <a:spcPct val="0"/>
              </a:spcAft>
              <a:buClr>
                <a:srgbClr val="000000"/>
              </a:buClr>
              <a:buSzTx/>
              <a:buFont typeface="Times New Roman" panose="02020603050405020304" pitchFamily="16" charset="0"/>
              <a:tabLst>
                <a:tab pos="723900" algn="l"/>
                <a:tab pos="1447800" algn="l"/>
              </a:tabLst>
              <a:defRPr>
                <a:solidFill>
                  <a:schemeClr val="tx1"/>
                </a:solidFill>
                <a:latin typeface="Arial" panose="020B0604020202020204" pitchFamily="34" charset="0"/>
                <a:ea typeface="Microsoft YaHei" panose="020B0503020204020204" charset="-122"/>
              </a:defRPr>
            </a:lvl9pPr>
          </a:lstStyle>
          <a:p>
            <a:pPr algn="ctr" eaLnBrk="1">
              <a:lnSpc>
                <a:spcPct val="90000"/>
              </a:lnSpc>
              <a:defRPr/>
            </a:pPr>
            <a:r>
              <a:rPr lang="en-IN" sz="800" b="1">
                <a:solidFill>
                  <a:srgbClr val="7F0000"/>
                </a:solidFill>
                <a:latin typeface="Trebuchet MS" panose="020B0603020202020204" pitchFamily="34" charset="0"/>
              </a:rPr>
              <a:t>Learning &amp; Development Vertical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wheel/>
  </p:transition>
  <p:txStyles>
    <p:titleStyle>
      <a:lvl1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mj-lt"/>
          <a:ea typeface="+mj-ea"/>
          <a:cs typeface="+mj-cs"/>
        </a:defRPr>
      </a:lvl1pPr>
      <a:lvl2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2pPr>
      <a:lvl3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3pPr>
      <a:lvl4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4pPr>
      <a:lvl5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5pPr>
      <a:lvl6pPr marL="25146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6pPr>
      <a:lvl7pPr marL="29718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7pPr>
      <a:lvl8pPr marL="34290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8pPr>
      <a:lvl9pPr marL="38862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9pPr>
    </p:titleStyle>
    <p:bodyStyle>
      <a:lvl1pPr marL="342900" indent="-342900" algn="l" defTabSz="449580" rtl="0" eaLnBrk="1" fontAlgn="base" hangingPunct="1">
        <a:lnSpc>
          <a:spcPct val="91000"/>
        </a:lnSpc>
        <a:spcBef>
          <a:spcPct val="0"/>
        </a:spcBef>
        <a:spcAft>
          <a:spcPts val="1425"/>
        </a:spcAft>
        <a:buClr>
          <a:srgbClr val="000000"/>
        </a:buClr>
        <a:buSzTx/>
        <a:buFont typeface="Times New Roman" panose="02020603050405020304" pitchFamily="16" charset="0"/>
        <a:buChar char="•"/>
        <a:defRPr sz="1600" b="1">
          <a:solidFill>
            <a:srgbClr val="7F0000"/>
          </a:solidFill>
          <a:latin typeface="+mn-lt"/>
          <a:ea typeface="+mn-ea"/>
          <a:cs typeface="+mn-cs"/>
        </a:defRPr>
      </a:lvl1pPr>
      <a:lvl2pPr marL="742950" indent="-285750" algn="l" defTabSz="449580" rtl="0" eaLnBrk="1" fontAlgn="base" hangingPunct="1">
        <a:lnSpc>
          <a:spcPct val="91000"/>
        </a:lnSpc>
        <a:spcBef>
          <a:spcPct val="0"/>
        </a:spcBef>
        <a:spcAft>
          <a:spcPts val="1140"/>
        </a:spcAft>
        <a:buClr>
          <a:srgbClr val="000000"/>
        </a:buClr>
        <a:buSzTx/>
        <a:buFont typeface="Times New Roman" panose="02020603050405020304" pitchFamily="16" charset="0"/>
        <a:buChar char="–"/>
        <a:defRPr sz="1600" b="1">
          <a:solidFill>
            <a:srgbClr val="7F0000"/>
          </a:solidFill>
          <a:latin typeface="+mn-lt"/>
          <a:ea typeface="+mn-ea"/>
        </a:defRPr>
      </a:lvl2pPr>
      <a:lvl3pPr marL="1143000" indent="-228600" algn="l" defTabSz="449580" rtl="0" eaLnBrk="1" fontAlgn="base" hangingPunct="1">
        <a:lnSpc>
          <a:spcPct val="91000"/>
        </a:lnSpc>
        <a:spcBef>
          <a:spcPct val="0"/>
        </a:spcBef>
        <a:spcAft>
          <a:spcPts val="850"/>
        </a:spcAft>
        <a:buClr>
          <a:srgbClr val="000000"/>
        </a:buClr>
        <a:buSzTx/>
        <a:buFont typeface="Times New Roman" panose="02020603050405020304" pitchFamily="16" charset="0"/>
        <a:buChar char="•"/>
        <a:defRPr sz="1600" b="1">
          <a:solidFill>
            <a:srgbClr val="7F0000"/>
          </a:solidFill>
          <a:latin typeface="+mn-lt"/>
          <a:ea typeface="+mn-ea"/>
        </a:defRPr>
      </a:lvl3pPr>
      <a:lvl4pPr marL="1600200" indent="-228600" algn="l" defTabSz="449580" rtl="0" eaLnBrk="1" fontAlgn="base" hangingPunct="1">
        <a:lnSpc>
          <a:spcPct val="91000"/>
        </a:lnSpc>
        <a:spcBef>
          <a:spcPct val="0"/>
        </a:spcBef>
        <a:spcAft>
          <a:spcPts val="575"/>
        </a:spcAft>
        <a:buClr>
          <a:srgbClr val="000000"/>
        </a:buClr>
        <a:buSzTx/>
        <a:buFont typeface="Times New Roman" panose="02020603050405020304" pitchFamily="16" charset="0"/>
        <a:buChar char="–"/>
        <a:defRPr sz="1600" b="1">
          <a:solidFill>
            <a:srgbClr val="7F0000"/>
          </a:solidFill>
          <a:latin typeface="+mn-lt"/>
          <a:ea typeface="+mn-ea"/>
        </a:defRPr>
      </a:lvl4pPr>
      <a:lvl5pPr marL="2057400" indent="-228600" algn="l" defTabSz="449580" rtl="0" eaLnBrk="1" fontAlgn="base" hangingPunct="1">
        <a:lnSpc>
          <a:spcPct val="91000"/>
        </a:lnSpc>
        <a:spcBef>
          <a:spcPct val="0"/>
        </a:spcBef>
        <a:spcAft>
          <a:spcPts val="290"/>
        </a:spcAft>
        <a:buClr>
          <a:srgbClr val="000000"/>
        </a:buClr>
        <a:buSzTx/>
        <a:buFont typeface="Times New Roman" panose="02020603050405020304" pitchFamily="16" charset="0"/>
        <a:buChar char="»"/>
        <a:defRPr sz="2000" b="1">
          <a:solidFill>
            <a:srgbClr val="7F0000"/>
          </a:solidFill>
          <a:latin typeface="+mn-lt"/>
          <a:ea typeface="+mn-ea"/>
        </a:defRPr>
      </a:lvl5pPr>
      <a:lvl6pPr marL="2514600" indent="-228600" algn="l" defTabSz="449580" rtl="0" eaLnBrk="1" fontAlgn="base" hangingPunct="1">
        <a:lnSpc>
          <a:spcPct val="91000"/>
        </a:lnSpc>
        <a:spcBef>
          <a:spcPct val="0"/>
        </a:spcBef>
        <a:spcAft>
          <a:spcPts val="290"/>
        </a:spcAft>
        <a:buClr>
          <a:srgbClr val="000000"/>
        </a:buClr>
        <a:buSzTx/>
        <a:buFont typeface="Times New Roman" panose="02020603050405020304" pitchFamily="16" charset="0"/>
        <a:defRPr sz="2000" b="1">
          <a:solidFill>
            <a:srgbClr val="7F0000"/>
          </a:solidFill>
          <a:latin typeface="+mn-lt"/>
          <a:ea typeface="+mn-ea"/>
        </a:defRPr>
      </a:lvl6pPr>
      <a:lvl7pPr marL="2971800" indent="-228600" algn="l" defTabSz="449580" rtl="0" eaLnBrk="1" fontAlgn="base" hangingPunct="1">
        <a:lnSpc>
          <a:spcPct val="91000"/>
        </a:lnSpc>
        <a:spcBef>
          <a:spcPct val="0"/>
        </a:spcBef>
        <a:spcAft>
          <a:spcPts val="290"/>
        </a:spcAft>
        <a:buClr>
          <a:srgbClr val="000000"/>
        </a:buClr>
        <a:buSzTx/>
        <a:buFont typeface="Times New Roman" panose="02020603050405020304" pitchFamily="16" charset="0"/>
        <a:defRPr sz="2000" b="1">
          <a:solidFill>
            <a:srgbClr val="7F0000"/>
          </a:solidFill>
          <a:latin typeface="+mn-lt"/>
          <a:ea typeface="+mn-ea"/>
        </a:defRPr>
      </a:lvl7pPr>
      <a:lvl8pPr marL="3429000" indent="-228600" algn="l" defTabSz="449580" rtl="0" eaLnBrk="1" fontAlgn="base" hangingPunct="1">
        <a:lnSpc>
          <a:spcPct val="91000"/>
        </a:lnSpc>
        <a:spcBef>
          <a:spcPct val="0"/>
        </a:spcBef>
        <a:spcAft>
          <a:spcPts val="290"/>
        </a:spcAft>
        <a:buClr>
          <a:srgbClr val="000000"/>
        </a:buClr>
        <a:buSzTx/>
        <a:buFont typeface="Times New Roman" panose="02020603050405020304" pitchFamily="16" charset="0"/>
        <a:defRPr sz="2000" b="1">
          <a:solidFill>
            <a:srgbClr val="7F0000"/>
          </a:solidFill>
          <a:latin typeface="+mn-lt"/>
          <a:ea typeface="+mn-ea"/>
        </a:defRPr>
      </a:lvl8pPr>
      <a:lvl9pPr marL="3886200" indent="-228600" algn="l" defTabSz="449580" rtl="0" eaLnBrk="1" fontAlgn="base" hangingPunct="1">
        <a:lnSpc>
          <a:spcPct val="91000"/>
        </a:lnSpc>
        <a:spcBef>
          <a:spcPct val="0"/>
        </a:spcBef>
        <a:spcAft>
          <a:spcPts val="290"/>
        </a:spcAft>
        <a:buClr>
          <a:srgbClr val="000000"/>
        </a:buClr>
        <a:buSzTx/>
        <a:buFont typeface="Times New Roman" panose="02020603050405020304" pitchFamily="16" charset="0"/>
        <a:defRPr sz="2000" b="1">
          <a:solidFill>
            <a:srgbClr val="7F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8F9EE00-A1F7-46E0-BDB3-0335978E569A}" type="datetimeFigureOut">
              <a:rPr kumimoji="0" lang="en-IN"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07-10-2025</a:t>
            </a:fld>
            <a:endParaRPr kumimoji="0" lang="en-IN"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IN"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6184218E-FD5D-40FA-BEC6-C11A14059CAA}" type="slidenum">
              <a:rPr kumimoji="0" lang="en-IN"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en-IN"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rotWithShape="1">
          <a:blip r:embed="rId13">
            <a:extLst>
              <a:ext uri="{28A0092B-C50C-407E-A947-70E740481C1C}">
                <a14:useLocalDpi xmlns:a14="http://schemas.microsoft.com/office/drawing/2010/main" val="0"/>
              </a:ext>
            </a:extLst>
          </a:blip>
          <a:srcRect l="348" t="42027" r="-348" b="54141"/>
          <a:stretch>
            <a:fillRect/>
          </a:stretch>
        </p:blipFill>
        <p:spPr>
          <a:xfrm>
            <a:off x="263611" y="162790"/>
            <a:ext cx="8542637" cy="262801"/>
          </a:xfrm>
          <a:prstGeom prst="rect">
            <a:avLst/>
          </a:prstGeom>
        </p:spPr>
      </p:pic>
      <p:pic>
        <p:nvPicPr>
          <p:cNvPr id="8" name="Picture 7"/>
          <p:cNvPicPr>
            <a:picLocks noChangeAspect="1"/>
          </p:cNvPicPr>
          <p:nvPr userDrawn="1"/>
        </p:nvPicPr>
        <p:blipFill rotWithShape="1">
          <a:blip r:embed="rId14">
            <a:extLst>
              <a:ext uri="{28A0092B-C50C-407E-A947-70E740481C1C}">
                <a14:useLocalDpi xmlns:a14="http://schemas.microsoft.com/office/drawing/2010/main" val="0"/>
              </a:ext>
            </a:extLst>
          </a:blip>
          <a:srcRect t="3398" b="9935"/>
          <a:stretch>
            <a:fillRect/>
          </a:stretch>
        </p:blipFill>
        <p:spPr>
          <a:xfrm>
            <a:off x="2704215" y="0"/>
            <a:ext cx="2352481" cy="692696"/>
          </a:xfrm>
          <a:prstGeom prst="rect">
            <a:avLst/>
          </a:prstGeom>
          <a:effectLst>
            <a:glow>
              <a:schemeClr val="accent1">
                <a:alpha val="0"/>
              </a:schemeClr>
            </a:glow>
            <a:softEdge rad="0"/>
          </a:effectLst>
        </p:spPr>
      </p:pic>
      <p:pic>
        <p:nvPicPr>
          <p:cNvPr id="9" name="Picture 5" descr="D:\OFFICE NOTES\Designs\iso-removebg-preview.png"/>
          <p:cNvPicPr>
            <a:picLocks noChangeAspect="1" noChangeArrowheads="1"/>
          </p:cNvPicPr>
          <p:nvPr userDrawn="1"/>
        </p:nvPicPr>
        <p:blipFill>
          <a:blip r:embed="rId15" cstate="print"/>
          <a:srcRect/>
          <a:stretch>
            <a:fillRect/>
          </a:stretch>
        </p:blipFill>
        <p:spPr bwMode="auto">
          <a:xfrm>
            <a:off x="7105849" y="6354546"/>
            <a:ext cx="417646" cy="432048"/>
          </a:xfrm>
          <a:prstGeom prst="rect">
            <a:avLst/>
          </a:prstGeom>
          <a:noFill/>
        </p:spPr>
      </p:pic>
      <p:sp>
        <p:nvSpPr>
          <p:cNvPr id="10" name="Rectangle 9"/>
          <p:cNvSpPr/>
          <p:nvPr userDrawn="1"/>
        </p:nvSpPr>
        <p:spPr>
          <a:xfrm>
            <a:off x="7465889" y="6354546"/>
            <a:ext cx="1659429" cy="36933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w="1905"/>
                <a:gradFill>
                  <a:gsLst>
                    <a:gs pos="0">
                      <a:srgbClr val="70AD47">
                        <a:shade val="20000"/>
                        <a:satMod val="200000"/>
                      </a:srgbClr>
                    </a:gs>
                    <a:gs pos="78000">
                      <a:srgbClr val="70AD47">
                        <a:tint val="90000"/>
                        <a:shade val="89000"/>
                        <a:satMod val="220000"/>
                      </a:srgbClr>
                    </a:gs>
                    <a:gs pos="100000">
                      <a:srgbClr val="70AD47">
                        <a:tint val="12000"/>
                        <a:satMod val="255000"/>
                      </a:srgbClr>
                    </a:gs>
                  </a:gsLst>
                  <a:lin ang="5400000"/>
                </a:gradFill>
                <a:effectLst>
                  <a:innerShdw blurRad="69850" dist="43180" dir="5400000">
                    <a:srgbClr val="000000">
                      <a:alpha val="65000"/>
                    </a:srgbClr>
                  </a:innerShdw>
                </a:effectLst>
                <a:uLnTx/>
                <a:uFillTx/>
                <a:latin typeface="Times New Roman" panose="02020603050405020304" pitchFamily="16" charset="0"/>
                <a:ea typeface="+mn-ea"/>
                <a:cs typeface="Times New Roman" panose="02020603050405020304" pitchFamily="16" charset="0"/>
              </a:rPr>
              <a:t>CIBM, Manipal</a:t>
            </a:r>
          </a:p>
        </p:txBody>
      </p:sp>
      <p:pic>
        <p:nvPicPr>
          <p:cNvPr id="11" name="Picture 10"/>
          <p:cNvPicPr>
            <a:picLocks noChangeAspect="1"/>
          </p:cNvPicPr>
          <p:nvPr userDrawn="1"/>
        </p:nvPicPr>
        <p:blipFill rotWithShape="1">
          <a:blip r:embed="rId13">
            <a:extLst>
              <a:ext uri="{28A0092B-C50C-407E-A947-70E740481C1C}">
                <a14:useLocalDpi xmlns:a14="http://schemas.microsoft.com/office/drawing/2010/main" val="0"/>
              </a:ext>
            </a:extLst>
          </a:blip>
          <a:srcRect t="37125" b="57625"/>
          <a:stretch>
            <a:fillRect/>
          </a:stretch>
        </p:blipFill>
        <p:spPr>
          <a:xfrm>
            <a:off x="-76837" y="6354546"/>
            <a:ext cx="7108209" cy="360040"/>
          </a:xfrm>
          <a:prstGeom prst="rect">
            <a:avLst/>
          </a:prstGeom>
        </p:spPr>
      </p:pic>
      <p:sp>
        <p:nvSpPr>
          <p:cNvPr id="12" name="Rectangle 11"/>
          <p:cNvSpPr/>
          <p:nvPr userDrawn="1"/>
        </p:nvSpPr>
        <p:spPr bwMode="auto">
          <a:xfrm>
            <a:off x="0" y="1"/>
            <a:ext cx="9125318" cy="6858000"/>
          </a:xfrm>
          <a:prstGeom prst="rect">
            <a:avLst/>
          </a:prstGeom>
          <a:noFill/>
          <a:ln w="28575"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lvl="0" indent="0" algn="l" defTabSz="449580" rtl="0" eaLnBrk="1" fontAlgn="base" latinLnBrk="0" hangingPunct="0">
              <a:lnSpc>
                <a:spcPct val="93000"/>
              </a:lnSpc>
              <a:spcBef>
                <a:spcPct val="0"/>
              </a:spcBef>
              <a:spcAft>
                <a:spcPct val="0"/>
              </a:spcAft>
              <a:buClr>
                <a:srgbClr val="000000"/>
              </a:buClr>
              <a:buSzPct val="100000"/>
              <a:buFont typeface="Times New Roman" panose="02020603050405020304" pitchFamily="16" charset="0"/>
              <a:buNone/>
              <a:defRPr/>
            </a:pPr>
            <a:endParaRPr kumimoji="0" lang="en-IN" sz="1800" b="0" i="0" u="none" strike="noStrike" kern="1200" cap="none" spc="0" normalizeH="0" baseline="0" noProof="0">
              <a:ln>
                <a:noFill/>
              </a:ln>
              <a:solidFill>
                <a:prstClr val="black"/>
              </a:solidFill>
              <a:effectLst/>
              <a:uLnTx/>
              <a:uFillTx/>
              <a:latin typeface="Arial" panose="020B0604020202020204" pitchFamily="34" charset="0"/>
              <a:ea typeface="Microsoft YaHei" panose="020B0503020204020204" charset="-122"/>
              <a:cs typeface="+mn-cs"/>
            </a:endParaRPr>
          </a:p>
        </p:txBody>
      </p:sp>
      <p:pic>
        <p:nvPicPr>
          <p:cNvPr id="13" name="Picture 12"/>
          <p:cNvPicPr>
            <a:picLocks noChangeAspect="1"/>
          </p:cNvPicPr>
          <p:nvPr userDrawn="1"/>
        </p:nvPicPr>
        <p:blipFill rotWithShape="1">
          <a:blip r:embed="rId16">
            <a:extLst>
              <a:ext uri="{28A0092B-C50C-407E-A947-70E740481C1C}">
                <a14:useLocalDpi xmlns:a14="http://schemas.microsoft.com/office/drawing/2010/main" val="0"/>
              </a:ext>
            </a:extLst>
          </a:blip>
          <a:srcRect l="3514" t="32264" r="3514" b="30844"/>
          <a:stretch>
            <a:fillRect/>
          </a:stretch>
        </p:blipFill>
        <p:spPr>
          <a:xfrm flipV="1">
            <a:off x="5133533" y="0"/>
            <a:ext cx="1482811" cy="588383"/>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spd="med">
    <p:whee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mailto:ecb@canarabank.com"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4312" y="1534833"/>
            <a:ext cx="8056848" cy="286232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dirty="0">
                <a:solidFill>
                  <a:srgbClr val="00B0F0"/>
                </a:solidFill>
              </a:rPr>
              <a:t>FOREIGN EXCHANGE</a:t>
            </a:r>
            <a:endParaRPr lang="en-US" sz="4000" b="1" dirty="0">
              <a:ln w="11430"/>
              <a:solidFill>
                <a:srgbClr val="00B0F0"/>
              </a:solidFill>
              <a:effectLst>
                <a:outerShdw blurRad="50800" dist="39000" dir="5460000" algn="tl">
                  <a:srgbClr val="000000">
                    <a:alpha val="38000"/>
                  </a:srgbClr>
                </a:outerShdw>
              </a:effectLst>
              <a:latin typeface="Trebuchet MS" pitchFamily="34" charset="0"/>
            </a:endParaRPr>
          </a:p>
          <a:p>
            <a:pPr algn="ctr"/>
            <a:endParaRPr lang="en-US" sz="4000" b="1" dirty="0">
              <a:ln w="11430"/>
              <a:solidFill>
                <a:schemeClr val="accent2"/>
              </a:solidFill>
              <a:effectLst>
                <a:outerShdw blurRad="50800" dist="39000" dir="5460000" algn="tl">
                  <a:srgbClr val="000000">
                    <a:alpha val="38000"/>
                  </a:srgbClr>
                </a:outerShdw>
              </a:effectLst>
              <a:latin typeface="Trebuchet MS" pitchFamily="34" charset="0"/>
            </a:endParaRPr>
          </a:p>
          <a:p>
            <a:pPr algn="ct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Tues</a:t>
            </a: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day</a:t>
            </a: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 </a:t>
            </a:r>
            <a:r>
              <a:rPr lang="en-US" sz="2000" b="1" dirty="0">
                <a:ln w="11430"/>
                <a:solidFill>
                  <a:schemeClr val="accent2"/>
                </a:solidFill>
                <a:effectLst>
                  <a:outerShdw blurRad="38100" dist="38100" dir="2700000" algn="tl">
                    <a:srgbClr val="000000">
                      <a:alpha val="43137"/>
                    </a:srgbClr>
                  </a:outerShdw>
                </a:effectLst>
                <a:latin typeface="Trebuchet MS" pitchFamily="34" charset="0"/>
              </a:rPr>
              <a:t>the </a:t>
            </a: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 </a:t>
            </a: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07th </a:t>
            </a:r>
            <a:r>
              <a:rPr lang="en-US" sz="2000" b="1" dirty="0" smtClean="0">
                <a:ln w="11430"/>
                <a:solidFill>
                  <a:schemeClr val="accent2"/>
                </a:solidFill>
                <a:effectLst>
                  <a:outerShdw blurRad="38100" dist="38100" dir="2700000" algn="tl">
                    <a:srgbClr val="000000">
                      <a:alpha val="43137"/>
                    </a:srgbClr>
                  </a:outerShdw>
                </a:effectLst>
                <a:latin typeface="Trebuchet MS" pitchFamily="34" charset="0"/>
              </a:rPr>
              <a:t>October</a:t>
            </a:r>
            <a:r>
              <a:rPr lang="en-IN" sz="2000" b="1" dirty="0" smtClean="0">
                <a:ln w="11430"/>
                <a:solidFill>
                  <a:schemeClr val="accent2"/>
                </a:solidFill>
                <a:effectLst>
                  <a:outerShdw blurRad="38100" dist="38100" dir="2700000" algn="tl">
                    <a:srgbClr val="000000">
                      <a:alpha val="43137"/>
                    </a:srgbClr>
                  </a:outerShdw>
                </a:effectLst>
                <a:latin typeface="Trebuchet MS" pitchFamily="34" charset="0"/>
              </a:rPr>
              <a:t> 2025</a:t>
            </a:r>
            <a:endParaRPr lang="en-US" sz="2000" b="1" dirty="0">
              <a:ln w="11430"/>
              <a:solidFill>
                <a:schemeClr val="accent2"/>
              </a:solidFill>
              <a:effectLst>
                <a:outerShdw blurRad="38100" dist="38100" dir="2700000" algn="tl">
                  <a:srgbClr val="000000">
                    <a:alpha val="43137"/>
                  </a:srgbClr>
                </a:outerShdw>
              </a:effectLst>
              <a:latin typeface="Trebuchet MS" pitchFamily="34" charset="0"/>
            </a:endParaRPr>
          </a:p>
          <a:p>
            <a:pPr algn="ctr"/>
            <a:endParaRPr lang="en-US" sz="2000" b="1" dirty="0">
              <a:ln w="11430"/>
              <a:solidFill>
                <a:schemeClr val="accent2"/>
              </a:solidFill>
              <a:effectLst>
                <a:outerShdw blurRad="38100" dist="38100" dir="2700000" algn="tl">
                  <a:srgbClr val="000000">
                    <a:alpha val="43137"/>
                  </a:srgbClr>
                </a:outerShdw>
              </a:effectLst>
              <a:latin typeface="Trebuchet MS" pitchFamily="34" charset="0"/>
            </a:endParaRPr>
          </a:p>
          <a:p>
            <a:pPr algn="ctr"/>
            <a:r>
              <a:rPr lang="en-US" sz="3200" b="1" dirty="0">
                <a:ln w="11430"/>
                <a:solidFill>
                  <a:srgbClr val="C00000"/>
                </a:solidFill>
                <a:effectLst>
                  <a:outerShdw blurRad="38100" dist="38100" dir="2700000" algn="tl">
                    <a:srgbClr val="000000">
                      <a:alpha val="43137"/>
                    </a:srgbClr>
                  </a:outerShdw>
                </a:effectLst>
                <a:latin typeface="Trebuchet MS" pitchFamily="34" charset="0"/>
              </a:rPr>
              <a:t>AZAD AMPILI</a:t>
            </a:r>
            <a:endParaRPr lang="en-US" sz="3200" b="1" cap="none" spc="0" dirty="0">
              <a:ln w="11430"/>
              <a:solidFill>
                <a:srgbClr val="C00000"/>
              </a:solidFill>
              <a:effectLst>
                <a:outerShdw blurRad="38100" dist="38100" dir="2700000" algn="tl">
                  <a:srgbClr val="000000">
                    <a:alpha val="43137"/>
                  </a:srgbClr>
                </a:outerShdw>
              </a:effectLst>
              <a:latin typeface="Trebuchet MS" pitchFamily="34" charset="0"/>
            </a:endParaRPr>
          </a:p>
          <a:p>
            <a:pPr algn="ctr"/>
            <a:r>
              <a:rPr lang="en-US" sz="2800" b="1" dirty="0">
                <a:ln w="11430"/>
                <a:solidFill>
                  <a:srgbClr val="00B0F0"/>
                </a:solidFill>
                <a:effectLst>
                  <a:outerShdw blurRad="38100" dist="38100" dir="2700000" algn="tl">
                    <a:srgbClr val="000000">
                      <a:alpha val="43137"/>
                    </a:srgbClr>
                  </a:outerShdw>
                </a:effectLst>
                <a:latin typeface="Trebuchet MS" pitchFamily="34" charset="0"/>
              </a:rPr>
              <a:t>Divisional </a:t>
            </a:r>
            <a:r>
              <a:rPr lang="en-US" sz="2800" b="1" dirty="0" smtClean="0">
                <a:ln w="11430"/>
                <a:solidFill>
                  <a:srgbClr val="00B0F0"/>
                </a:solidFill>
                <a:effectLst>
                  <a:outerShdw blurRad="38100" dist="38100" dir="2700000" algn="tl">
                    <a:srgbClr val="000000">
                      <a:alpha val="43137"/>
                    </a:srgbClr>
                  </a:outerShdw>
                </a:effectLst>
                <a:latin typeface="Trebuchet MS" pitchFamily="34" charset="0"/>
              </a:rPr>
              <a:t>Manager</a:t>
            </a:r>
            <a:endParaRPr lang="en-US" sz="2800" b="1" cap="none" spc="0" dirty="0">
              <a:ln w="11430"/>
              <a:solidFill>
                <a:srgbClr val="00B0F0"/>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3534471496"/>
      </p:ext>
    </p:extLst>
  </p:cSld>
  <p:clrMapOvr>
    <a:masterClrMapping/>
  </p:clrMapOvr>
  <p:transition spd="med">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561387" cy="572602"/>
          </a:xfrm>
        </p:spPr>
        <p:txBody>
          <a:bodyPr/>
          <a:lstStyle/>
          <a:p>
            <a:pPr algn="ctr"/>
            <a:r>
              <a:rPr lang="en-IN" b="1"/>
              <a:t>RATE MECHANISM</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53" y="1086522"/>
            <a:ext cx="8236235" cy="4983548"/>
          </a:xfrm>
        </p:spPr>
      </p:pic>
      <p:sp>
        <p:nvSpPr>
          <p:cNvPr id="6"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90513" y="1332689"/>
            <a:ext cx="8668661" cy="4182894"/>
          </a:xfrm>
        </p:spPr>
        <p:txBody>
          <a:bodyPr/>
          <a:lstStyle/>
          <a:p>
            <a:r>
              <a:rPr lang="en-US" sz="2000" dirty="0">
                <a:solidFill>
                  <a:schemeClr val="tx1"/>
                </a:solidFill>
                <a:latin typeface="Trebuchet MS" panose="020B0603020202020204" pitchFamily="34" charset="0"/>
              </a:rPr>
              <a:t>Advance remittance is allowed for import of shipping vessel without bank guarantee or an unconditional, irrevocable standby Letter of Credit   up to:</a:t>
            </a:r>
          </a:p>
          <a:p>
            <a:r>
              <a:rPr lang="en-US" sz="2000" dirty="0">
                <a:solidFill>
                  <a:schemeClr val="tx1"/>
                </a:solidFill>
                <a:latin typeface="Trebuchet MS" panose="020B0603020202020204" pitchFamily="34" charset="0"/>
              </a:rPr>
              <a:t>a) USD 10 million</a:t>
            </a:r>
          </a:p>
          <a:p>
            <a:r>
              <a:rPr lang="en-US" sz="2000" dirty="0">
                <a:solidFill>
                  <a:schemeClr val="tx1"/>
                </a:solidFill>
                <a:latin typeface="Trebuchet MS" panose="020B0603020202020204" pitchFamily="34" charset="0"/>
              </a:rPr>
              <a:t>b) USD 20 million</a:t>
            </a:r>
          </a:p>
          <a:p>
            <a:r>
              <a:rPr lang="en-US" sz="2000" dirty="0">
                <a:solidFill>
                  <a:schemeClr val="tx1"/>
                </a:solidFill>
                <a:latin typeface="Trebuchet MS" panose="020B0603020202020204" pitchFamily="34" charset="0"/>
              </a:rPr>
              <a:t>c) USD 50 million</a:t>
            </a:r>
          </a:p>
          <a:p>
            <a:r>
              <a:rPr lang="en-US" sz="2000" dirty="0">
                <a:solidFill>
                  <a:schemeClr val="tx1"/>
                </a:solidFill>
                <a:latin typeface="Trebuchet MS" panose="020B0603020202020204" pitchFamily="34" charset="0"/>
              </a:rPr>
              <a:t>d) USD 100 </a:t>
            </a:r>
            <a:r>
              <a:rPr lang="en-US" sz="2000" dirty="0" smtClean="0">
                <a:solidFill>
                  <a:schemeClr val="tx1"/>
                </a:solidFill>
                <a:latin typeface="Trebuchet MS" panose="020B0603020202020204" pitchFamily="34" charset="0"/>
              </a:rPr>
              <a:t>million</a:t>
            </a:r>
          </a:p>
          <a:p>
            <a:r>
              <a:rPr lang="en-US" sz="2000" dirty="0" smtClean="0">
                <a:solidFill>
                  <a:schemeClr val="tx1"/>
                </a:solidFill>
                <a:latin typeface="Trebuchet MS" panose="020B0603020202020204" pitchFamily="34" charset="0"/>
              </a:rPr>
              <a:t>e) USD 150 million</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49869946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13" y="1517516"/>
            <a:ext cx="8540885" cy="4017522"/>
          </a:xfrm>
        </p:spPr>
        <p:txBody>
          <a:bodyPr/>
          <a:lstStyle/>
          <a:p>
            <a:r>
              <a:rPr lang="en-US" sz="2000" dirty="0">
                <a:solidFill>
                  <a:schemeClr val="tx1"/>
                </a:solidFill>
                <a:latin typeface="Trebuchet MS" panose="020B0603020202020204" pitchFamily="34" charset="0"/>
              </a:rPr>
              <a:t>Which credit rating agency’s “Up to Medium” risk is acceptable for issuing Status Report/ OPL on overseas entities for opening Import LC &amp; Advance?</a:t>
            </a:r>
          </a:p>
          <a:p>
            <a:r>
              <a:rPr lang="en-US" sz="2000" dirty="0">
                <a:solidFill>
                  <a:schemeClr val="tx1"/>
                </a:solidFill>
                <a:latin typeface="Trebuchet MS" panose="020B0603020202020204" pitchFamily="34" charset="0"/>
              </a:rPr>
              <a:t>a) Dun &amp; Bradstreet</a:t>
            </a:r>
          </a:p>
          <a:p>
            <a:r>
              <a:rPr lang="en-US" sz="2000" dirty="0">
                <a:solidFill>
                  <a:schemeClr val="tx1"/>
                </a:solidFill>
                <a:latin typeface="Trebuchet MS" panose="020B0603020202020204" pitchFamily="34" charset="0"/>
              </a:rPr>
              <a:t>b) Mira Inform Pvt. Ltd.</a:t>
            </a:r>
          </a:p>
          <a:p>
            <a:r>
              <a:rPr lang="en-US" sz="2000" dirty="0">
                <a:solidFill>
                  <a:schemeClr val="tx1"/>
                </a:solidFill>
                <a:latin typeface="Trebuchet MS" panose="020B0603020202020204" pitchFamily="34" charset="0"/>
              </a:rPr>
              <a:t>c) CRIF Solutions</a:t>
            </a:r>
          </a:p>
          <a:p>
            <a:r>
              <a:rPr lang="en-US" sz="2000" dirty="0">
                <a:solidFill>
                  <a:schemeClr val="tx1"/>
                </a:solidFill>
                <a:latin typeface="Trebuchet MS" panose="020B0603020202020204" pitchFamily="34" charset="0"/>
              </a:rPr>
              <a:t>d) </a:t>
            </a:r>
            <a:r>
              <a:rPr lang="en-US" sz="2000" dirty="0" err="1">
                <a:solidFill>
                  <a:schemeClr val="tx1"/>
                </a:solidFill>
                <a:latin typeface="Trebuchet MS" panose="020B0603020202020204" pitchFamily="34" charset="0"/>
              </a:rPr>
              <a:t>Rubix</a:t>
            </a:r>
            <a:r>
              <a:rPr lang="en-US" sz="2000" dirty="0">
                <a:solidFill>
                  <a:schemeClr val="tx1"/>
                </a:solidFill>
                <a:latin typeface="Trebuchet MS" panose="020B0603020202020204" pitchFamily="34" charset="0"/>
              </a:rPr>
              <a:t> Data </a:t>
            </a:r>
            <a:r>
              <a:rPr lang="en-US" sz="2000" dirty="0" smtClean="0">
                <a:solidFill>
                  <a:schemeClr val="tx1"/>
                </a:solidFill>
                <a:latin typeface="Trebuchet MS" panose="020B0603020202020204" pitchFamily="34" charset="0"/>
              </a:rPr>
              <a:t>Sciences</a:t>
            </a:r>
          </a:p>
          <a:p>
            <a:r>
              <a:rPr lang="en-US" sz="2000" dirty="0" smtClean="0">
                <a:solidFill>
                  <a:schemeClr val="tx1"/>
                </a:solidFill>
                <a:latin typeface="Trebuchet MS" panose="020B0603020202020204" pitchFamily="34" charset="0"/>
              </a:rPr>
              <a:t>e) None of these</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4217420018"/>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581932"/>
          </a:xfrm>
        </p:spPr>
        <p:txBody>
          <a:bodyPr/>
          <a:lstStyle/>
          <a:p>
            <a:r>
              <a:rPr lang="en-US" b="1" dirty="0">
                <a:solidFill>
                  <a:srgbClr val="FF0000"/>
                </a:solidFill>
                <a:effectLst>
                  <a:outerShdw blurRad="38100" dist="38100" dir="2700000" algn="tl">
                    <a:srgbClr val="000000">
                      <a:alpha val="43137"/>
                    </a:srgbClr>
                  </a:outerShdw>
                </a:effectLst>
              </a:rPr>
              <a:t>04. INVESTMENTS: In-Bound &amp; Out-Bound </a:t>
            </a:r>
            <a:endParaRPr lang="en-US" dirty="0"/>
          </a:p>
        </p:txBody>
      </p:sp>
      <p:sp>
        <p:nvSpPr>
          <p:cNvPr id="3" name="Content Placeholder 2"/>
          <p:cNvSpPr>
            <a:spLocks noGrp="1"/>
          </p:cNvSpPr>
          <p:nvPr>
            <p:ph idx="4294967295"/>
          </p:nvPr>
        </p:nvSpPr>
        <p:spPr>
          <a:xfrm>
            <a:off x="214280" y="1079500"/>
            <a:ext cx="8855075" cy="5778500"/>
          </a:xfrm>
          <a:prstGeom prst="rect">
            <a:avLst/>
          </a:prstGeom>
        </p:spPr>
        <p:txBody>
          <a:bodyPr/>
          <a:lstStyle/>
          <a:p>
            <a:pPr marL="0" marR="0" indent="0" algn="just">
              <a:lnSpc>
                <a:spcPct val="107000"/>
              </a:lnSpc>
              <a:spcBef>
                <a:spcPct val="0"/>
              </a:spcBef>
              <a:spcAft>
                <a:spcPct val="0"/>
              </a:spcAft>
              <a:buNone/>
            </a:pPr>
            <a:r>
              <a:rPr lang="en-IN" dirty="0">
                <a:solidFill>
                  <a:srgbClr val="FF0000"/>
                </a:solidFill>
              </a:rPr>
              <a:t>FOREIGN DIRECT INVESTMENT (FDI) : </a:t>
            </a:r>
            <a:r>
              <a:rPr lang="en-IN" dirty="0"/>
              <a:t> </a:t>
            </a:r>
            <a:r>
              <a:rPr lang="en-IN" dirty="0">
                <a:solidFill>
                  <a:srgbClr val="00B050"/>
                </a:solidFill>
              </a:rPr>
              <a:t>Investment made by a person resident outside India in the equity of an Indian company.  </a:t>
            </a:r>
          </a:p>
          <a:p>
            <a:pPr marL="0" marR="0" indent="0" algn="just">
              <a:lnSpc>
                <a:spcPct val="107000"/>
              </a:lnSpc>
              <a:spcBef>
                <a:spcPct val="0"/>
              </a:spcBef>
              <a:spcAft>
                <a:spcPct val="0"/>
              </a:spcAft>
              <a:buNone/>
            </a:pPr>
            <a:endParaRPr lang="en-IN" dirty="0">
              <a:solidFill>
                <a:srgbClr val="00B050"/>
              </a:solidFill>
            </a:endParaRPr>
          </a:p>
          <a:p>
            <a:pPr marL="0" marR="0" indent="0" algn="just">
              <a:lnSpc>
                <a:spcPct val="107000"/>
              </a:lnSpc>
              <a:spcBef>
                <a:spcPct val="0"/>
              </a:spcBef>
              <a:spcAft>
                <a:spcPct val="0"/>
              </a:spcAft>
              <a:buNone/>
            </a:pPr>
            <a:r>
              <a:rPr lang="en-IN" dirty="0">
                <a:solidFill>
                  <a:srgbClr val="00B050"/>
                </a:solidFill>
              </a:rPr>
              <a:t>This includes investments in both unlisted </a:t>
            </a:r>
            <a:r>
              <a:rPr lang="en-IN" dirty="0" err="1">
                <a:solidFill>
                  <a:srgbClr val="00B050"/>
                </a:solidFill>
              </a:rPr>
              <a:t>indian</a:t>
            </a:r>
            <a:r>
              <a:rPr lang="en-IN" dirty="0">
                <a:solidFill>
                  <a:srgbClr val="00B050"/>
                </a:solidFill>
              </a:rPr>
              <a:t> companies and listed companies, provided the foreign investor </a:t>
            </a:r>
            <a:r>
              <a:rPr lang="en-IN" dirty="0">
                <a:solidFill>
                  <a:srgbClr val="FF0000"/>
                </a:solidFill>
              </a:rPr>
              <a:t>holds 10% or more </a:t>
            </a:r>
            <a:r>
              <a:rPr lang="en-IN" dirty="0">
                <a:solidFill>
                  <a:srgbClr val="00B050"/>
                </a:solidFill>
              </a:rPr>
              <a:t>of the post-issue paid-up equity capital on a fully diluted basis.</a:t>
            </a:r>
            <a:endParaRPr lang="en-US" dirty="0">
              <a:solidFill>
                <a:srgbClr val="00B050"/>
              </a:solidFill>
            </a:endParaRPr>
          </a:p>
          <a:p>
            <a:pPr marL="0" marR="0" indent="0" algn="just">
              <a:lnSpc>
                <a:spcPct val="107000"/>
              </a:lnSpc>
              <a:spcBef>
                <a:spcPct val="0"/>
              </a:spcBef>
              <a:spcAft>
                <a:spcPct val="0"/>
              </a:spcAft>
              <a:buNone/>
            </a:pPr>
            <a:endParaRPr lang="en-US" dirty="0"/>
          </a:p>
          <a:p>
            <a:pPr marL="0" marR="0" indent="0" algn="just">
              <a:lnSpc>
                <a:spcPct val="107000"/>
              </a:lnSpc>
              <a:spcBef>
                <a:spcPct val="0"/>
              </a:spcBef>
              <a:spcAft>
                <a:spcPct val="0"/>
              </a:spcAft>
              <a:buNone/>
            </a:pPr>
            <a:r>
              <a:rPr lang="en-IN" dirty="0">
                <a:solidFill>
                  <a:srgbClr val="FF0000"/>
                </a:solidFill>
              </a:rPr>
              <a:t>FOREIGN PORTFOLIO INVESTMENT(FPI) : </a:t>
            </a:r>
            <a:r>
              <a:rPr lang="en-IN" dirty="0">
                <a:solidFill>
                  <a:srgbClr val="00B050"/>
                </a:solidFill>
              </a:rPr>
              <a:t>Investment made by a person registered in accordance with the SEBI FPI Regulations who invests in Indian Securities without seeking control of the company.</a:t>
            </a:r>
          </a:p>
          <a:p>
            <a:pPr marL="0" marR="0" indent="0" algn="just">
              <a:lnSpc>
                <a:spcPct val="107000"/>
              </a:lnSpc>
              <a:spcBef>
                <a:spcPct val="0"/>
              </a:spcBef>
              <a:spcAft>
                <a:spcPct val="0"/>
              </a:spcAft>
              <a:buNone/>
            </a:pPr>
            <a:endParaRPr lang="en-IN" dirty="0">
              <a:solidFill>
                <a:srgbClr val="00B050"/>
              </a:solidFill>
            </a:endParaRPr>
          </a:p>
          <a:p>
            <a:pPr marL="0" marR="0" indent="0" algn="just">
              <a:lnSpc>
                <a:spcPct val="107000"/>
              </a:lnSpc>
              <a:spcBef>
                <a:spcPct val="0"/>
              </a:spcBef>
              <a:spcAft>
                <a:spcPct val="0"/>
              </a:spcAft>
              <a:buNone/>
            </a:pPr>
            <a:r>
              <a:rPr lang="en-IN" dirty="0">
                <a:solidFill>
                  <a:srgbClr val="00B050"/>
                </a:solidFill>
              </a:rPr>
              <a:t>FPIs invest in listed Indian company equity instruments where the holding </a:t>
            </a:r>
            <a:r>
              <a:rPr lang="en-IN" dirty="0">
                <a:solidFill>
                  <a:srgbClr val="FF0000"/>
                </a:solidFill>
              </a:rPr>
              <a:t>is less than 10% of the post-issue paid up share capital of a listed company</a:t>
            </a:r>
            <a:r>
              <a:rPr lang="en-IN" dirty="0">
                <a:solidFill>
                  <a:srgbClr val="00B050"/>
                </a:solidFill>
              </a:rPr>
              <a:t>. </a:t>
            </a:r>
          </a:p>
          <a:p>
            <a:pPr marL="0" marR="0" indent="0" algn="just">
              <a:lnSpc>
                <a:spcPct val="107000"/>
              </a:lnSpc>
              <a:spcBef>
                <a:spcPct val="0"/>
              </a:spcBef>
              <a:spcAft>
                <a:spcPct val="0"/>
              </a:spcAft>
              <a:buNone/>
            </a:pPr>
            <a:r>
              <a:rPr lang="en-IN" dirty="0">
                <a:solidFill>
                  <a:srgbClr val="00B050"/>
                </a:solidFill>
              </a:rPr>
              <a:t>The total holdings of all FPIs combined </a:t>
            </a:r>
            <a:r>
              <a:rPr lang="en-IN" dirty="0">
                <a:solidFill>
                  <a:srgbClr val="FF0000"/>
                </a:solidFill>
              </a:rPr>
              <a:t>cannot exceed 24%. </a:t>
            </a:r>
            <a:r>
              <a:rPr lang="en-IN" dirty="0">
                <a:solidFill>
                  <a:srgbClr val="00B050"/>
                </a:solidFill>
              </a:rPr>
              <a:t>The company's board can increase this aggregate limit up to the sectoral cap.</a:t>
            </a:r>
          </a:p>
          <a:p>
            <a:pPr marL="0" marR="0" indent="0" algn="just">
              <a:lnSpc>
                <a:spcPct val="107000"/>
              </a:lnSpc>
              <a:spcBef>
                <a:spcPct val="0"/>
              </a:spcBef>
              <a:spcAft>
                <a:spcPct val="0"/>
              </a:spcAft>
              <a:buNone/>
            </a:pPr>
            <a:endParaRPr lang="en-IN" dirty="0">
              <a:solidFill>
                <a:srgbClr val="00B050"/>
              </a:solidFill>
            </a:endParaRPr>
          </a:p>
          <a:p>
            <a:pPr marL="0" indent="0">
              <a:buNone/>
            </a:pPr>
            <a:r>
              <a:rPr lang="en-US" dirty="0">
                <a:solidFill>
                  <a:srgbClr val="FF0000"/>
                </a:solidFill>
              </a:rPr>
              <a:t>Automatic Route</a:t>
            </a:r>
            <a:r>
              <a:rPr lang="en-US" b="0" dirty="0"/>
              <a:t>: Under the Automatic Route, the foreign investor or the Indian company does not require any approval from the Reserve Bank of India or Government of India for the investment.</a:t>
            </a:r>
          </a:p>
          <a:p>
            <a:pPr marL="0" indent="0">
              <a:buNone/>
            </a:pPr>
            <a:r>
              <a:rPr lang="en-US" dirty="0">
                <a:solidFill>
                  <a:srgbClr val="FF0000"/>
                </a:solidFill>
              </a:rPr>
              <a:t>Government Route</a:t>
            </a:r>
            <a:r>
              <a:rPr lang="en-US" b="0" dirty="0"/>
              <a:t>: Under the Government Route, the foreign investor or the Indian company should obtain prior approval of the Government of India/RBI.</a:t>
            </a:r>
          </a:p>
          <a:p>
            <a:pPr marL="0" marR="0" algn="just">
              <a:lnSpc>
                <a:spcPct val="107000"/>
              </a:lnSpc>
              <a:spcBef>
                <a:spcPct val="0"/>
              </a:spcBef>
              <a:spcAft>
                <a:spcPct val="0"/>
              </a:spcAft>
            </a:pPr>
            <a:endParaRPr lang="en-US" dirty="0">
              <a:solidFill>
                <a:srgbClr val="00B050"/>
              </a:solidFill>
            </a:endParaRPr>
          </a:p>
          <a:p>
            <a:endParaRPr lang="en-US"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73" y="593725"/>
            <a:ext cx="8731827" cy="902566"/>
          </a:xfrm>
        </p:spPr>
        <p:txBody>
          <a:bodyPr/>
          <a:lstStyle/>
          <a:p>
            <a:pPr marL="0" marR="0" algn="just">
              <a:lnSpc>
                <a:spcPct val="115000"/>
              </a:lnSpc>
              <a:spcBef>
                <a:spcPct val="0"/>
              </a:spcBef>
              <a:spcAft>
                <a:spcPts val="1000"/>
              </a:spcAft>
            </a:pPr>
            <a:r>
              <a:rPr lang="en-US" sz="2000" b="1" dirty="0">
                <a:solidFill>
                  <a:srgbClr val="FF0000"/>
                </a:solidFill>
                <a:latin typeface="+mn-lt"/>
              </a:rPr>
              <a:t>Operational framework for reclassification of Foreign Portfolio Investment (FPI) to Foreign Direct Investment (FDI)(IC/801/2024)</a:t>
            </a:r>
            <a:br>
              <a:rPr lang="en-US" sz="2000" b="1" dirty="0">
                <a:solidFill>
                  <a:srgbClr val="FF0000"/>
                </a:solidFill>
                <a:latin typeface="+mn-lt"/>
              </a:rPr>
            </a:br>
            <a:endParaRPr lang="en-US" sz="2000" b="1" dirty="0">
              <a:solidFill>
                <a:srgbClr val="FF0000"/>
              </a:solidFill>
              <a:latin typeface="+mn-lt"/>
            </a:endParaRPr>
          </a:p>
        </p:txBody>
      </p:sp>
      <p:sp>
        <p:nvSpPr>
          <p:cNvPr id="3" name="Content Placeholder 2"/>
          <p:cNvSpPr>
            <a:spLocks noGrp="1"/>
          </p:cNvSpPr>
          <p:nvPr>
            <p:ph idx="1"/>
          </p:nvPr>
        </p:nvSpPr>
        <p:spPr>
          <a:xfrm>
            <a:off x="120073" y="1773383"/>
            <a:ext cx="8903853" cy="2447636"/>
          </a:xfrm>
        </p:spPr>
        <p:txBody>
          <a:bodyPr/>
          <a:lstStyle/>
          <a:p>
            <a:pPr marL="0" marR="0" indent="0" algn="just">
              <a:lnSpc>
                <a:spcPct val="115000"/>
              </a:lnSpc>
              <a:spcBef>
                <a:spcPct val="0"/>
              </a:spcBef>
              <a:spcAft>
                <a:spcPts val="1000"/>
              </a:spcAft>
              <a:buNone/>
            </a:pPr>
            <a:r>
              <a:rPr lang="en-US" sz="2000" dirty="0">
                <a:solidFill>
                  <a:srgbClr val="00B050"/>
                </a:solidFill>
              </a:rPr>
              <a:t>Schedule II of FEM (NDI-Non-Debt Instruments) Rules, 2019 provides an option for foreign portfolio investor along with its investor group whose holding exceeds more than prescribed </a:t>
            </a:r>
            <a:r>
              <a:rPr lang="en-US" sz="2000" dirty="0">
                <a:solidFill>
                  <a:srgbClr val="FF0000"/>
                </a:solidFill>
              </a:rPr>
              <a:t>limit(Less than 10 percent of the total paid-up equity capital on a fully diluted basis</a:t>
            </a:r>
            <a:r>
              <a:rPr lang="en-US" sz="2000" dirty="0">
                <a:solidFill>
                  <a:srgbClr val="00B050"/>
                </a:solidFill>
              </a:rPr>
              <a:t>) to either divest their holdings or reclassify such holdings as FDI within prescribed time </a:t>
            </a:r>
            <a:r>
              <a:rPr lang="en-US" sz="2000" dirty="0">
                <a:solidFill>
                  <a:srgbClr val="FF0000"/>
                </a:solidFill>
              </a:rPr>
              <a:t>(within five trading days from the date of settlement of the trades causing the breach). </a:t>
            </a:r>
          </a:p>
          <a:p>
            <a:endParaRPr lang="en-US"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852379082"/>
      </p:ext>
    </p:extLst>
  </p:cSld>
  <p:clrMapOvr>
    <a:masterClrMapping/>
  </p:clrMapOvr>
  <p:transition spd="med">
    <p:wheel/>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5325"/>
            <a:ext cx="9143999" cy="675005"/>
          </a:xfrm>
        </p:spPr>
        <p:style>
          <a:lnRef idx="0">
            <a:schemeClr val="accent6"/>
          </a:lnRef>
          <a:fillRef idx="3">
            <a:schemeClr val="accent6"/>
          </a:fillRef>
          <a:effectRef idx="3">
            <a:schemeClr val="accent6"/>
          </a:effectRef>
          <a:fontRef idx="minor">
            <a:schemeClr val="lt1"/>
          </a:fontRef>
        </p:style>
        <p:txBody>
          <a:bodyPr/>
          <a:lstStyle/>
          <a:p>
            <a:pPr algn="ctr"/>
            <a:r>
              <a:rPr lang="en-US" dirty="0"/>
              <a:t>04. Investments:  In-Bound  &amp; Out – Bound (IC/562/2025)</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0182082"/>
              </p:ext>
            </p:extLst>
          </p:nvPr>
        </p:nvGraphicFramePr>
        <p:xfrm>
          <a:off x="65314" y="1447125"/>
          <a:ext cx="9078686" cy="4968240"/>
        </p:xfrm>
        <a:graphic>
          <a:graphicData uri="http://schemas.openxmlformats.org/drawingml/2006/table">
            <a:tbl>
              <a:tblPr firstRow="1" bandRow="1">
                <a:tableStyleId>{5C22544A-7EE6-4342-B048-85BDC9FD1C3A}</a:tableStyleId>
              </a:tblPr>
              <a:tblGrid>
                <a:gridCol w="2622731">
                  <a:extLst>
                    <a:ext uri="{9D8B030D-6E8A-4147-A177-3AD203B41FA5}">
                      <a16:colId xmlns:a16="http://schemas.microsoft.com/office/drawing/2014/main" val="20000"/>
                    </a:ext>
                  </a:extLst>
                </a:gridCol>
                <a:gridCol w="1325979">
                  <a:extLst>
                    <a:ext uri="{9D8B030D-6E8A-4147-A177-3AD203B41FA5}">
                      <a16:colId xmlns:a16="http://schemas.microsoft.com/office/drawing/2014/main" val="20001"/>
                    </a:ext>
                  </a:extLst>
                </a:gridCol>
                <a:gridCol w="5129976">
                  <a:extLst>
                    <a:ext uri="{9D8B030D-6E8A-4147-A177-3AD203B41FA5}">
                      <a16:colId xmlns:a16="http://schemas.microsoft.com/office/drawing/2014/main" val="20002"/>
                    </a:ext>
                  </a:extLst>
                </a:gridCol>
              </a:tblGrid>
              <a:tr h="1242742">
                <a:tc>
                  <a:txBody>
                    <a:bodyPr/>
                    <a:lstStyle/>
                    <a:p>
                      <a:pPr marL="0" algn="l" defTabSz="914400" rtl="0" eaLnBrk="1" latinLnBrk="0" hangingPunct="1">
                        <a:lnSpc>
                          <a:spcPct val="115000"/>
                        </a:lnSpc>
                        <a:spcAft>
                          <a:spcPct val="0"/>
                        </a:spcAft>
                      </a:pPr>
                      <a:endParaRPr lang="en-IN" sz="1600" b="1" i="1" kern="1200" dirty="0">
                        <a:solidFill>
                          <a:schemeClr val="dk1"/>
                        </a:solidFill>
                        <a:latin typeface="+mn-lt"/>
                        <a:ea typeface="+mn-ea"/>
                        <a:cs typeface="+mn-cs"/>
                      </a:endParaRPr>
                    </a:p>
                    <a:p>
                      <a:pPr marL="0" algn="l" defTabSz="914400" rtl="0" eaLnBrk="1" latinLnBrk="0" hangingPunct="1">
                        <a:lnSpc>
                          <a:spcPct val="115000"/>
                        </a:lnSpc>
                        <a:spcAft>
                          <a:spcPct val="0"/>
                        </a:spcAft>
                      </a:pPr>
                      <a:endParaRPr lang="en-IN" sz="1600" b="1" i="1" kern="1200" dirty="0">
                        <a:solidFill>
                          <a:schemeClr val="dk1"/>
                        </a:solidFill>
                        <a:latin typeface="+mn-lt"/>
                        <a:ea typeface="+mn-ea"/>
                        <a:cs typeface="+mn-cs"/>
                      </a:endParaRPr>
                    </a:p>
                    <a:p>
                      <a:pPr marL="0" algn="l" defTabSz="914400" rtl="0" eaLnBrk="1" latinLnBrk="0" hangingPunct="1">
                        <a:lnSpc>
                          <a:spcPct val="115000"/>
                        </a:lnSpc>
                        <a:spcAft>
                          <a:spcPct val="0"/>
                        </a:spcAft>
                      </a:pPr>
                      <a:r>
                        <a:rPr lang="en-IN" sz="1600" b="1" i="1" kern="1200" dirty="0">
                          <a:solidFill>
                            <a:schemeClr val="dk1"/>
                          </a:solidFill>
                          <a:latin typeface="+mn-lt"/>
                          <a:ea typeface="+mn-ea"/>
                          <a:cs typeface="+mn-cs"/>
                        </a:rPr>
                        <a:t>Sector</a:t>
                      </a:r>
                    </a:p>
                  </a:txBody>
                  <a:tcPr marL="0" marR="95250" marT="76200" marB="76200"/>
                </a:tc>
                <a:tc>
                  <a:txBody>
                    <a:bodyPr/>
                    <a:lstStyle/>
                    <a:p>
                      <a:pPr marL="0" algn="l" defTabSz="914400" rtl="0" eaLnBrk="1" latinLnBrk="0" hangingPunct="1">
                        <a:lnSpc>
                          <a:spcPct val="115000"/>
                        </a:lnSpc>
                        <a:spcAft>
                          <a:spcPct val="0"/>
                        </a:spcAft>
                      </a:pPr>
                      <a:r>
                        <a:rPr lang="en-IN" sz="1600" b="1" i="1" kern="1200" dirty="0">
                          <a:solidFill>
                            <a:schemeClr val="dk1"/>
                          </a:solidFill>
                          <a:latin typeface="+mn-lt"/>
                          <a:ea typeface="+mn-ea"/>
                          <a:cs typeface="+mn-cs"/>
                        </a:rPr>
                        <a:t>Foreign Direct Investment / FPI</a:t>
                      </a:r>
                    </a:p>
                  </a:txBody>
                  <a:tcPr marL="95250" marR="95250" marT="76200" marB="76200"/>
                </a:tc>
                <a:tc>
                  <a:txBody>
                    <a:bodyPr/>
                    <a:lstStyle/>
                    <a:p>
                      <a:pPr marL="0" algn="l" defTabSz="914400" rtl="0" eaLnBrk="1" latinLnBrk="0" hangingPunct="1">
                        <a:lnSpc>
                          <a:spcPct val="115000"/>
                        </a:lnSpc>
                        <a:spcAft>
                          <a:spcPct val="0"/>
                        </a:spcAft>
                      </a:pPr>
                      <a:endParaRPr lang="en-IN" sz="1600" b="1" i="1" kern="1200" dirty="0">
                        <a:solidFill>
                          <a:schemeClr val="dk1"/>
                        </a:solidFill>
                        <a:latin typeface="+mn-lt"/>
                        <a:ea typeface="+mn-ea"/>
                        <a:cs typeface="+mn-cs"/>
                      </a:endParaRPr>
                    </a:p>
                    <a:p>
                      <a:pPr marL="0" algn="l" defTabSz="914400" rtl="0" eaLnBrk="1" latinLnBrk="0" hangingPunct="1">
                        <a:lnSpc>
                          <a:spcPct val="115000"/>
                        </a:lnSpc>
                        <a:spcAft>
                          <a:spcPct val="0"/>
                        </a:spcAft>
                      </a:pPr>
                      <a:endParaRPr lang="en-IN" sz="1600" b="1" i="1" kern="1200" dirty="0">
                        <a:solidFill>
                          <a:schemeClr val="dk1"/>
                        </a:solidFill>
                        <a:latin typeface="+mn-lt"/>
                        <a:ea typeface="+mn-ea"/>
                        <a:cs typeface="+mn-cs"/>
                      </a:endParaRPr>
                    </a:p>
                    <a:p>
                      <a:pPr marL="0" algn="l" defTabSz="914400" rtl="0" eaLnBrk="1" latinLnBrk="0" hangingPunct="1">
                        <a:lnSpc>
                          <a:spcPct val="115000"/>
                        </a:lnSpc>
                        <a:spcAft>
                          <a:spcPct val="0"/>
                        </a:spcAft>
                      </a:pPr>
                      <a:r>
                        <a:rPr lang="en-IN" sz="1600" b="1" i="1" kern="1200" dirty="0">
                          <a:solidFill>
                            <a:schemeClr val="dk1"/>
                          </a:solidFill>
                          <a:latin typeface="+mn-lt"/>
                          <a:ea typeface="+mn-ea"/>
                          <a:cs typeface="+mn-cs"/>
                        </a:rPr>
                        <a:t>Entry Route &amp; Remarks</a:t>
                      </a:r>
                    </a:p>
                  </a:txBody>
                  <a:tcPr marL="95250" marR="95250" marT="76200" marB="76200"/>
                </a:tc>
                <a:extLst>
                  <a:ext uri="{0D108BD9-81ED-4DB2-BD59-A6C34878D82A}">
                    <a16:rowId xmlns:a16="http://schemas.microsoft.com/office/drawing/2014/main" val="10000"/>
                  </a:ext>
                </a:extLst>
              </a:tr>
              <a:tr h="1242742">
                <a:tc>
                  <a:txBody>
                    <a:bodyPr/>
                    <a:lstStyle/>
                    <a:p>
                      <a:pPr algn="l">
                        <a:lnSpc>
                          <a:spcPct val="115000"/>
                        </a:lnSpc>
                        <a:spcAft>
                          <a:spcPct val="0"/>
                        </a:spcAft>
                      </a:pPr>
                      <a:r>
                        <a:rPr lang="en-IN" sz="1600" b="1" i="1" kern="1200" dirty="0">
                          <a:solidFill>
                            <a:schemeClr val="dk1"/>
                          </a:solidFill>
                          <a:latin typeface="+mn-lt"/>
                          <a:ea typeface="+mn-ea"/>
                          <a:cs typeface="+mn-cs"/>
                        </a:rPr>
                        <a:t>Asset Reconstruction Companies</a:t>
                      </a:r>
                    </a:p>
                  </a:txBody>
                  <a:tcPr marL="0" marR="95250" marT="76200" marB="76200" anchor="ctr"/>
                </a:tc>
                <a:tc>
                  <a:txBody>
                    <a:bodyPr/>
                    <a:lstStyle/>
                    <a:p>
                      <a:pPr algn="l">
                        <a:lnSpc>
                          <a:spcPct val="115000"/>
                        </a:lnSpc>
                        <a:spcAft>
                          <a:spcPct val="0"/>
                        </a:spcAft>
                      </a:pPr>
                      <a:r>
                        <a:rPr lang="en-IN" sz="1600" b="1" i="1" kern="1200" dirty="0">
                          <a:solidFill>
                            <a:schemeClr val="dk1"/>
                          </a:solidFill>
                          <a:latin typeface="+mn-lt"/>
                          <a:ea typeface="+mn-ea"/>
                          <a:cs typeface="+mn-cs"/>
                        </a:rPr>
                        <a:t>100%</a:t>
                      </a:r>
                    </a:p>
                  </a:txBody>
                  <a:tcPr marL="95250" marR="95250" marT="76200" marB="76200" anchor="ctr"/>
                </a:tc>
                <a:tc>
                  <a:txBody>
                    <a:bodyPr/>
                    <a:lstStyle/>
                    <a:p>
                      <a:pPr marL="0" marR="0" indent="0" algn="l" defTabSz="914400" rtl="0" eaLnBrk="1" fontAlgn="auto" latinLnBrk="0" hangingPunct="1">
                        <a:lnSpc>
                          <a:spcPct val="115000"/>
                        </a:lnSpc>
                        <a:spcBef>
                          <a:spcPct val="0"/>
                        </a:spcBef>
                        <a:spcAft>
                          <a:spcPct val="0"/>
                        </a:spcAft>
                        <a:buClrTx/>
                        <a:buSzTx/>
                        <a:buFontTx/>
                        <a:buNone/>
                        <a:defRPr/>
                      </a:pPr>
                      <a:r>
                        <a:rPr lang="en-IN" sz="1600" b="1" i="1" kern="1200" dirty="0">
                          <a:solidFill>
                            <a:schemeClr val="dk1"/>
                          </a:solidFill>
                          <a:latin typeface="+mn-lt"/>
                          <a:ea typeface="+mn-ea"/>
                          <a:cs typeface="+mn-cs"/>
                        </a:rPr>
                        <a:t>Automatic Route -</a:t>
                      </a:r>
                    </a:p>
                    <a:p>
                      <a:pPr marL="0" marR="0" indent="0" algn="l" defTabSz="914400" rtl="0" eaLnBrk="1" fontAlgn="auto" latinLnBrk="0" hangingPunct="1">
                        <a:lnSpc>
                          <a:spcPct val="115000"/>
                        </a:lnSpc>
                        <a:spcBef>
                          <a:spcPct val="0"/>
                        </a:spcBef>
                        <a:spcAft>
                          <a:spcPct val="0"/>
                        </a:spcAft>
                        <a:buClrTx/>
                        <a:buSzTx/>
                        <a:buFontTx/>
                        <a:buNone/>
                        <a:defRPr/>
                      </a:pPr>
                      <a:r>
                        <a:rPr lang="en-IN" sz="1600" b="1" i="1" kern="1200" dirty="0">
                          <a:solidFill>
                            <a:schemeClr val="dk1"/>
                          </a:solidFill>
                          <a:latin typeface="+mn-lt"/>
                          <a:ea typeface="+mn-ea"/>
                          <a:cs typeface="+mn-cs"/>
                        </a:rPr>
                        <a:t>the non-resident investor or the Indian company does not require any approval from Government of India for the investment.</a:t>
                      </a:r>
                    </a:p>
                  </a:txBody>
                  <a:tcPr marL="95250" marR="95250" marT="76200" marB="76200" anchor="ctr"/>
                </a:tc>
                <a:extLst>
                  <a:ext uri="{0D108BD9-81ED-4DB2-BD59-A6C34878D82A}">
                    <a16:rowId xmlns:a16="http://schemas.microsoft.com/office/drawing/2014/main" val="10001"/>
                  </a:ext>
                </a:extLst>
              </a:tr>
              <a:tr h="695698">
                <a:tc>
                  <a:txBody>
                    <a:bodyPr/>
                    <a:lstStyle/>
                    <a:p>
                      <a:pPr algn="l">
                        <a:lnSpc>
                          <a:spcPct val="115000"/>
                        </a:lnSpc>
                        <a:spcAft>
                          <a:spcPct val="0"/>
                        </a:spcAft>
                      </a:pPr>
                      <a:r>
                        <a:rPr lang="en-IN" sz="1600" b="1" i="1" kern="1200">
                          <a:solidFill>
                            <a:schemeClr val="dk1"/>
                          </a:solidFill>
                          <a:latin typeface="+mn-lt"/>
                          <a:ea typeface="+mn-ea"/>
                          <a:cs typeface="+mn-cs"/>
                        </a:rPr>
                        <a:t>Banking- Private Sector</a:t>
                      </a:r>
                    </a:p>
                  </a:txBody>
                  <a:tcPr marL="0" marR="95250" marT="76200" marB="76200" anchor="ctr"/>
                </a:tc>
                <a:tc>
                  <a:txBody>
                    <a:bodyPr/>
                    <a:lstStyle/>
                    <a:p>
                      <a:pPr algn="l">
                        <a:lnSpc>
                          <a:spcPct val="115000"/>
                        </a:lnSpc>
                        <a:spcAft>
                          <a:spcPct val="0"/>
                        </a:spcAft>
                      </a:pPr>
                      <a:r>
                        <a:rPr lang="en-IN" sz="1600" b="1" i="1" kern="1200" dirty="0">
                          <a:solidFill>
                            <a:srgbClr val="FF0000"/>
                          </a:solidFill>
                          <a:latin typeface="+mn-lt"/>
                          <a:ea typeface="+mn-ea"/>
                          <a:cs typeface="+mn-cs"/>
                        </a:rPr>
                        <a:t>74%</a:t>
                      </a:r>
                    </a:p>
                  </a:txBody>
                  <a:tcPr marL="95250" marR="95250" marT="76200" marB="76200" anchor="ctr"/>
                </a:tc>
                <a:tc>
                  <a:txBody>
                    <a:bodyPr/>
                    <a:lstStyle/>
                    <a:p>
                      <a:pPr algn="l">
                        <a:lnSpc>
                          <a:spcPct val="115000"/>
                        </a:lnSpc>
                        <a:spcAft>
                          <a:spcPct val="0"/>
                        </a:spcAft>
                      </a:pPr>
                      <a:r>
                        <a:rPr lang="en-IN" sz="1600" b="1" i="1" kern="1200" dirty="0">
                          <a:solidFill>
                            <a:schemeClr val="dk1"/>
                          </a:solidFill>
                          <a:latin typeface="+mn-lt"/>
                          <a:ea typeface="+mn-ea"/>
                          <a:cs typeface="+mn-cs"/>
                        </a:rPr>
                        <a:t>Automatic  Route up to 49% Above 49% &amp; up to 74% under Government route</a:t>
                      </a:r>
                    </a:p>
                  </a:txBody>
                  <a:tcPr marL="95250" marR="95250" marT="76200" marB="76200" anchor="ctr"/>
                </a:tc>
                <a:extLst>
                  <a:ext uri="{0D108BD9-81ED-4DB2-BD59-A6C34878D82A}">
                    <a16:rowId xmlns:a16="http://schemas.microsoft.com/office/drawing/2014/main" val="10002"/>
                  </a:ext>
                </a:extLst>
              </a:tr>
              <a:tr h="969220">
                <a:tc>
                  <a:txBody>
                    <a:bodyPr/>
                    <a:lstStyle/>
                    <a:p>
                      <a:pPr algn="l">
                        <a:lnSpc>
                          <a:spcPct val="115000"/>
                        </a:lnSpc>
                        <a:spcAft>
                          <a:spcPct val="0"/>
                        </a:spcAft>
                      </a:pPr>
                      <a:r>
                        <a:rPr lang="en-IN" sz="1600" b="1" i="1" kern="1200">
                          <a:solidFill>
                            <a:schemeClr val="dk1"/>
                          </a:solidFill>
                          <a:latin typeface="+mn-lt"/>
                          <a:ea typeface="+mn-ea"/>
                          <a:cs typeface="+mn-cs"/>
                        </a:rPr>
                        <a:t>Banking- Public Sector</a:t>
                      </a:r>
                    </a:p>
                  </a:txBody>
                  <a:tcPr marL="0" marR="95250" marT="76200" marB="76200" anchor="ctr"/>
                </a:tc>
                <a:tc>
                  <a:txBody>
                    <a:bodyPr/>
                    <a:lstStyle/>
                    <a:p>
                      <a:pPr algn="l">
                        <a:lnSpc>
                          <a:spcPct val="115000"/>
                        </a:lnSpc>
                        <a:spcAft>
                          <a:spcPct val="0"/>
                        </a:spcAft>
                      </a:pPr>
                      <a:r>
                        <a:rPr lang="en-IN" sz="1600" b="1" i="1" kern="1200" dirty="0">
                          <a:solidFill>
                            <a:schemeClr val="dk1"/>
                          </a:solidFill>
                          <a:latin typeface="+mn-lt"/>
                          <a:ea typeface="+mn-ea"/>
                          <a:cs typeface="+mn-cs"/>
                        </a:rPr>
                        <a:t>20%</a:t>
                      </a:r>
                    </a:p>
                  </a:txBody>
                  <a:tcPr marL="95250" marR="95250" marT="76200" marB="76200" anchor="ctr"/>
                </a:tc>
                <a:tc>
                  <a:txBody>
                    <a:bodyPr/>
                    <a:lstStyle/>
                    <a:p>
                      <a:pPr algn="l">
                        <a:lnSpc>
                          <a:spcPct val="115000"/>
                        </a:lnSpc>
                        <a:spcAft>
                          <a:spcPct val="0"/>
                        </a:spcAft>
                      </a:pPr>
                      <a:r>
                        <a:rPr lang="en-IN" sz="1600" b="1" i="1" kern="1200" dirty="0">
                          <a:solidFill>
                            <a:schemeClr val="dk1"/>
                          </a:solidFill>
                          <a:latin typeface="+mn-lt"/>
                          <a:ea typeface="+mn-ea"/>
                          <a:cs typeface="+mn-cs"/>
                        </a:rPr>
                        <a:t>Government Route  - </a:t>
                      </a:r>
                    </a:p>
                    <a:p>
                      <a:pPr algn="l">
                        <a:lnSpc>
                          <a:spcPct val="115000"/>
                        </a:lnSpc>
                        <a:spcAft>
                          <a:spcPct val="0"/>
                        </a:spcAft>
                      </a:pPr>
                      <a:r>
                        <a:rPr lang="en-IN" sz="1600" b="1" i="1" kern="1200" dirty="0">
                          <a:solidFill>
                            <a:schemeClr val="dk1"/>
                          </a:solidFill>
                          <a:latin typeface="+mn-lt"/>
                          <a:ea typeface="+mn-ea"/>
                          <a:cs typeface="+mn-cs"/>
                        </a:rPr>
                        <a:t>prior to investment, approval from the Government of India is required.</a:t>
                      </a:r>
                    </a:p>
                  </a:txBody>
                  <a:tcPr marL="95250" marR="95250" marT="76200" marB="76200" anchor="ctr"/>
                </a:tc>
                <a:extLst>
                  <a:ext uri="{0D108BD9-81ED-4DB2-BD59-A6C34878D82A}">
                    <a16:rowId xmlns:a16="http://schemas.microsoft.com/office/drawing/2014/main" val="10003"/>
                  </a:ext>
                </a:extLst>
              </a:tr>
              <a:tr h="695698">
                <a:tc>
                  <a:txBody>
                    <a:bodyPr/>
                    <a:lstStyle/>
                    <a:p>
                      <a:pPr algn="l">
                        <a:lnSpc>
                          <a:spcPct val="115000"/>
                        </a:lnSpc>
                        <a:spcAft>
                          <a:spcPct val="0"/>
                        </a:spcAft>
                      </a:pPr>
                      <a:r>
                        <a:rPr lang="en-IN" sz="1600" b="1" i="1" kern="1200">
                          <a:solidFill>
                            <a:schemeClr val="dk1"/>
                          </a:solidFill>
                          <a:latin typeface="+mn-lt"/>
                          <a:ea typeface="+mn-ea"/>
                          <a:cs typeface="+mn-cs"/>
                        </a:rPr>
                        <a:t>Credit Information Companies (CIC)</a:t>
                      </a:r>
                    </a:p>
                  </a:txBody>
                  <a:tcPr marL="0" marR="95250" marT="76200" marB="76200" anchor="ctr"/>
                </a:tc>
                <a:tc>
                  <a:txBody>
                    <a:bodyPr/>
                    <a:lstStyle/>
                    <a:p>
                      <a:pPr algn="l">
                        <a:lnSpc>
                          <a:spcPct val="115000"/>
                        </a:lnSpc>
                        <a:spcAft>
                          <a:spcPct val="0"/>
                        </a:spcAft>
                      </a:pPr>
                      <a:r>
                        <a:rPr lang="en-IN" sz="1600" b="1" i="1" kern="1200">
                          <a:solidFill>
                            <a:schemeClr val="dk1"/>
                          </a:solidFill>
                          <a:latin typeface="+mn-lt"/>
                          <a:ea typeface="+mn-ea"/>
                          <a:cs typeface="+mn-cs"/>
                        </a:rPr>
                        <a:t>100%</a:t>
                      </a:r>
                    </a:p>
                  </a:txBody>
                  <a:tcPr marL="95250" marR="95250" marT="76200" marB="76200" anchor="ctr"/>
                </a:tc>
                <a:tc>
                  <a:txBody>
                    <a:bodyPr/>
                    <a:lstStyle/>
                    <a:p>
                      <a:pPr algn="l">
                        <a:lnSpc>
                          <a:spcPct val="115000"/>
                        </a:lnSpc>
                        <a:spcAft>
                          <a:spcPct val="0"/>
                        </a:spcAft>
                      </a:pPr>
                      <a:r>
                        <a:rPr lang="en-IN" sz="1600" b="1" i="1" kern="1200" dirty="0">
                          <a:solidFill>
                            <a:schemeClr val="dk1"/>
                          </a:solidFill>
                          <a:latin typeface="+mn-lt"/>
                          <a:ea typeface="+mn-ea"/>
                          <a:cs typeface="+mn-cs"/>
                        </a:rPr>
                        <a:t>Automatic</a:t>
                      </a:r>
                    </a:p>
                  </a:txBody>
                  <a:tcPr marL="95250" marR="95250" marT="76200" marB="76200" anchor="ctr"/>
                </a:tc>
                <a:extLst>
                  <a:ext uri="{0D108BD9-81ED-4DB2-BD59-A6C34878D82A}">
                    <a16:rowId xmlns:a16="http://schemas.microsoft.com/office/drawing/2014/main" val="10004"/>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5325"/>
            <a:ext cx="9143999" cy="675005"/>
          </a:xfrm>
        </p:spPr>
        <p:style>
          <a:lnRef idx="0">
            <a:schemeClr val="accent6"/>
          </a:lnRef>
          <a:fillRef idx="3">
            <a:schemeClr val="accent6"/>
          </a:fillRef>
          <a:effectRef idx="3">
            <a:schemeClr val="accent6"/>
          </a:effectRef>
          <a:fontRef idx="minor">
            <a:schemeClr val="lt1"/>
          </a:fontRef>
        </p:style>
        <p:txBody>
          <a:bodyPr/>
          <a:lstStyle/>
          <a:p>
            <a:pPr algn="ctr"/>
            <a:r>
              <a:rPr lang="en-US" dirty="0"/>
              <a:t>04. Investments:  In-Bound  &amp; Out – Bound (IC/562/2025)</a:t>
            </a:r>
            <a:endParaRPr lang="en-IN" dirty="0"/>
          </a:p>
        </p:txBody>
      </p:sp>
      <p:graphicFrame>
        <p:nvGraphicFramePr>
          <p:cNvPr id="4" name="Content Placeholder 3"/>
          <p:cNvGraphicFramePr>
            <a:graphicFrameLocks noGrp="1"/>
          </p:cNvGraphicFramePr>
          <p:nvPr>
            <p:ph idx="1"/>
          </p:nvPr>
        </p:nvGraphicFramePr>
        <p:xfrm>
          <a:off x="83152" y="1434580"/>
          <a:ext cx="9060848" cy="5402983"/>
        </p:xfrm>
        <a:graphic>
          <a:graphicData uri="http://schemas.openxmlformats.org/drawingml/2006/table">
            <a:tbl>
              <a:tblPr firstRow="1" bandRow="1">
                <a:tableStyleId>{5C22544A-7EE6-4342-B048-85BDC9FD1C3A}</a:tableStyleId>
              </a:tblPr>
              <a:tblGrid>
                <a:gridCol w="3123836">
                  <a:extLst>
                    <a:ext uri="{9D8B030D-6E8A-4147-A177-3AD203B41FA5}">
                      <a16:colId xmlns:a16="http://schemas.microsoft.com/office/drawing/2014/main" val="20000"/>
                    </a:ext>
                  </a:extLst>
                </a:gridCol>
                <a:gridCol w="1200724">
                  <a:extLst>
                    <a:ext uri="{9D8B030D-6E8A-4147-A177-3AD203B41FA5}">
                      <a16:colId xmlns:a16="http://schemas.microsoft.com/office/drawing/2014/main" val="20001"/>
                    </a:ext>
                  </a:extLst>
                </a:gridCol>
                <a:gridCol w="4736288">
                  <a:extLst>
                    <a:ext uri="{9D8B030D-6E8A-4147-A177-3AD203B41FA5}">
                      <a16:colId xmlns:a16="http://schemas.microsoft.com/office/drawing/2014/main" val="20002"/>
                    </a:ext>
                  </a:extLst>
                </a:gridCol>
              </a:tblGrid>
              <a:tr h="1111442">
                <a:tc>
                  <a:txBody>
                    <a:bodyPr/>
                    <a:lstStyle/>
                    <a:p>
                      <a:pPr marL="0" algn="l" defTabSz="914400" rtl="0" eaLnBrk="1" latinLnBrk="0" hangingPunct="1">
                        <a:lnSpc>
                          <a:spcPct val="115000"/>
                        </a:lnSpc>
                        <a:spcAft>
                          <a:spcPct val="0"/>
                        </a:spcAft>
                      </a:pPr>
                      <a:endParaRPr lang="en-IN" sz="1400" b="1" i="1" kern="1200" dirty="0">
                        <a:solidFill>
                          <a:schemeClr val="dk1"/>
                        </a:solidFill>
                        <a:latin typeface="+mn-lt"/>
                        <a:ea typeface="+mn-ea"/>
                        <a:cs typeface="+mn-cs"/>
                      </a:endParaRPr>
                    </a:p>
                    <a:p>
                      <a:pPr marL="0" algn="l" defTabSz="914400" rtl="0" eaLnBrk="1" latinLnBrk="0" hangingPunct="1">
                        <a:lnSpc>
                          <a:spcPct val="115000"/>
                        </a:lnSpc>
                        <a:spcAft>
                          <a:spcPct val="0"/>
                        </a:spcAft>
                      </a:pPr>
                      <a:endParaRPr lang="en-IN" sz="1400" b="1" i="1" kern="1200" dirty="0">
                        <a:solidFill>
                          <a:schemeClr val="dk1"/>
                        </a:solidFill>
                        <a:latin typeface="+mn-lt"/>
                        <a:ea typeface="+mn-ea"/>
                        <a:cs typeface="+mn-cs"/>
                      </a:endParaRPr>
                    </a:p>
                    <a:p>
                      <a:pPr marL="0" algn="l" defTabSz="914400" rtl="0" eaLnBrk="1" latinLnBrk="0" hangingPunct="1">
                        <a:lnSpc>
                          <a:spcPct val="115000"/>
                        </a:lnSpc>
                        <a:spcAft>
                          <a:spcPct val="0"/>
                        </a:spcAft>
                      </a:pPr>
                      <a:r>
                        <a:rPr lang="en-IN" sz="1400" b="1" i="1" kern="1200" dirty="0">
                          <a:solidFill>
                            <a:schemeClr val="dk1"/>
                          </a:solidFill>
                          <a:latin typeface="+mn-lt"/>
                          <a:ea typeface="+mn-ea"/>
                          <a:cs typeface="+mn-cs"/>
                        </a:rPr>
                        <a:t>Sector</a:t>
                      </a:r>
                    </a:p>
                  </a:txBody>
                  <a:tcPr marL="0" marR="95250" marT="76200" marB="76200"/>
                </a:tc>
                <a:tc>
                  <a:txBody>
                    <a:bodyPr/>
                    <a:lstStyle/>
                    <a:p>
                      <a:pPr marL="0" algn="l" defTabSz="914400" rtl="0" eaLnBrk="1" latinLnBrk="0" hangingPunct="1">
                        <a:lnSpc>
                          <a:spcPct val="115000"/>
                        </a:lnSpc>
                        <a:spcAft>
                          <a:spcPct val="0"/>
                        </a:spcAft>
                      </a:pPr>
                      <a:r>
                        <a:rPr lang="en-IN" sz="1400" b="1" i="1" kern="1200" dirty="0">
                          <a:solidFill>
                            <a:schemeClr val="dk1"/>
                          </a:solidFill>
                          <a:latin typeface="+mn-lt"/>
                          <a:ea typeface="+mn-ea"/>
                          <a:cs typeface="+mn-cs"/>
                        </a:rPr>
                        <a:t>Foreign Direct Investment / FPI</a:t>
                      </a:r>
                    </a:p>
                  </a:txBody>
                  <a:tcPr marL="95250" marR="95250" marT="76200" marB="76200"/>
                </a:tc>
                <a:tc>
                  <a:txBody>
                    <a:bodyPr/>
                    <a:lstStyle/>
                    <a:p>
                      <a:pPr marL="0" algn="l" defTabSz="914400" rtl="0" eaLnBrk="1" latinLnBrk="0" hangingPunct="1">
                        <a:lnSpc>
                          <a:spcPct val="115000"/>
                        </a:lnSpc>
                        <a:spcAft>
                          <a:spcPct val="0"/>
                        </a:spcAft>
                      </a:pPr>
                      <a:endParaRPr lang="en-IN" sz="1400" b="1" i="1" kern="1200" dirty="0">
                        <a:solidFill>
                          <a:schemeClr val="dk1"/>
                        </a:solidFill>
                        <a:latin typeface="+mn-lt"/>
                        <a:ea typeface="+mn-ea"/>
                        <a:cs typeface="+mn-cs"/>
                      </a:endParaRPr>
                    </a:p>
                    <a:p>
                      <a:pPr marL="0" algn="l" defTabSz="914400" rtl="0" eaLnBrk="1" latinLnBrk="0" hangingPunct="1">
                        <a:lnSpc>
                          <a:spcPct val="115000"/>
                        </a:lnSpc>
                        <a:spcAft>
                          <a:spcPct val="0"/>
                        </a:spcAft>
                      </a:pPr>
                      <a:endParaRPr lang="en-IN" sz="1400" b="1" i="1" kern="1200" dirty="0">
                        <a:solidFill>
                          <a:schemeClr val="dk1"/>
                        </a:solidFill>
                        <a:latin typeface="+mn-lt"/>
                        <a:ea typeface="+mn-ea"/>
                        <a:cs typeface="+mn-cs"/>
                      </a:endParaRPr>
                    </a:p>
                    <a:p>
                      <a:pPr marL="0" algn="l" defTabSz="914400" rtl="0" eaLnBrk="1" latinLnBrk="0" hangingPunct="1">
                        <a:lnSpc>
                          <a:spcPct val="115000"/>
                        </a:lnSpc>
                        <a:spcAft>
                          <a:spcPct val="0"/>
                        </a:spcAft>
                      </a:pPr>
                      <a:r>
                        <a:rPr lang="en-IN" sz="1400" b="1" i="1" kern="1200" dirty="0">
                          <a:solidFill>
                            <a:schemeClr val="dk1"/>
                          </a:solidFill>
                          <a:latin typeface="+mn-lt"/>
                          <a:ea typeface="+mn-ea"/>
                          <a:cs typeface="+mn-cs"/>
                        </a:rPr>
                        <a:t>Entry Route &amp; Remarks</a:t>
                      </a:r>
                    </a:p>
                  </a:txBody>
                  <a:tcPr marL="95250" marR="95250" marT="76200" marB="76200"/>
                </a:tc>
                <a:extLst>
                  <a:ext uri="{0D108BD9-81ED-4DB2-BD59-A6C34878D82A}">
                    <a16:rowId xmlns:a16="http://schemas.microsoft.com/office/drawing/2014/main" val="10000"/>
                  </a:ext>
                </a:extLst>
              </a:tr>
              <a:tr h="1111442">
                <a:tc>
                  <a:txBody>
                    <a:bodyPr/>
                    <a:lstStyle/>
                    <a:p>
                      <a:pPr algn="l">
                        <a:lnSpc>
                          <a:spcPct val="115000"/>
                        </a:lnSpc>
                        <a:spcAft>
                          <a:spcPct val="0"/>
                        </a:spcAft>
                      </a:pPr>
                      <a:r>
                        <a:rPr lang="en-IN" sz="1400" b="1" i="1" dirty="0">
                          <a:solidFill>
                            <a:schemeClr val="tx1"/>
                          </a:solidFill>
                          <a:latin typeface="Arial Body"/>
                        </a:rPr>
                        <a:t>Satellites-Manufacturing &amp; Operation, Satellite Data Products and Ground Segment &amp; User Segment</a:t>
                      </a:r>
                      <a:endParaRPr lang="en-IN" sz="1400" b="1" i="1" kern="1200" dirty="0">
                        <a:solidFill>
                          <a:schemeClr val="tx1"/>
                        </a:solidFill>
                        <a:latin typeface="Arial Body"/>
                        <a:ea typeface="+mn-ea"/>
                        <a:cs typeface="+mn-cs"/>
                      </a:endParaRPr>
                    </a:p>
                  </a:txBody>
                  <a:tcPr marL="0" marR="95250" marT="76200" marB="76200" anchor="ctr"/>
                </a:tc>
                <a:tc>
                  <a:txBody>
                    <a:bodyPr/>
                    <a:lstStyle/>
                    <a:p>
                      <a:pPr algn="l">
                        <a:lnSpc>
                          <a:spcPct val="115000"/>
                        </a:lnSpc>
                        <a:spcAft>
                          <a:spcPct val="0"/>
                        </a:spcAft>
                      </a:pPr>
                      <a:r>
                        <a:rPr lang="en-IN" sz="1400" b="1" i="1" kern="1200" dirty="0">
                          <a:solidFill>
                            <a:schemeClr val="dk1"/>
                          </a:solidFill>
                          <a:latin typeface="+mn-lt"/>
                          <a:ea typeface="+mn-ea"/>
                          <a:cs typeface="+mn-cs"/>
                        </a:rPr>
                        <a:t>74%</a:t>
                      </a:r>
                    </a:p>
                  </a:txBody>
                  <a:tcPr marL="95250" marR="95250" marT="76200" marB="76200" anchor="ctr"/>
                </a:tc>
                <a:tc>
                  <a:txBody>
                    <a:bodyPr/>
                    <a:lstStyle/>
                    <a:p>
                      <a:pPr algn="l">
                        <a:lnSpc>
                          <a:spcPct val="115000"/>
                        </a:lnSpc>
                        <a:spcAft>
                          <a:spcPct val="0"/>
                        </a:spcAft>
                      </a:pPr>
                      <a:r>
                        <a:rPr lang="en-IN" sz="1400" b="1" i="1" kern="1200" dirty="0">
                          <a:solidFill>
                            <a:schemeClr val="dk1"/>
                          </a:solidFill>
                          <a:latin typeface="+mn-lt"/>
                          <a:ea typeface="+mn-ea"/>
                          <a:cs typeface="+mn-cs"/>
                        </a:rPr>
                        <a:t>Automatic  Route up to 74% Above 74% under Government route</a:t>
                      </a:r>
                    </a:p>
                  </a:txBody>
                  <a:tcPr marL="95250" marR="95250" marT="76200" marB="76200" anchor="ctr"/>
                </a:tc>
                <a:extLst>
                  <a:ext uri="{0D108BD9-81ED-4DB2-BD59-A6C34878D82A}">
                    <a16:rowId xmlns:a16="http://schemas.microsoft.com/office/drawing/2014/main" val="10001"/>
                  </a:ext>
                </a:extLst>
              </a:tr>
              <a:tr h="1014060">
                <a:tc>
                  <a:txBody>
                    <a:bodyPr/>
                    <a:lstStyle/>
                    <a:p>
                      <a:pPr algn="l">
                        <a:lnSpc>
                          <a:spcPct val="115000"/>
                        </a:lnSpc>
                        <a:spcAft>
                          <a:spcPct val="0"/>
                        </a:spcAft>
                      </a:pPr>
                      <a:r>
                        <a:rPr lang="en-IN" sz="1400" b="1" i="1" dirty="0">
                          <a:solidFill>
                            <a:schemeClr val="tx1"/>
                          </a:solidFill>
                          <a:latin typeface="Arial Body"/>
                        </a:rPr>
                        <a:t>Launch Vehicles and associated systems or sub-systems, Creation of Spaceports </a:t>
                      </a:r>
                      <a:r>
                        <a:rPr lang="en-IN" sz="1400" b="1" i="1" dirty="0">
                          <a:solidFill>
                            <a:schemeClr val="tx1"/>
                          </a:solidFill>
                          <a:latin typeface="Arial Body"/>
                          <a:ea typeface="Times New Roman" panose="02020603050405020304" pitchFamily="16" charset="0"/>
                          <a:cs typeface="Segoe UI" panose="020B0502040204020203" pitchFamily="34" charset="0"/>
                        </a:rPr>
                        <a:t>for launching and receiving Spacecraft.</a:t>
                      </a:r>
                      <a:endParaRPr lang="en-IN" sz="1400" b="1" i="1" kern="1200" dirty="0">
                        <a:solidFill>
                          <a:schemeClr val="tx1"/>
                        </a:solidFill>
                        <a:latin typeface="Arial Body"/>
                        <a:ea typeface="+mn-ea"/>
                        <a:cs typeface="+mn-cs"/>
                      </a:endParaRPr>
                    </a:p>
                  </a:txBody>
                  <a:tcPr marL="0" marR="95250" marT="76200" marB="76200" anchor="ctr"/>
                </a:tc>
                <a:tc>
                  <a:txBody>
                    <a:bodyPr/>
                    <a:lstStyle/>
                    <a:p>
                      <a:pPr algn="l">
                        <a:lnSpc>
                          <a:spcPct val="115000"/>
                        </a:lnSpc>
                        <a:spcAft>
                          <a:spcPct val="0"/>
                        </a:spcAft>
                      </a:pPr>
                      <a:r>
                        <a:rPr lang="en-IN" sz="1400" b="1" i="1" kern="1200" dirty="0">
                          <a:solidFill>
                            <a:schemeClr val="dk1"/>
                          </a:solidFill>
                          <a:latin typeface="+mn-lt"/>
                          <a:ea typeface="+mn-ea"/>
                          <a:cs typeface="+mn-cs"/>
                        </a:rPr>
                        <a:t>74%</a:t>
                      </a:r>
                    </a:p>
                  </a:txBody>
                  <a:tcPr marL="95250" marR="95250" marT="76200" marB="76200" anchor="ctr"/>
                </a:tc>
                <a:tc>
                  <a:txBody>
                    <a:bodyPr/>
                    <a:lstStyle/>
                    <a:p>
                      <a:pPr marL="0" marR="0" indent="0" algn="l" defTabSz="914400" rtl="0" eaLnBrk="1" fontAlgn="auto" latinLnBrk="0" hangingPunct="1">
                        <a:lnSpc>
                          <a:spcPct val="115000"/>
                        </a:lnSpc>
                        <a:spcBef>
                          <a:spcPts val="0"/>
                        </a:spcBef>
                        <a:spcAft>
                          <a:spcPct val="0"/>
                        </a:spcAft>
                        <a:buClrTx/>
                        <a:buSzTx/>
                        <a:buFontTx/>
                        <a:buNone/>
                        <a:defRPr/>
                      </a:pPr>
                      <a:r>
                        <a:rPr lang="en-IN" sz="1400" b="1" i="1" kern="1200" dirty="0">
                          <a:solidFill>
                            <a:schemeClr val="dk1"/>
                          </a:solidFill>
                          <a:latin typeface="+mn-lt"/>
                          <a:ea typeface="+mn-ea"/>
                          <a:cs typeface="+mn-cs"/>
                        </a:rPr>
                        <a:t>Automatic  Route up to 74% Above 74% under Government route</a:t>
                      </a:r>
                    </a:p>
                    <a:p>
                      <a:pPr algn="l">
                        <a:lnSpc>
                          <a:spcPct val="115000"/>
                        </a:lnSpc>
                        <a:spcAft>
                          <a:spcPct val="0"/>
                        </a:spcAft>
                      </a:pPr>
                      <a:endParaRPr lang="en-IN" sz="1400" b="1" i="1" kern="1200" dirty="0">
                        <a:solidFill>
                          <a:schemeClr val="dk1"/>
                        </a:solidFill>
                        <a:latin typeface="+mn-lt"/>
                        <a:ea typeface="+mn-ea"/>
                        <a:cs typeface="+mn-cs"/>
                      </a:endParaRPr>
                    </a:p>
                  </a:txBody>
                  <a:tcPr marL="95250" marR="95250" marT="76200" marB="76200" anchor="ctr"/>
                </a:tc>
                <a:extLst>
                  <a:ext uri="{0D108BD9-81ED-4DB2-BD59-A6C34878D82A}">
                    <a16:rowId xmlns:a16="http://schemas.microsoft.com/office/drawing/2014/main" val="10002"/>
                  </a:ext>
                </a:extLst>
              </a:tr>
              <a:tr h="1233500">
                <a:tc>
                  <a:txBody>
                    <a:bodyPr/>
                    <a:lstStyle/>
                    <a:p>
                      <a:pPr marL="0" marR="0" lvl="1" indent="0" algn="l" defTabSz="914400" rtl="0" eaLnBrk="1" fontAlgn="auto" latinLnBrk="0" hangingPunct="1">
                        <a:lnSpc>
                          <a:spcPct val="115000"/>
                        </a:lnSpc>
                        <a:spcBef>
                          <a:spcPts val="0"/>
                        </a:spcBef>
                        <a:spcAft>
                          <a:spcPct val="0"/>
                        </a:spcAft>
                        <a:buClrTx/>
                        <a:buSzTx/>
                        <a:buFontTx/>
                        <a:buNone/>
                        <a:defRPr/>
                      </a:pPr>
                      <a:r>
                        <a:rPr lang="en-IN" sz="1400" b="1" i="1" dirty="0">
                          <a:solidFill>
                            <a:schemeClr val="tx1"/>
                          </a:solidFill>
                          <a:latin typeface="Arial Body"/>
                        </a:rPr>
                        <a:t>Manufacturing of components and systems/ sub-systems for satellites, Ground Segment and User Segment</a:t>
                      </a:r>
                      <a:endParaRPr lang="en-US" sz="1400" b="1" i="1" dirty="0">
                        <a:solidFill>
                          <a:schemeClr val="tx1"/>
                        </a:solidFill>
                        <a:latin typeface="Arial Body"/>
                      </a:endParaRPr>
                    </a:p>
                    <a:p>
                      <a:pPr algn="l">
                        <a:lnSpc>
                          <a:spcPct val="115000"/>
                        </a:lnSpc>
                        <a:spcAft>
                          <a:spcPct val="0"/>
                        </a:spcAft>
                      </a:pPr>
                      <a:endParaRPr lang="en-IN" sz="1400" b="1" i="1" kern="1200" dirty="0">
                        <a:solidFill>
                          <a:schemeClr val="tx1"/>
                        </a:solidFill>
                        <a:latin typeface="Arial Body"/>
                        <a:ea typeface="+mn-ea"/>
                        <a:cs typeface="+mn-cs"/>
                      </a:endParaRPr>
                    </a:p>
                  </a:txBody>
                  <a:tcPr marL="0" marR="95250" marT="76200" marB="76200" anchor="ctr"/>
                </a:tc>
                <a:tc>
                  <a:txBody>
                    <a:bodyPr/>
                    <a:lstStyle/>
                    <a:p>
                      <a:pPr algn="l">
                        <a:lnSpc>
                          <a:spcPct val="115000"/>
                        </a:lnSpc>
                        <a:spcAft>
                          <a:spcPct val="0"/>
                        </a:spcAft>
                      </a:pPr>
                      <a:r>
                        <a:rPr lang="en-IN" sz="1400" b="1" i="1" kern="1200" dirty="0">
                          <a:solidFill>
                            <a:schemeClr val="dk1"/>
                          </a:solidFill>
                          <a:latin typeface="+mn-lt"/>
                          <a:ea typeface="+mn-ea"/>
                          <a:cs typeface="+mn-cs"/>
                        </a:rPr>
                        <a:t>100%</a:t>
                      </a:r>
                    </a:p>
                  </a:txBody>
                  <a:tcPr marL="95250" marR="95250" marT="76200" marB="76200" anchor="ctr"/>
                </a:tc>
                <a:tc>
                  <a:txBody>
                    <a:bodyPr/>
                    <a:lstStyle/>
                    <a:p>
                      <a:pPr marL="0" marR="0" indent="0" algn="l" defTabSz="914400" rtl="0" eaLnBrk="1" fontAlgn="auto" latinLnBrk="0" hangingPunct="1">
                        <a:lnSpc>
                          <a:spcPct val="115000"/>
                        </a:lnSpc>
                        <a:spcBef>
                          <a:spcPct val="0"/>
                        </a:spcBef>
                        <a:spcAft>
                          <a:spcPct val="0"/>
                        </a:spcAft>
                        <a:buClrTx/>
                        <a:buSzTx/>
                        <a:buFontTx/>
                        <a:buNone/>
                        <a:defRPr/>
                      </a:pPr>
                      <a:r>
                        <a:rPr lang="en-IN" sz="1400" b="1" i="1" kern="1200" dirty="0">
                          <a:solidFill>
                            <a:schemeClr val="dk1"/>
                          </a:solidFill>
                          <a:latin typeface="+mn-lt"/>
                          <a:ea typeface="+mn-ea"/>
                          <a:cs typeface="+mn-cs"/>
                        </a:rPr>
                        <a:t>Automatic Route -</a:t>
                      </a:r>
                    </a:p>
                    <a:p>
                      <a:pPr marL="0" marR="0" indent="0" algn="l" defTabSz="914400" rtl="0" eaLnBrk="1" fontAlgn="auto" latinLnBrk="0" hangingPunct="1">
                        <a:lnSpc>
                          <a:spcPct val="115000"/>
                        </a:lnSpc>
                        <a:spcBef>
                          <a:spcPct val="0"/>
                        </a:spcBef>
                        <a:spcAft>
                          <a:spcPct val="0"/>
                        </a:spcAft>
                        <a:buClrTx/>
                        <a:buSzTx/>
                        <a:buFontTx/>
                        <a:buNone/>
                        <a:defRPr/>
                      </a:pPr>
                      <a:r>
                        <a:rPr lang="en-IN" sz="1400" b="1" i="1" kern="1200" dirty="0">
                          <a:solidFill>
                            <a:schemeClr val="dk1"/>
                          </a:solidFill>
                          <a:latin typeface="+mn-lt"/>
                          <a:ea typeface="+mn-ea"/>
                          <a:cs typeface="+mn-cs"/>
                        </a:rPr>
                        <a:t>the non-resident investor or the Indian company does not require any approval from Government of India for the investment</a:t>
                      </a:r>
                    </a:p>
                  </a:txBody>
                  <a:tcPr marL="95250" marR="95250" marT="76200" marB="76200" anchor="ctr"/>
                </a:tc>
                <a:extLst>
                  <a:ext uri="{0D108BD9-81ED-4DB2-BD59-A6C34878D82A}">
                    <a16:rowId xmlns:a16="http://schemas.microsoft.com/office/drawing/2014/main" val="10003"/>
                  </a:ext>
                </a:extLst>
              </a:tr>
              <a:tr h="622195">
                <a:tc>
                  <a:txBody>
                    <a:bodyPr/>
                    <a:lstStyle/>
                    <a:p>
                      <a:pPr algn="l">
                        <a:lnSpc>
                          <a:spcPct val="115000"/>
                        </a:lnSpc>
                        <a:spcAft>
                          <a:spcPct val="0"/>
                        </a:spcAft>
                      </a:pPr>
                      <a:endParaRPr lang="en-IN" sz="1400" b="1" i="1" kern="1200" dirty="0">
                        <a:solidFill>
                          <a:schemeClr val="dk1"/>
                        </a:solidFill>
                        <a:latin typeface="+mn-lt"/>
                        <a:ea typeface="+mn-ea"/>
                        <a:cs typeface="+mn-cs"/>
                      </a:endParaRPr>
                    </a:p>
                  </a:txBody>
                  <a:tcPr marL="0" marR="95250" marT="76200" marB="76200" anchor="ctr"/>
                </a:tc>
                <a:tc>
                  <a:txBody>
                    <a:bodyPr/>
                    <a:lstStyle/>
                    <a:p>
                      <a:pPr algn="l">
                        <a:lnSpc>
                          <a:spcPct val="115000"/>
                        </a:lnSpc>
                        <a:spcAft>
                          <a:spcPct val="0"/>
                        </a:spcAft>
                      </a:pPr>
                      <a:endParaRPr lang="en-IN" sz="1400" b="1" i="1" kern="1200" dirty="0">
                        <a:solidFill>
                          <a:schemeClr val="dk1"/>
                        </a:solidFill>
                        <a:latin typeface="+mn-lt"/>
                        <a:ea typeface="+mn-ea"/>
                        <a:cs typeface="+mn-cs"/>
                      </a:endParaRPr>
                    </a:p>
                  </a:txBody>
                  <a:tcPr marL="95250" marR="95250" marT="76200" marB="76200" anchor="ctr"/>
                </a:tc>
                <a:tc>
                  <a:txBody>
                    <a:bodyPr/>
                    <a:lstStyle/>
                    <a:p>
                      <a:pPr algn="l">
                        <a:lnSpc>
                          <a:spcPct val="115000"/>
                        </a:lnSpc>
                        <a:spcAft>
                          <a:spcPct val="0"/>
                        </a:spcAft>
                      </a:pPr>
                      <a:endParaRPr lang="en-IN" sz="1400" b="1" i="1" kern="1200" dirty="0">
                        <a:solidFill>
                          <a:schemeClr val="dk1"/>
                        </a:solidFill>
                        <a:latin typeface="+mn-lt"/>
                        <a:ea typeface="+mn-ea"/>
                        <a:cs typeface="+mn-cs"/>
                      </a:endParaRPr>
                    </a:p>
                  </a:txBody>
                  <a:tcPr marL="95250" marR="95250" marT="76200" marB="76200" anchor="ctr"/>
                </a:tc>
                <a:extLst>
                  <a:ext uri="{0D108BD9-81ED-4DB2-BD59-A6C34878D82A}">
                    <a16:rowId xmlns:a16="http://schemas.microsoft.com/office/drawing/2014/main" val="10004"/>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36" y="711200"/>
            <a:ext cx="8639464" cy="524933"/>
          </a:xfrm>
          <a:solidFill>
            <a:schemeClr val="accent2">
              <a:lumMod val="75000"/>
            </a:schemeClr>
          </a:solidFill>
          <a:effectLst/>
        </p:spPr>
        <p:txBody>
          <a:bodyPr/>
          <a:lstStyle/>
          <a:p>
            <a:pPr algn="ctr"/>
            <a:r>
              <a:rPr lang="en-IN" sz="1600" dirty="0">
                <a:solidFill>
                  <a:schemeClr val="bg1"/>
                </a:solidFill>
              </a:rPr>
              <a:t> FOREIGN EXCHANGE MANAGEMENT</a:t>
            </a:r>
            <a:r>
              <a:rPr lang="en-IN" sz="1600" dirty="0">
                <a:solidFill>
                  <a:schemeClr val="bg1"/>
                </a:solidFill>
                <a:latin typeface="+mn-lt"/>
              </a:rPr>
              <a:t>(NON-DEBT INSTRUMENTS) RULES, 2025 IC/562/2025</a:t>
            </a:r>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
        <p:nvSpPr>
          <p:cNvPr id="4" name="Rectangle 1"/>
          <p:cNvSpPr>
            <a:spLocks noGrp="1" noChangeArrowheads="1"/>
          </p:cNvSpPr>
          <p:nvPr>
            <p:ph idx="1"/>
          </p:nvPr>
        </p:nvSpPr>
        <p:spPr bwMode="auto">
          <a:xfrm>
            <a:off x="531843" y="1141906"/>
            <a:ext cx="8161435" cy="516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just" defTabSz="914400" rtl="0" eaLnBrk="0" fontAlgn="base" latinLnBrk="0" hangingPunct="0">
              <a:lnSpc>
                <a:spcPct val="100000"/>
              </a:lnSpc>
              <a:spcBef>
                <a:spcPct val="0"/>
              </a:spcBef>
              <a:spcAft>
                <a:spcPct val="0"/>
              </a:spcAft>
              <a:buClrTx/>
              <a:buSzTx/>
              <a:buFontTx/>
              <a:buChar char="•"/>
            </a:pPr>
            <a:endParaRPr lang="en-US" altLang="en-US" sz="1800" dirty="0">
              <a:solidFill>
                <a:schemeClr val="tx1"/>
              </a:solidFill>
              <a:latin typeface="Trebuchet MS" panose="020B0603020202020204" pitchFamily="34" charset="0"/>
            </a:endParaRPr>
          </a:p>
          <a:p>
            <a:r>
              <a:rPr lang="en-US" sz="1800" dirty="0">
                <a:solidFill>
                  <a:srgbClr val="C00000"/>
                </a:solidFill>
                <a:latin typeface="Trebuchet MS" panose="020B0603020202020204" pitchFamily="34" charset="0"/>
              </a:rPr>
              <a:t>Foreign Exchange Management (Non-Debt Instruments) Amendment Rules,2025</a:t>
            </a:r>
          </a:p>
          <a:p>
            <a:pPr marL="0" marR="0" lvl="0" indent="0" algn="just" defTabSz="914400" rtl="0" eaLnBrk="0" fontAlgn="base" latinLnBrk="0" hangingPunct="0">
              <a:lnSpc>
                <a:spcPct val="100000"/>
              </a:lnSpc>
              <a:spcBef>
                <a:spcPct val="0"/>
              </a:spcBef>
              <a:spcAft>
                <a:spcPct val="0"/>
              </a:spcAft>
              <a:buClrTx/>
              <a:buSzTx/>
              <a:buFontTx/>
              <a:buChar char="•"/>
            </a:pPr>
            <a:r>
              <a:rPr kumimoji="0" lang="en-US" altLang="en-US" sz="1800" b="0" i="0" u="none" strike="noStrike" cap="none" normalizeH="0" baseline="0" dirty="0">
                <a:ln>
                  <a:noFill/>
                </a:ln>
                <a:solidFill>
                  <a:schemeClr val="tx1"/>
                </a:solidFill>
                <a:effectLst/>
                <a:latin typeface="Trebuchet MS" panose="020B0603020202020204" pitchFamily="34" charset="0"/>
              </a:rPr>
              <a:t>   An Indian </a:t>
            </a:r>
            <a:r>
              <a:rPr kumimoji="0" lang="en-US" altLang="en-US" sz="1800" b="0" i="0" u="none" strike="noStrike" cap="none" normalizeH="0" baseline="0" dirty="0" err="1" smtClean="0">
                <a:ln>
                  <a:noFill/>
                </a:ln>
                <a:solidFill>
                  <a:schemeClr val="tx1"/>
                </a:solidFill>
                <a:effectLst/>
                <a:latin typeface="Trebuchet MS" panose="020B0603020202020204" pitchFamily="34" charset="0"/>
              </a:rPr>
              <a:t>companyin</a:t>
            </a:r>
            <a:r>
              <a:rPr kumimoji="0" lang="en-US" altLang="en-US" sz="1800" b="0" i="0" u="none" strike="noStrike" cap="none" normalizeH="0" baseline="0" dirty="0" smtClean="0">
                <a:ln>
                  <a:noFill/>
                </a:ln>
                <a:solidFill>
                  <a:schemeClr val="tx1"/>
                </a:solidFill>
                <a:effectLst/>
                <a:latin typeface="Trebuchet MS" panose="020B0603020202020204" pitchFamily="34" charset="0"/>
              </a:rPr>
              <a:t> </a:t>
            </a:r>
            <a:r>
              <a:rPr kumimoji="0" lang="en-US" altLang="en-US" sz="1800" b="0" i="0" u="none" strike="noStrike" cap="none" normalizeH="0" baseline="0" dirty="0">
                <a:ln>
                  <a:noFill/>
                </a:ln>
                <a:solidFill>
                  <a:schemeClr val="tx1"/>
                </a:solidFill>
                <a:effectLst/>
                <a:latin typeface="Trebuchet MS" panose="020B0603020202020204" pitchFamily="34" charset="0"/>
              </a:rPr>
              <a:t>a </a:t>
            </a:r>
            <a:r>
              <a:rPr kumimoji="0" lang="en-US" altLang="en-US" sz="1800" b="0" i="0" u="none" strike="noStrike" cap="none" normalizeH="0" baseline="0" dirty="0" smtClean="0">
                <a:ln>
                  <a:noFill/>
                </a:ln>
                <a:solidFill>
                  <a:schemeClr val="tx1"/>
                </a:solidFill>
                <a:effectLst/>
                <a:latin typeface="Trebuchet MS" panose="020B0603020202020204" pitchFamily="34" charset="0"/>
              </a:rPr>
              <a:t>sector with </a:t>
            </a:r>
            <a:r>
              <a:rPr kumimoji="0" lang="en-US" altLang="en-US" sz="1800" b="1" i="0" u="none" strike="noStrike" cap="none" normalizeH="0" baseline="0" dirty="0">
                <a:ln>
                  <a:noFill/>
                </a:ln>
                <a:solidFill>
                  <a:schemeClr val="tx1"/>
                </a:solidFill>
                <a:effectLst/>
                <a:latin typeface="Trebuchet MS" panose="020B0603020202020204" pitchFamily="34" charset="0"/>
              </a:rPr>
              <a:t>prohibited </a:t>
            </a:r>
            <a:r>
              <a:rPr kumimoji="0" lang="en-US" altLang="en-US" sz="1800" b="1" i="0" u="none" strike="noStrike" cap="none" normalizeH="0" baseline="0" dirty="0" smtClean="0">
                <a:ln>
                  <a:noFill/>
                </a:ln>
                <a:solidFill>
                  <a:schemeClr val="tx1"/>
                </a:solidFill>
                <a:effectLst/>
                <a:latin typeface="Trebuchet MS" panose="020B0603020202020204" pitchFamily="34" charset="0"/>
              </a:rPr>
              <a:t>Foreign </a:t>
            </a:r>
            <a:r>
              <a:rPr kumimoji="0" lang="en-US" altLang="en-US" sz="1800" b="1" i="0" u="none" strike="noStrike" cap="none" normalizeH="0" baseline="0" dirty="0">
                <a:ln>
                  <a:noFill/>
                </a:ln>
                <a:solidFill>
                  <a:schemeClr val="tx1"/>
                </a:solidFill>
                <a:effectLst/>
                <a:latin typeface="Trebuchet MS" panose="020B0603020202020204" pitchFamily="34" charset="0"/>
              </a:rPr>
              <a:t>Direct Investment</a:t>
            </a:r>
          </a:p>
          <a:p>
            <a:pPr marL="0" marR="0" lvl="0" indent="0" algn="just" defTabSz="914400" rtl="0" eaLnBrk="0" fontAlgn="base" latinLnBrk="0" hangingPunct="0">
              <a:lnSpc>
                <a:spcPct val="100000"/>
              </a:lnSpc>
              <a:spcBef>
                <a:spcPct val="0"/>
              </a:spcBef>
              <a:spcAft>
                <a:spcPct val="0"/>
              </a:spcAft>
              <a:buClrTx/>
              <a:buSzTx/>
              <a:buNone/>
            </a:pPr>
            <a:r>
              <a:rPr lang="en-US" altLang="en-US" sz="1800" dirty="0">
                <a:solidFill>
                  <a:schemeClr val="tx1"/>
                </a:solidFill>
                <a:latin typeface="Trebuchet MS" panose="020B0603020202020204" pitchFamily="34" charset="0"/>
              </a:rPr>
              <a:t>    </a:t>
            </a:r>
            <a:r>
              <a:rPr kumimoji="0" lang="en-US" altLang="en-US" sz="1800" b="1" i="0" u="none" strike="noStrike" cap="none" normalizeH="0" baseline="0" dirty="0">
                <a:ln>
                  <a:noFill/>
                </a:ln>
                <a:solidFill>
                  <a:schemeClr val="tx1"/>
                </a:solidFill>
                <a:effectLst/>
                <a:latin typeface="Trebuchet MS" panose="020B0603020202020204" pitchFamily="34" charset="0"/>
              </a:rPr>
              <a:t> (FDI)</a:t>
            </a:r>
            <a:r>
              <a:rPr kumimoji="0" lang="en-US" altLang="en-US" sz="1800" b="0" i="0" u="none" strike="noStrike" cap="none" normalizeH="0" baseline="0" dirty="0">
                <a:ln>
                  <a:noFill/>
                </a:ln>
                <a:solidFill>
                  <a:schemeClr val="tx1"/>
                </a:solidFill>
                <a:effectLst/>
                <a:latin typeface="Trebuchet MS" panose="020B0603020202020204" pitchFamily="34" charset="0"/>
              </a:rPr>
              <a:t> can now issue </a:t>
            </a:r>
            <a:r>
              <a:rPr kumimoji="0" lang="en-US" altLang="en-US" sz="1800" b="1" i="0" u="none" strike="noStrike" cap="none" normalizeH="0" baseline="0" dirty="0">
                <a:ln>
                  <a:noFill/>
                </a:ln>
                <a:solidFill>
                  <a:schemeClr val="tx1"/>
                </a:solidFill>
                <a:effectLst/>
                <a:latin typeface="Trebuchet MS" panose="020B0603020202020204" pitchFamily="34" charset="0"/>
              </a:rPr>
              <a:t>bonus shares to non-resident shareholders</a:t>
            </a:r>
            <a:r>
              <a:rPr kumimoji="0" lang="en-US" altLang="en-US" sz="1800" b="0" i="0" u="none" strike="noStrike" cap="none" normalizeH="0" baseline="0" dirty="0">
                <a:ln>
                  <a:noFill/>
                </a:ln>
                <a:solidFill>
                  <a:schemeClr val="tx1"/>
                </a:solidFill>
                <a:effectLst/>
                <a:latin typeface="Trebuchet MS" panose="020B0603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pPr>
            <a:endParaRPr kumimoji="0" lang="en-US" altLang="en-US" sz="1800" b="0" i="0" u="none" strike="noStrike" cap="none" normalizeH="0" baseline="0" dirty="0">
              <a:ln>
                <a:noFill/>
              </a:ln>
              <a:solidFill>
                <a:schemeClr val="tx1"/>
              </a:solidFill>
              <a:effectLst/>
              <a:latin typeface="Trebuchet MS" panose="020B0603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a:ln>
                  <a:noFill/>
                </a:ln>
                <a:solidFill>
                  <a:schemeClr val="tx1"/>
                </a:solidFill>
                <a:effectLst/>
                <a:latin typeface="Trebuchet MS" panose="020B0603020202020204" pitchFamily="34" charset="0"/>
              </a:rPr>
              <a:t>    Key Condition:</a:t>
            </a:r>
            <a:r>
              <a:rPr kumimoji="0" lang="en-US" altLang="en-US" sz="1800" b="0" i="0" u="none" strike="noStrike" cap="none" normalizeH="0" baseline="0" dirty="0">
                <a:ln>
                  <a:noFill/>
                </a:ln>
                <a:solidFill>
                  <a:schemeClr val="tx1"/>
                </a:solidFill>
                <a:effectLst/>
                <a:latin typeface="Trebuchet MS" panose="020B0603020202020204" pitchFamily="34" charset="0"/>
              </a:rPr>
              <a:t> The foreign shareholding percentage must </a:t>
            </a:r>
            <a:r>
              <a:rPr kumimoji="0" lang="en-US" altLang="en-US" sz="1800" b="1" i="0" u="none" strike="noStrike" cap="none" normalizeH="0" baseline="0" dirty="0">
                <a:ln>
                  <a:noFill/>
                </a:ln>
                <a:solidFill>
                  <a:schemeClr val="tx1"/>
                </a:solidFill>
                <a:effectLst/>
                <a:latin typeface="Trebuchet MS" panose="020B0603020202020204" pitchFamily="34" charset="0"/>
              </a:rPr>
              <a:t>remain</a:t>
            </a:r>
          </a:p>
          <a:p>
            <a:pPr marL="0" marR="0" lvl="0" indent="0" algn="just" defTabSz="914400" rtl="0" eaLnBrk="0" fontAlgn="base" latinLnBrk="0" hangingPunct="0">
              <a:lnSpc>
                <a:spcPct val="100000"/>
              </a:lnSpc>
              <a:spcBef>
                <a:spcPct val="0"/>
              </a:spcBef>
              <a:spcAft>
                <a:spcPct val="0"/>
              </a:spcAft>
              <a:buClrTx/>
              <a:buSzTx/>
              <a:buNone/>
            </a:pPr>
            <a:r>
              <a:rPr lang="en-US" altLang="en-US" sz="1800" dirty="0">
                <a:solidFill>
                  <a:schemeClr val="tx1"/>
                </a:solidFill>
                <a:latin typeface="Trebuchet MS" panose="020B0603020202020204" pitchFamily="34" charset="0"/>
              </a:rPr>
              <a:t>     </a:t>
            </a:r>
            <a:r>
              <a:rPr kumimoji="0" lang="en-US" altLang="en-US" sz="1800" b="1" i="0" u="none" strike="noStrike" cap="none" normalizeH="0" baseline="0" dirty="0">
                <a:ln>
                  <a:noFill/>
                </a:ln>
                <a:solidFill>
                  <a:schemeClr val="tx1"/>
                </a:solidFill>
                <a:effectLst/>
                <a:latin typeface="Trebuchet MS" panose="020B0603020202020204" pitchFamily="34" charset="0"/>
              </a:rPr>
              <a:t> unchanged</a:t>
            </a:r>
            <a:r>
              <a:rPr kumimoji="0" lang="en-US" altLang="en-US" sz="1800" b="0" i="0" u="none" strike="noStrike" cap="none" normalizeH="0" baseline="0" dirty="0">
                <a:ln>
                  <a:noFill/>
                </a:ln>
                <a:solidFill>
                  <a:schemeClr val="tx1"/>
                </a:solidFill>
                <a:effectLst/>
                <a:latin typeface="Trebuchet MS" panose="020B0603020202020204" pitchFamily="34" charset="0"/>
              </a:rPr>
              <a:t> after the bonus issue.</a:t>
            </a:r>
          </a:p>
          <a:p>
            <a:pPr marL="0" marR="0" lvl="0" indent="0" algn="just" defTabSz="914400" rtl="0" eaLnBrk="0" fontAlgn="base" latinLnBrk="0" hangingPunct="0">
              <a:lnSpc>
                <a:spcPct val="100000"/>
              </a:lnSpc>
              <a:spcBef>
                <a:spcPct val="0"/>
              </a:spcBef>
              <a:spcAft>
                <a:spcPct val="0"/>
              </a:spcAft>
              <a:buClrTx/>
              <a:buSzTx/>
              <a:buFontTx/>
              <a:buChar char="•"/>
            </a:pPr>
            <a:endParaRPr kumimoji="0" lang="en-US" altLang="en-US" sz="1800" b="0" i="0" u="none" strike="noStrike" cap="none" normalizeH="0" baseline="0" dirty="0">
              <a:ln>
                <a:noFill/>
              </a:ln>
              <a:solidFill>
                <a:schemeClr val="tx1"/>
              </a:solidFill>
              <a:effectLst/>
              <a:latin typeface="Trebuchet MS" panose="020B0603020202020204" pitchFamily="34" charset="0"/>
            </a:endParaRPr>
          </a:p>
          <a:p>
            <a:r>
              <a:rPr lang="en-US" sz="1800" b="0" dirty="0">
                <a:solidFill>
                  <a:schemeClr val="tx1"/>
                </a:solidFill>
                <a:latin typeface="Trebuchet MS" panose="020B0603020202020204" pitchFamily="34" charset="0"/>
              </a:rPr>
              <a:t>The above clarification will be effective from the date of issue of the applicable FEMA notifications</a:t>
            </a:r>
            <a:r>
              <a:rPr lang="en-US" sz="1800" b="0" dirty="0" smtClean="0">
                <a:solidFill>
                  <a:schemeClr val="tx1"/>
                </a:solidFill>
                <a:latin typeface="Trebuchet MS" panose="020B0603020202020204" pitchFamily="34" charset="0"/>
              </a:rPr>
              <a:t>.</a:t>
            </a:r>
          </a:p>
          <a:p>
            <a:r>
              <a:rPr lang="en-US" sz="1800" dirty="0">
                <a:solidFill>
                  <a:schemeClr val="tx1"/>
                </a:solidFill>
                <a:latin typeface="Trebuchet MS" panose="020B0603020202020204" pitchFamily="34" charset="0"/>
              </a:rPr>
              <a:t>A</a:t>
            </a:r>
            <a:r>
              <a:rPr lang="en-US" sz="1800" dirty="0" smtClean="0">
                <a:solidFill>
                  <a:schemeClr val="tx1"/>
                </a:solidFill>
                <a:latin typeface="Trebuchet MS" panose="020B0603020202020204" pitchFamily="34" charset="0"/>
              </a:rPr>
              <a:t>ny </a:t>
            </a:r>
            <a:r>
              <a:rPr lang="en-US" sz="1800" dirty="0">
                <a:solidFill>
                  <a:schemeClr val="tx1"/>
                </a:solidFill>
                <a:latin typeface="Trebuchet MS" panose="020B0603020202020204" pitchFamily="34" charset="0"/>
              </a:rPr>
              <a:t>bonus shares issued </a:t>
            </a:r>
            <a:r>
              <a:rPr lang="en-US" sz="1800" dirty="0" smtClean="0">
                <a:solidFill>
                  <a:schemeClr val="tx1"/>
                </a:solidFill>
                <a:latin typeface="Trebuchet MS" panose="020B0603020202020204" pitchFamily="34" charset="0"/>
              </a:rPr>
              <a:t>to such </a:t>
            </a:r>
            <a:r>
              <a:rPr lang="en-US" sz="1800" dirty="0">
                <a:solidFill>
                  <a:schemeClr val="tx1"/>
                </a:solidFill>
                <a:latin typeface="Trebuchet MS" panose="020B0603020202020204" pitchFamily="34" charset="0"/>
              </a:rPr>
              <a:t>shareholders prior to the date of commencement of this sub-rule shall be </a:t>
            </a:r>
            <a:r>
              <a:rPr lang="en-US" sz="1800" dirty="0" smtClean="0">
                <a:solidFill>
                  <a:schemeClr val="tx1"/>
                </a:solidFill>
                <a:latin typeface="Trebuchet MS" panose="020B0603020202020204" pitchFamily="34" charset="0"/>
              </a:rPr>
              <a:t>deemed to </a:t>
            </a:r>
            <a:r>
              <a:rPr lang="en-US" sz="1800" dirty="0">
                <a:solidFill>
                  <a:schemeClr val="tx1"/>
                </a:solidFill>
                <a:latin typeface="Trebuchet MS" panose="020B0603020202020204" pitchFamily="34" charset="0"/>
              </a:rPr>
              <a:t>have been issued in accordance with the provisions of these rules</a:t>
            </a:r>
            <a:endParaRPr kumimoji="0" lang="en-US" altLang="en-US" sz="1800" b="0" i="0" u="none" strike="noStrike" cap="none" normalizeH="0" baseline="0" dirty="0">
              <a:ln>
                <a:noFill/>
              </a:ln>
              <a:solidFill>
                <a:schemeClr val="tx1"/>
              </a:solidFill>
              <a:effectLst/>
              <a:latin typeface="Trebuchet MS" panose="020B0603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a:ln>
                  <a:noFill/>
                </a:ln>
                <a:solidFill>
                  <a:schemeClr val="tx1"/>
                </a:solidFill>
                <a:effectLst/>
                <a:latin typeface="Trebuchet MS" panose="020B0603020202020204" pitchFamily="34" charset="0"/>
              </a:rPr>
              <a:t>    What this means:</a:t>
            </a:r>
            <a:r>
              <a:rPr kumimoji="0" lang="en-US" altLang="en-US" sz="1800" b="0" i="0" u="none" strike="noStrike" cap="none" normalizeH="0" baseline="0" dirty="0">
                <a:ln>
                  <a:noFill/>
                </a:ln>
                <a:solidFill>
                  <a:schemeClr val="tx1"/>
                </a:solidFill>
                <a:effectLst/>
                <a:latin typeface="Trebuchet MS" panose="020B0603020202020204" pitchFamily="34" charset="0"/>
              </a:rPr>
              <a:t> Provides </a:t>
            </a:r>
            <a:r>
              <a:rPr kumimoji="0" lang="en-US" altLang="en-US" sz="1800" b="1" i="0" u="none" strike="noStrike" cap="none" normalizeH="0" baseline="0" dirty="0">
                <a:ln>
                  <a:noFill/>
                </a:ln>
                <a:solidFill>
                  <a:schemeClr val="tx1"/>
                </a:solidFill>
                <a:effectLst/>
                <a:latin typeface="Trebuchet MS" panose="020B0603020202020204" pitchFamily="34" charset="0"/>
              </a:rPr>
              <a:t>legal clarity</a:t>
            </a:r>
            <a:r>
              <a:rPr kumimoji="0" lang="en-US" altLang="en-US" sz="1800" b="0" i="0" u="none" strike="noStrike" cap="none" normalizeH="0" baseline="0" dirty="0">
                <a:ln>
                  <a:noFill/>
                </a:ln>
                <a:solidFill>
                  <a:schemeClr val="tx1"/>
                </a:solidFill>
                <a:effectLst/>
                <a:latin typeface="Trebuchet MS" panose="020B0603020202020204" pitchFamily="34" charset="0"/>
              </a:rPr>
              <a:t> and </a:t>
            </a:r>
            <a:r>
              <a:rPr kumimoji="0" lang="en-US" altLang="en-US" sz="1800" b="1" i="0" u="none" strike="noStrike" cap="none" normalizeH="0" baseline="0" dirty="0">
                <a:ln>
                  <a:noFill/>
                </a:ln>
                <a:solidFill>
                  <a:schemeClr val="tx1"/>
                </a:solidFill>
                <a:effectLst/>
                <a:latin typeface="Trebuchet MS" panose="020B0603020202020204" pitchFamily="34" charset="0"/>
              </a:rPr>
              <a:t>reduces the compliance</a:t>
            </a:r>
          </a:p>
          <a:p>
            <a:pPr marL="0" marR="0" lvl="0" indent="0" algn="just" defTabSz="914400" rtl="0" eaLnBrk="0" fontAlgn="base" latinLnBrk="0" hangingPunct="0">
              <a:lnSpc>
                <a:spcPct val="100000"/>
              </a:lnSpc>
              <a:spcBef>
                <a:spcPct val="0"/>
              </a:spcBef>
              <a:spcAft>
                <a:spcPct val="0"/>
              </a:spcAft>
              <a:buClrTx/>
              <a:buSzTx/>
              <a:buNone/>
            </a:pPr>
            <a:r>
              <a:rPr lang="en-US" altLang="en-US" sz="1800" dirty="0">
                <a:solidFill>
                  <a:schemeClr val="tx1"/>
                </a:solidFill>
                <a:latin typeface="Trebuchet MS" panose="020B0603020202020204" pitchFamily="34" charset="0"/>
              </a:rPr>
              <a:t>     </a:t>
            </a:r>
            <a:r>
              <a:rPr kumimoji="0" lang="en-US" altLang="en-US" sz="1800" b="1" i="0" u="none" strike="noStrike" cap="none" normalizeH="0" baseline="0" dirty="0">
                <a:ln>
                  <a:noFill/>
                </a:ln>
                <a:solidFill>
                  <a:schemeClr val="tx1"/>
                </a:solidFill>
                <a:effectLst/>
                <a:latin typeface="Trebuchet MS" panose="020B0603020202020204" pitchFamily="34" charset="0"/>
              </a:rPr>
              <a:t> burden</a:t>
            </a:r>
            <a:r>
              <a:rPr kumimoji="0" lang="en-US" altLang="en-US" sz="1800" b="0" i="0" u="none" strike="noStrike" cap="none" normalizeH="0" baseline="0" dirty="0">
                <a:ln>
                  <a:noFill/>
                </a:ln>
                <a:solidFill>
                  <a:schemeClr val="tx1"/>
                </a:solidFill>
                <a:effectLst/>
                <a:latin typeface="Trebuchet MS" panose="020B0603020202020204" pitchFamily="34" charset="0"/>
              </a:rPr>
              <a:t> for companies, allowing them to issue bonus shares without</a:t>
            </a:r>
          </a:p>
          <a:p>
            <a:pPr marL="0" marR="0" lvl="0" indent="0" algn="just" defTabSz="914400" rtl="0" eaLnBrk="0" fontAlgn="base" latinLnBrk="0" hangingPunct="0">
              <a:lnSpc>
                <a:spcPct val="100000"/>
              </a:lnSpc>
              <a:spcBef>
                <a:spcPct val="0"/>
              </a:spcBef>
              <a:spcAft>
                <a:spcPct val="0"/>
              </a:spcAft>
              <a:buClrTx/>
              <a:buSzTx/>
              <a:buNone/>
            </a:pPr>
            <a:r>
              <a:rPr lang="en-US" altLang="en-US" sz="1800" b="0" dirty="0">
                <a:solidFill>
                  <a:schemeClr val="tx1"/>
                </a:solidFill>
                <a:latin typeface="Trebuchet MS" panose="020B0603020202020204" pitchFamily="34" charset="0"/>
              </a:rPr>
              <a:t>     </a:t>
            </a:r>
            <a:r>
              <a:rPr kumimoji="0" lang="en-US" altLang="en-US" sz="1800" b="0" i="0" u="none" strike="noStrike" cap="none" normalizeH="0" baseline="0" dirty="0">
                <a:ln>
                  <a:noFill/>
                </a:ln>
                <a:solidFill>
                  <a:schemeClr val="tx1"/>
                </a:solidFill>
                <a:effectLst/>
                <a:latin typeface="Trebuchet MS" panose="020B0603020202020204" pitchFamily="34" charset="0"/>
              </a:rPr>
              <a:t> violating FDI regulations.</a:t>
            </a:r>
          </a:p>
        </p:txBody>
      </p:sp>
    </p:spTree>
    <p:extLst>
      <p:ext uri="{BB962C8B-B14F-4D97-AF65-F5344CB8AC3E}">
        <p14:creationId xmlns:p14="http://schemas.microsoft.com/office/powerpoint/2010/main" val="324773553"/>
      </p:ext>
    </p:extLst>
  </p:cSld>
  <p:clrMapOvr>
    <a:masterClrMapping/>
  </p:clrMapOvr>
  <p:transition spd="med">
    <p:wheel/>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637309"/>
            <a:ext cx="8756072" cy="471055"/>
          </a:xfrm>
        </p:spPr>
        <p:txBody>
          <a:bodyPr/>
          <a:lstStyle/>
          <a:p>
            <a:pPr marL="0" marR="0">
              <a:lnSpc>
                <a:spcPct val="107000"/>
              </a:lnSpc>
              <a:spcBef>
                <a:spcPct val="0"/>
              </a:spcBef>
              <a:spcAft>
                <a:spcPct val="0"/>
              </a:spcAft>
            </a:pPr>
            <a:r>
              <a:rPr lang="en-IN" sz="1600" b="1" dirty="0">
                <a:solidFill>
                  <a:srgbClr val="FF0000"/>
                </a:solidFill>
                <a:latin typeface="+mn-lt"/>
              </a:rPr>
              <a:t>FOREIGN EXCHANGE MANAGEMENT (DEBT INSTRUMENTS) MASTER DIRECTIONS 2025- (IC/69/2025).</a:t>
            </a:r>
            <a:r>
              <a:rPr lang="en-IN" sz="1600" dirty="0">
                <a:solidFill>
                  <a:srgbClr val="FF0000"/>
                </a:solidFill>
                <a:latin typeface="+mn-lt"/>
              </a:rPr>
              <a:t/>
            </a:r>
            <a:br>
              <a:rPr lang="en-IN" sz="1600" dirty="0">
                <a:solidFill>
                  <a:srgbClr val="FF0000"/>
                </a:solidFill>
                <a:latin typeface="+mn-lt"/>
              </a:rPr>
            </a:br>
            <a:r>
              <a:rPr lang="en-IN" sz="1600" dirty="0">
                <a:solidFill>
                  <a:srgbClr val="FF0000"/>
                </a:solidFill>
                <a:latin typeface="+mn-lt"/>
              </a:rPr>
              <a:t/>
            </a:r>
            <a:br>
              <a:rPr lang="en-IN" sz="1600" dirty="0">
                <a:solidFill>
                  <a:srgbClr val="FF0000"/>
                </a:solidFill>
                <a:latin typeface="+mn-lt"/>
              </a:rPr>
            </a:br>
            <a:r>
              <a:rPr lang="en-US" sz="2000" dirty="0">
                <a:solidFill>
                  <a:srgbClr val="00B050"/>
                </a:solidFill>
                <a:latin typeface="+mn-lt"/>
              </a:rPr>
              <a:t/>
            </a:r>
            <a:br>
              <a:rPr lang="en-US" sz="2000" dirty="0">
                <a:solidFill>
                  <a:srgbClr val="00B050"/>
                </a:solidFill>
                <a:latin typeface="+mn-lt"/>
              </a:rPr>
            </a:br>
            <a:r>
              <a:rPr lang="en-US" sz="2000" dirty="0">
                <a:solidFill>
                  <a:srgbClr val="FF0000"/>
                </a:solidFill>
                <a:latin typeface="+mn-lt"/>
              </a:rPr>
              <a:t> </a:t>
            </a:r>
            <a:br>
              <a:rPr lang="en-US" sz="2000" dirty="0">
                <a:solidFill>
                  <a:srgbClr val="FF0000"/>
                </a:solidFill>
                <a:latin typeface="+mn-lt"/>
              </a:rPr>
            </a:br>
            <a:endParaRPr lang="en-US" sz="2000" dirty="0">
              <a:solidFill>
                <a:srgbClr val="FF0000"/>
              </a:solidFill>
              <a:latin typeface="+mn-lt"/>
            </a:endParaRPr>
          </a:p>
        </p:txBody>
      </p:sp>
      <p:sp>
        <p:nvSpPr>
          <p:cNvPr id="3" name="Content Placeholder 2"/>
          <p:cNvSpPr>
            <a:spLocks noGrp="1"/>
          </p:cNvSpPr>
          <p:nvPr>
            <p:ph idx="1"/>
          </p:nvPr>
        </p:nvSpPr>
        <p:spPr>
          <a:xfrm>
            <a:off x="74645" y="1278293"/>
            <a:ext cx="8976991" cy="5475706"/>
          </a:xfrm>
        </p:spPr>
        <p:txBody>
          <a:bodyPr/>
          <a:lstStyle/>
          <a:p>
            <a:pPr marL="0" marR="0" indent="0" algn="just">
              <a:lnSpc>
                <a:spcPct val="115000"/>
              </a:lnSpc>
              <a:spcBef>
                <a:spcPct val="0"/>
              </a:spcBef>
              <a:spcAft>
                <a:spcPts val="1000"/>
              </a:spcAft>
              <a:buNone/>
            </a:pPr>
            <a:r>
              <a:rPr lang="en-US" dirty="0">
                <a:solidFill>
                  <a:srgbClr val="FF0000"/>
                </a:solidFill>
              </a:rPr>
              <a:t>INVESTMENT CHANNELS :(IC/69/2025)</a:t>
            </a:r>
          </a:p>
          <a:p>
            <a:pPr marL="0" marR="0">
              <a:spcBef>
                <a:spcPct val="0"/>
              </a:spcBef>
              <a:spcAft>
                <a:spcPct val="0"/>
              </a:spcAft>
            </a:pPr>
            <a:r>
              <a:rPr lang="en-IN" sz="1800" dirty="0">
                <a:latin typeface="Trebuchet MS" panose="020B0603020202020204" pitchFamily="34" charset="0"/>
              </a:rPr>
              <a:t>The following shall be the channels for investment in debt instruments by non-residents: </a:t>
            </a:r>
            <a:endParaRPr lang="en-US" sz="1800" dirty="0">
              <a:latin typeface="Trebuchet MS" panose="020B0603020202020204" pitchFamily="34" charset="0"/>
            </a:endParaRPr>
          </a:p>
          <a:p>
            <a:pPr marL="0" marR="0" indent="0" algn="just">
              <a:spcBef>
                <a:spcPct val="0"/>
              </a:spcBef>
              <a:spcAft>
                <a:spcPct val="0"/>
              </a:spcAft>
              <a:buNone/>
            </a:pPr>
            <a:r>
              <a:rPr lang="en-IN" sz="1800" dirty="0">
                <a:latin typeface="Trebuchet MS" panose="020B0603020202020204" pitchFamily="34" charset="0"/>
              </a:rPr>
              <a:t>(a) </a:t>
            </a:r>
            <a:r>
              <a:rPr lang="en-IN" sz="1800" dirty="0">
                <a:solidFill>
                  <a:srgbClr val="FF0000"/>
                </a:solidFill>
                <a:latin typeface="Trebuchet MS" panose="020B0603020202020204" pitchFamily="34" charset="0"/>
              </a:rPr>
              <a:t>General Route </a:t>
            </a:r>
            <a:r>
              <a:rPr lang="en-IN" sz="1800" dirty="0">
                <a:latin typeface="Trebuchet MS" panose="020B0603020202020204" pitchFamily="34" charset="0"/>
              </a:rPr>
              <a:t>for investment in Government securities and corporate debt securities by </a:t>
            </a:r>
            <a:r>
              <a:rPr lang="en-IN" sz="1800" dirty="0">
                <a:solidFill>
                  <a:srgbClr val="FF0000"/>
                </a:solidFill>
                <a:latin typeface="Trebuchet MS" panose="020B0603020202020204" pitchFamily="34" charset="0"/>
              </a:rPr>
              <a:t>FPIs </a:t>
            </a:r>
            <a:r>
              <a:rPr lang="en-IN" sz="1800" dirty="0">
                <a:latin typeface="Trebuchet MS" panose="020B0603020202020204" pitchFamily="34" charset="0"/>
              </a:rPr>
              <a:t>subject to specified investment limits and </a:t>
            </a:r>
            <a:r>
              <a:rPr lang="en-IN" sz="1800" dirty="0" smtClean="0">
                <a:latin typeface="Trebuchet MS" panose="020B0603020202020204" pitchFamily="34" charset="0"/>
              </a:rPr>
              <a:t>macro  prudential </a:t>
            </a:r>
            <a:r>
              <a:rPr lang="en-IN" sz="1800" dirty="0">
                <a:latin typeface="Trebuchet MS" panose="020B0603020202020204" pitchFamily="34" charset="0"/>
              </a:rPr>
              <a:t>limits; </a:t>
            </a:r>
            <a:endParaRPr lang="en-US" sz="1800" dirty="0">
              <a:latin typeface="Trebuchet MS" panose="020B0603020202020204" pitchFamily="34" charset="0"/>
            </a:endParaRPr>
          </a:p>
          <a:p>
            <a:pPr marL="0" marR="0" indent="0" algn="just">
              <a:spcBef>
                <a:spcPct val="0"/>
              </a:spcBef>
              <a:spcAft>
                <a:spcPct val="0"/>
              </a:spcAft>
              <a:buNone/>
            </a:pPr>
            <a:r>
              <a:rPr lang="en-IN" sz="1800" dirty="0">
                <a:latin typeface="Trebuchet MS" panose="020B0603020202020204" pitchFamily="34" charset="0"/>
              </a:rPr>
              <a:t>(b</a:t>
            </a:r>
            <a:r>
              <a:rPr lang="en-IN" sz="1800" dirty="0">
                <a:solidFill>
                  <a:srgbClr val="FF0000"/>
                </a:solidFill>
                <a:latin typeface="Trebuchet MS" panose="020B0603020202020204" pitchFamily="34" charset="0"/>
              </a:rPr>
              <a:t>) Voluntary Retention Route </a:t>
            </a:r>
            <a:r>
              <a:rPr lang="en-IN" sz="1800" dirty="0">
                <a:latin typeface="Trebuchet MS" panose="020B0603020202020204" pitchFamily="34" charset="0"/>
              </a:rPr>
              <a:t>for investments in Government securities and corporate debt securities, free of certain macro-prudential limits applicable to </a:t>
            </a:r>
            <a:r>
              <a:rPr lang="en-IN" sz="1800" dirty="0">
                <a:solidFill>
                  <a:srgbClr val="FF0000"/>
                </a:solidFill>
                <a:latin typeface="Trebuchet MS" panose="020B0603020202020204" pitchFamily="34" charset="0"/>
              </a:rPr>
              <a:t>FPI </a:t>
            </a:r>
            <a:r>
              <a:rPr lang="en-IN" sz="1800" dirty="0">
                <a:latin typeface="Trebuchet MS" panose="020B0603020202020204" pitchFamily="34" charset="0"/>
              </a:rPr>
              <a:t>investments in debt markets under the General Route, by FPIs that commit to remain invested for a stipulated retention period; </a:t>
            </a:r>
            <a:endParaRPr lang="en-US" sz="1800" dirty="0">
              <a:latin typeface="Trebuchet MS" panose="020B0603020202020204" pitchFamily="34" charset="0"/>
            </a:endParaRPr>
          </a:p>
          <a:p>
            <a:pPr marL="0" marR="0" indent="0" algn="just">
              <a:spcBef>
                <a:spcPct val="0"/>
              </a:spcBef>
              <a:spcAft>
                <a:spcPct val="0"/>
              </a:spcAft>
              <a:buNone/>
            </a:pPr>
            <a:r>
              <a:rPr lang="en-IN" sz="1800" dirty="0">
                <a:latin typeface="Trebuchet MS" panose="020B0603020202020204" pitchFamily="34" charset="0"/>
              </a:rPr>
              <a:t>(c) </a:t>
            </a:r>
            <a:r>
              <a:rPr lang="en-IN" sz="1800" dirty="0">
                <a:solidFill>
                  <a:srgbClr val="FF0000"/>
                </a:solidFill>
                <a:latin typeface="Trebuchet MS" panose="020B0603020202020204" pitchFamily="34" charset="0"/>
              </a:rPr>
              <a:t>Fully Accessible Route </a:t>
            </a:r>
            <a:r>
              <a:rPr lang="en-IN" sz="1800" dirty="0">
                <a:latin typeface="Trebuchet MS" panose="020B0603020202020204" pitchFamily="34" charset="0"/>
              </a:rPr>
              <a:t>for investments by </a:t>
            </a:r>
            <a:r>
              <a:rPr lang="en-IN" sz="1800" dirty="0">
                <a:solidFill>
                  <a:srgbClr val="FF0000"/>
                </a:solidFill>
                <a:latin typeface="Trebuchet MS" panose="020B0603020202020204" pitchFamily="34" charset="0"/>
              </a:rPr>
              <a:t>non-residents</a:t>
            </a:r>
            <a:r>
              <a:rPr lang="en-IN" sz="1800" dirty="0">
                <a:latin typeface="Trebuchet MS" panose="020B0603020202020204" pitchFamily="34" charset="0"/>
              </a:rPr>
              <a:t> in certain specified categories of Central Government securities (‘specified securities’) without any restriction; and </a:t>
            </a:r>
            <a:endParaRPr lang="en-US" sz="1800" dirty="0">
              <a:latin typeface="Trebuchet MS" panose="020B0603020202020204" pitchFamily="34" charset="0"/>
            </a:endParaRPr>
          </a:p>
          <a:p>
            <a:pPr marL="0" marR="0" indent="0" algn="just">
              <a:spcBef>
                <a:spcPct val="0"/>
              </a:spcBef>
              <a:spcAft>
                <a:spcPct val="0"/>
              </a:spcAft>
              <a:buNone/>
            </a:pPr>
            <a:r>
              <a:rPr lang="en-IN" sz="1800" dirty="0">
                <a:latin typeface="Trebuchet MS" panose="020B0603020202020204" pitchFamily="34" charset="0"/>
              </a:rPr>
              <a:t>(d) </a:t>
            </a:r>
            <a:r>
              <a:rPr lang="en-IN" sz="1800" dirty="0">
                <a:solidFill>
                  <a:srgbClr val="FF0000"/>
                </a:solidFill>
                <a:latin typeface="Trebuchet MS" panose="020B0603020202020204" pitchFamily="34" charset="0"/>
              </a:rPr>
              <a:t>Scheme for Trading and Settlement of Sovereign Green Bonds </a:t>
            </a:r>
            <a:r>
              <a:rPr lang="en-IN" sz="1800" dirty="0">
                <a:latin typeface="Trebuchet MS" panose="020B0603020202020204" pitchFamily="34" charset="0"/>
              </a:rPr>
              <a:t>issued by the Central Government by eligible foreign investors in the International Financial Services Centre (IFSC). </a:t>
            </a:r>
            <a:endParaRPr lang="en-IN" sz="1800" dirty="0" smtClean="0">
              <a:latin typeface="Trebuchet MS" panose="020B0603020202020204" pitchFamily="34" charset="0"/>
            </a:endParaRPr>
          </a:p>
          <a:p>
            <a:pPr marL="0" indent="0" algn="just">
              <a:spcAft>
                <a:spcPct val="0"/>
              </a:spcAft>
              <a:buNone/>
            </a:pPr>
            <a:r>
              <a:rPr lang="en-IN" sz="1800" dirty="0" smtClean="0">
                <a:latin typeface="Trebuchet MS" panose="020B0603020202020204" pitchFamily="34" charset="0"/>
              </a:rPr>
              <a:t>(e)</a:t>
            </a:r>
            <a:r>
              <a:rPr lang="en-IN" sz="1800" dirty="0">
                <a:latin typeface="Trebuchet MS" panose="020B0603020202020204" pitchFamily="34" charset="0"/>
              </a:rPr>
              <a:t> </a:t>
            </a:r>
            <a:r>
              <a:rPr lang="en-US" sz="1800" dirty="0" smtClean="0">
                <a:solidFill>
                  <a:srgbClr val="FF0000"/>
                </a:solidFill>
                <a:latin typeface="Trebuchet MS" panose="020B0603020202020204" pitchFamily="34" charset="0"/>
              </a:rPr>
              <a:t>Special </a:t>
            </a:r>
            <a:r>
              <a:rPr lang="en-US" sz="1800" dirty="0">
                <a:solidFill>
                  <a:srgbClr val="FF0000"/>
                </a:solidFill>
                <a:latin typeface="Trebuchet MS" panose="020B0603020202020204" pitchFamily="34" charset="0"/>
              </a:rPr>
              <a:t>Rupee Vostro Account </a:t>
            </a:r>
            <a:r>
              <a:rPr lang="en-US" sz="1800" dirty="0" smtClean="0">
                <a:solidFill>
                  <a:srgbClr val="FF0000"/>
                </a:solidFill>
                <a:latin typeface="Trebuchet MS" panose="020B0603020202020204" pitchFamily="34" charset="0"/>
              </a:rPr>
              <a:t>Route  </a:t>
            </a:r>
            <a:r>
              <a:rPr lang="en-US" sz="1800" dirty="0">
                <a:latin typeface="Trebuchet MS" panose="020B0603020202020204" pitchFamily="34" charset="0"/>
              </a:rPr>
              <a:t>for investment in </a:t>
            </a:r>
            <a:r>
              <a:rPr lang="en-US" sz="1800" dirty="0" smtClean="0">
                <a:latin typeface="Trebuchet MS" panose="020B0603020202020204" pitchFamily="34" charset="0"/>
              </a:rPr>
              <a:t>Government Securities </a:t>
            </a:r>
            <a:r>
              <a:rPr lang="en-US" sz="1800" dirty="0">
                <a:latin typeface="Trebuchet MS" panose="020B0603020202020204" pitchFamily="34" charset="0"/>
              </a:rPr>
              <a:t>by Persons Resident Outside India </a:t>
            </a:r>
            <a:r>
              <a:rPr lang="en-US" sz="1800" dirty="0">
                <a:solidFill>
                  <a:srgbClr val="00B050"/>
                </a:solidFill>
                <a:latin typeface="Trebuchet MS" panose="020B0603020202020204" pitchFamily="34" charset="0"/>
              </a:rPr>
              <a:t>from the rupee </a:t>
            </a:r>
            <a:r>
              <a:rPr lang="en-US" sz="1800" dirty="0" smtClean="0">
                <a:solidFill>
                  <a:srgbClr val="00B050"/>
                </a:solidFill>
                <a:latin typeface="Trebuchet MS" panose="020B0603020202020204" pitchFamily="34" charset="0"/>
              </a:rPr>
              <a:t>surplus balance </a:t>
            </a:r>
            <a:r>
              <a:rPr lang="en-US" sz="1800" dirty="0">
                <a:solidFill>
                  <a:srgbClr val="00B050"/>
                </a:solidFill>
                <a:latin typeface="Trebuchet MS" panose="020B0603020202020204" pitchFamily="34" charset="0"/>
              </a:rPr>
              <a:t>maintained in Special Rupee Vostro </a:t>
            </a:r>
            <a:r>
              <a:rPr lang="en-US" sz="1800" dirty="0" smtClean="0">
                <a:solidFill>
                  <a:srgbClr val="00B050"/>
                </a:solidFill>
                <a:latin typeface="Trebuchet MS" panose="020B0603020202020204" pitchFamily="34" charset="0"/>
              </a:rPr>
              <a:t>Accounts</a:t>
            </a:r>
            <a:r>
              <a:rPr lang="en-US" sz="1800" dirty="0" smtClean="0">
                <a:latin typeface="Trebuchet MS" panose="020B0603020202020204" pitchFamily="34" charset="0"/>
              </a:rPr>
              <a:t>.</a:t>
            </a:r>
            <a:r>
              <a:rPr lang="en-US" dirty="0"/>
              <a:t> </a:t>
            </a:r>
            <a:r>
              <a:rPr lang="en-US" dirty="0" smtClean="0"/>
              <a:t>(IC/640/2025)</a:t>
            </a:r>
            <a:endParaRPr lang="en-US" sz="1800" dirty="0">
              <a:latin typeface="Trebuchet MS" panose="020B0603020202020204" pitchFamily="34" charset="0"/>
            </a:endParaRPr>
          </a:p>
          <a:p>
            <a:endParaRPr lang="en-US" sz="1800" dirty="0">
              <a:latin typeface="Trebuchet MS" panose="020B0603020202020204" pitchFamily="34" charset="0"/>
            </a:endParaRPr>
          </a:p>
        </p:txBody>
      </p:sp>
      <p:sp>
        <p:nvSpPr>
          <p:cNvPr id="44" name="radarfort"/>
          <p:cNvSpPr txBox="1"/>
          <p:nvPr/>
        </p:nvSpPr>
        <p:spPr>
          <a:xfrm>
            <a:off x="4327237" y="6433127"/>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882748672"/>
      </p:ext>
    </p:extLst>
  </p:cSld>
  <p:clrMapOvr>
    <a:masterClrMapping/>
  </p:clrMapOvr>
  <p:transition spd="med">
    <p:wheel/>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563" y="831274"/>
            <a:ext cx="8746837" cy="822036"/>
          </a:xfrm>
        </p:spPr>
        <p:txBody>
          <a:bodyPr/>
          <a:lstStyle/>
          <a:p>
            <a:r>
              <a:rPr lang="en-US" sz="2000" b="1" dirty="0">
                <a:latin typeface="Trebuchet MS" panose="020B0603020202020204" pitchFamily="34" charset="0"/>
              </a:rPr>
              <a:t>International Trade Settlement in Indian Rupees (INR) and Master Direction </a:t>
            </a:r>
            <a:r>
              <a:rPr lang="en-US" sz="2000" b="1" dirty="0" smtClean="0">
                <a:latin typeface="Trebuchet MS" panose="020B0603020202020204" pitchFamily="34" charset="0"/>
              </a:rPr>
              <a:t>– Exports </a:t>
            </a:r>
            <a:r>
              <a:rPr lang="en-US" sz="2000" b="1" dirty="0">
                <a:latin typeface="Trebuchet MS" panose="020B0603020202020204" pitchFamily="34" charset="0"/>
              </a:rPr>
              <a:t>of Goods and </a:t>
            </a:r>
            <a:r>
              <a:rPr lang="en-US" sz="2000" b="1" dirty="0" smtClean="0">
                <a:latin typeface="Trebuchet MS" panose="020B0603020202020204" pitchFamily="34" charset="0"/>
              </a:rPr>
              <a:t>Services (IC/639/2025)</a:t>
            </a:r>
            <a:endParaRPr lang="en-US" sz="2000" b="1" dirty="0">
              <a:latin typeface="Trebuchet MS" panose="020B0603020202020204" pitchFamily="34" charset="0"/>
            </a:endParaRPr>
          </a:p>
        </p:txBody>
      </p:sp>
      <p:sp>
        <p:nvSpPr>
          <p:cNvPr id="3" name="Content Placeholder 2"/>
          <p:cNvSpPr>
            <a:spLocks noGrp="1"/>
          </p:cNvSpPr>
          <p:nvPr>
            <p:ph idx="1"/>
          </p:nvPr>
        </p:nvSpPr>
        <p:spPr>
          <a:xfrm>
            <a:off x="1" y="1560945"/>
            <a:ext cx="9042400" cy="4747491"/>
          </a:xfrm>
        </p:spPr>
        <p:txBody>
          <a:bodyPr/>
          <a:lstStyle/>
          <a:p>
            <a:pPr algn="just"/>
            <a:r>
              <a:rPr lang="en-US" sz="2400" dirty="0">
                <a:solidFill>
                  <a:schemeClr val="tx1"/>
                </a:solidFill>
                <a:latin typeface="Trebuchet MS" panose="020B0603020202020204" pitchFamily="34" charset="0"/>
              </a:rPr>
              <a:t>AD Category-I banks may </a:t>
            </a:r>
            <a:r>
              <a:rPr lang="en-US" sz="2400" dirty="0">
                <a:solidFill>
                  <a:srgbClr val="00B050"/>
                </a:solidFill>
                <a:latin typeface="Trebuchet MS" panose="020B0603020202020204" pitchFamily="34" charset="0"/>
              </a:rPr>
              <a:t>open/close Special Rupee Vostro Accounts </a:t>
            </a:r>
            <a:r>
              <a:rPr lang="en-US" sz="2400" dirty="0">
                <a:solidFill>
                  <a:schemeClr val="tx1"/>
                </a:solidFill>
                <a:latin typeface="Trebuchet MS" panose="020B0603020202020204" pitchFamily="34" charset="0"/>
              </a:rPr>
              <a:t>in the name </a:t>
            </a:r>
            <a:r>
              <a:rPr lang="en-US" sz="2400" dirty="0" smtClean="0">
                <a:solidFill>
                  <a:schemeClr val="tx1"/>
                </a:solidFill>
                <a:latin typeface="Trebuchet MS" panose="020B0603020202020204" pitchFamily="34" charset="0"/>
              </a:rPr>
              <a:t>of their overseas branches or correspondents </a:t>
            </a:r>
            <a:r>
              <a:rPr lang="en-US" sz="2400" dirty="0" smtClean="0">
                <a:solidFill>
                  <a:srgbClr val="00B050"/>
                </a:solidFill>
                <a:latin typeface="Trebuchet MS" panose="020B0603020202020204" pitchFamily="34" charset="0"/>
              </a:rPr>
              <a:t>without prior reference to the Reserve Bank.</a:t>
            </a:r>
          </a:p>
          <a:p>
            <a:pPr marL="0" indent="0" algn="just">
              <a:buNone/>
            </a:pPr>
            <a:endParaRPr lang="en-US" sz="2400" dirty="0" smtClean="0">
              <a:solidFill>
                <a:schemeClr val="tx1"/>
              </a:solidFill>
              <a:latin typeface="Trebuchet MS" panose="020B0603020202020204" pitchFamily="34" charset="0"/>
            </a:endParaRPr>
          </a:p>
          <a:p>
            <a:pPr algn="just">
              <a:buFont typeface="Arial" panose="020B0604020202020204" pitchFamily="34" charset="0"/>
              <a:buChar char="•"/>
            </a:pPr>
            <a:r>
              <a:rPr lang="en-US" sz="2400" dirty="0" smtClean="0">
                <a:solidFill>
                  <a:schemeClr val="tx1"/>
                </a:solidFill>
                <a:latin typeface="Trebuchet MS" panose="020B0603020202020204" pitchFamily="34" charset="0"/>
              </a:rPr>
              <a:t>AD </a:t>
            </a:r>
            <a:r>
              <a:rPr lang="en-US" sz="2400" dirty="0">
                <a:solidFill>
                  <a:schemeClr val="tx1"/>
                </a:solidFill>
                <a:latin typeface="Trebuchet MS" panose="020B0603020202020204" pitchFamily="34" charset="0"/>
              </a:rPr>
              <a:t>bank maintaining the Special Rupee Vostro Account shall ensure that </a:t>
            </a:r>
            <a:r>
              <a:rPr lang="en-US" sz="2400" dirty="0">
                <a:solidFill>
                  <a:srgbClr val="00B050"/>
                </a:solidFill>
                <a:latin typeface="Trebuchet MS" panose="020B0603020202020204" pitchFamily="34" charset="0"/>
              </a:rPr>
              <a:t>the correspondent bank is not from a country or jurisdiction in the updated FATF Public Statement on High Risk</a:t>
            </a:r>
            <a:r>
              <a:rPr lang="en-US" sz="2400" dirty="0">
                <a:solidFill>
                  <a:schemeClr val="tx1"/>
                </a:solidFill>
                <a:latin typeface="Trebuchet MS" panose="020B0603020202020204" pitchFamily="34" charset="0"/>
              </a:rPr>
              <a:t> &amp; Non Co-operative Jurisdictions on which FATF </a:t>
            </a:r>
            <a:r>
              <a:rPr lang="en-US" sz="2400" dirty="0">
                <a:solidFill>
                  <a:srgbClr val="00B050"/>
                </a:solidFill>
                <a:latin typeface="Trebuchet MS" panose="020B0603020202020204" pitchFamily="34" charset="0"/>
              </a:rPr>
              <a:t>has</a:t>
            </a:r>
            <a:r>
              <a:rPr lang="en-US" sz="2400" dirty="0">
                <a:solidFill>
                  <a:schemeClr val="tx1"/>
                </a:solidFill>
                <a:latin typeface="Trebuchet MS" panose="020B0603020202020204" pitchFamily="34" charset="0"/>
              </a:rPr>
              <a:t> </a:t>
            </a:r>
            <a:r>
              <a:rPr lang="en-US" sz="2400" dirty="0">
                <a:solidFill>
                  <a:srgbClr val="00B050"/>
                </a:solidFill>
                <a:latin typeface="Trebuchet MS" panose="020B0603020202020204" pitchFamily="34" charset="0"/>
              </a:rPr>
              <a:t>called for counter </a:t>
            </a:r>
            <a:r>
              <a:rPr lang="en-US" sz="2400" dirty="0" smtClean="0">
                <a:solidFill>
                  <a:srgbClr val="00B050"/>
                </a:solidFill>
                <a:latin typeface="Trebuchet MS" panose="020B0603020202020204" pitchFamily="34" charset="0"/>
              </a:rPr>
              <a:t>measures</a:t>
            </a:r>
            <a:r>
              <a:rPr lang="en-US" sz="2400" dirty="0" smtClean="0">
                <a:solidFill>
                  <a:schemeClr val="tx1"/>
                </a:solidFill>
                <a:latin typeface="Trebuchet MS" panose="020B0603020202020204" pitchFamily="34" charset="0"/>
              </a:rPr>
              <a:t>.</a:t>
            </a:r>
            <a:endParaRPr lang="en-US" sz="24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684352242"/>
      </p:ext>
    </p:extLst>
  </p:cSld>
  <p:clrMapOvr>
    <a:masterClrMapping/>
  </p:clrMapOvr>
  <p:transition spd="med">
    <p:wheel/>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8958472"/>
              </p:ext>
            </p:extLst>
          </p:nvPr>
        </p:nvGraphicFramePr>
        <p:xfrm>
          <a:off x="138545" y="720436"/>
          <a:ext cx="8913090" cy="5171978"/>
        </p:xfrm>
        <a:graphic>
          <a:graphicData uri="http://schemas.openxmlformats.org/drawingml/2006/table">
            <a:tbl>
              <a:tblPr firstRow="1" firstCol="1" bandRow="1"/>
              <a:tblGrid>
                <a:gridCol w="1308215">
                  <a:extLst>
                    <a:ext uri="{9D8B030D-6E8A-4147-A177-3AD203B41FA5}">
                      <a16:colId xmlns:a16="http://schemas.microsoft.com/office/drawing/2014/main" val="20000"/>
                    </a:ext>
                  </a:extLst>
                </a:gridCol>
                <a:gridCol w="1574860">
                  <a:extLst>
                    <a:ext uri="{9D8B030D-6E8A-4147-A177-3AD203B41FA5}">
                      <a16:colId xmlns:a16="http://schemas.microsoft.com/office/drawing/2014/main" val="20001"/>
                    </a:ext>
                  </a:extLst>
                </a:gridCol>
                <a:gridCol w="6030015">
                  <a:extLst>
                    <a:ext uri="{9D8B030D-6E8A-4147-A177-3AD203B41FA5}">
                      <a16:colId xmlns:a16="http://schemas.microsoft.com/office/drawing/2014/main" val="20002"/>
                    </a:ext>
                  </a:extLst>
                </a:gridCol>
              </a:tblGrid>
              <a:tr h="279303">
                <a:tc>
                  <a:txBody>
                    <a:bodyPr/>
                    <a:lstStyle/>
                    <a:p>
                      <a:pPr marL="0" marR="0" algn="just">
                        <a:lnSpc>
                          <a:spcPct val="107000"/>
                        </a:lnSpc>
                        <a:spcBef>
                          <a:spcPct val="0"/>
                        </a:spcBef>
                        <a:spcAft>
                          <a:spcPct val="0"/>
                        </a:spcAft>
                      </a:pPr>
                      <a:r>
                        <a:rPr lang="en-IN" sz="1200" dirty="0">
                          <a:solidFill>
                            <a:srgbClr val="FF0000"/>
                          </a:solidFill>
                        </a:rPr>
                        <a:t>Investment Route </a:t>
                      </a:r>
                      <a:endParaRPr lang="en-US" sz="1200" dirty="0">
                        <a:solidFill>
                          <a:srgbClr val="FF0000"/>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200">
                          <a:solidFill>
                            <a:srgbClr val="FF0000"/>
                          </a:solidFill>
                        </a:rPr>
                        <a:t>Eligible Investors</a:t>
                      </a:r>
                      <a:endParaRPr lang="en-US" sz="1200">
                        <a:solidFill>
                          <a:srgbClr val="FF0000"/>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200" dirty="0">
                          <a:solidFill>
                            <a:srgbClr val="FF0000"/>
                          </a:solidFill>
                        </a:rPr>
                        <a:t>Regulatory Limits &amp; Conditions       402/2025</a:t>
                      </a:r>
                      <a:endParaRPr lang="en-US" sz="1200" dirty="0">
                        <a:solidFill>
                          <a:srgbClr val="FF0000"/>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85764">
                <a:tc>
                  <a:txBody>
                    <a:bodyPr/>
                    <a:lstStyle/>
                    <a:p>
                      <a:pPr marL="0" marR="0" algn="just">
                        <a:lnSpc>
                          <a:spcPct val="107000"/>
                        </a:lnSpc>
                        <a:spcBef>
                          <a:spcPct val="0"/>
                        </a:spcBef>
                        <a:spcAft>
                          <a:spcPct val="0"/>
                        </a:spcAft>
                      </a:pPr>
                      <a:r>
                        <a:rPr lang="en-IN" sz="1200" b="1" dirty="0">
                          <a:solidFill>
                            <a:schemeClr val="tx1"/>
                          </a:solidFill>
                        </a:rPr>
                        <a:t>General Route</a:t>
                      </a:r>
                      <a:endParaRPr lang="en-US" sz="1200" b="1" dirty="0">
                        <a:solidFill>
                          <a:schemeClr val="tx1"/>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Foreign Portfolio Investors (FPIs)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 Instruments: Govt. Securities (excl. FAR), State Govt. </a:t>
                      </a:r>
                    </a:p>
                    <a:p>
                      <a:pPr marL="0" marR="0" algn="just">
                        <a:lnSpc>
                          <a:spcPct val="107000"/>
                        </a:lnSpc>
                        <a:spcBef>
                          <a:spcPct val="0"/>
                        </a:spcBef>
                        <a:spcAft>
                          <a:spcPct val="0"/>
                        </a:spcAft>
                      </a:pPr>
                      <a:r>
                        <a:rPr lang="en-US" altLang="en-US" sz="1200" b="1" dirty="0">
                          <a:solidFill>
                            <a:schemeClr val="tx1"/>
                          </a:solidFill>
                        </a:rPr>
                        <a:t>Securities, Corporate Debt Securities</a:t>
                      </a:r>
                    </a:p>
                    <a:p>
                      <a:pPr marL="0" marR="0" algn="just">
                        <a:lnSpc>
                          <a:spcPct val="107000"/>
                        </a:lnSpc>
                        <a:spcBef>
                          <a:spcPct val="0"/>
                        </a:spcBef>
                        <a:spcAft>
                          <a:spcPct val="0"/>
                        </a:spcAft>
                      </a:pPr>
                      <a:r>
                        <a:rPr lang="en-US" altLang="en-US" sz="1200" b="1" dirty="0">
                          <a:solidFill>
                            <a:schemeClr val="tx1"/>
                          </a:solidFill>
                        </a:rPr>
                        <a:t>- Investment Limits: 6% of Central Govt. </a:t>
                      </a:r>
                    </a:p>
                    <a:p>
                      <a:pPr marL="0" marR="0" algn="just">
                        <a:lnSpc>
                          <a:spcPct val="107000"/>
                        </a:lnSpc>
                        <a:spcBef>
                          <a:spcPct val="0"/>
                        </a:spcBef>
                        <a:spcAft>
                          <a:spcPct val="0"/>
                        </a:spcAft>
                      </a:pPr>
                      <a:r>
                        <a:rPr lang="en-US" altLang="en-US" sz="1200" b="1" dirty="0">
                          <a:solidFill>
                            <a:schemeClr val="tx1"/>
                          </a:solidFill>
                        </a:rPr>
                        <a:t>securities, 2% of State Govt. securities, 15% of corporate bonds</a:t>
                      </a:r>
                    </a:p>
                    <a:p>
                      <a:pPr marL="0" marR="0" algn="just">
                        <a:lnSpc>
                          <a:spcPct val="107000"/>
                        </a:lnSpc>
                        <a:spcBef>
                          <a:spcPct val="0"/>
                        </a:spcBef>
                        <a:spcAft>
                          <a:spcPct val="0"/>
                        </a:spcAft>
                      </a:pPr>
                      <a:r>
                        <a:rPr lang="en-US" altLang="en-US" sz="1200" b="1" dirty="0">
                          <a:solidFill>
                            <a:schemeClr val="tx1"/>
                          </a:solidFill>
                        </a:rPr>
                        <a:t>- Restrictions: Issue-wise cap ≤ 50%, no real estate/land/capital market </a:t>
                      </a:r>
                    </a:p>
                    <a:p>
                      <a:pPr marL="0" marR="0" algn="just">
                        <a:lnSpc>
                          <a:spcPct val="107000"/>
                        </a:lnSpc>
                        <a:spcBef>
                          <a:spcPct val="0"/>
                        </a:spcBef>
                        <a:spcAft>
                          <a:spcPct val="0"/>
                        </a:spcAft>
                      </a:pPr>
                      <a:r>
                        <a:rPr lang="en-US" altLang="en-US" sz="1200" b="1" dirty="0">
                          <a:solidFill>
                            <a:schemeClr val="tx1"/>
                          </a:solidFill>
                        </a:rPr>
                        <a:t>via unlisted bonds</a:t>
                      </a:r>
                    </a:p>
                    <a:p>
                      <a:pPr marL="0" marR="0" algn="just">
                        <a:lnSpc>
                          <a:spcPct val="107000"/>
                        </a:lnSpc>
                        <a:spcBef>
                          <a:spcPct val="0"/>
                        </a:spcBef>
                        <a:spcAft>
                          <a:spcPct val="0"/>
                        </a:spcAft>
                      </a:pPr>
                      <a:r>
                        <a:rPr lang="en-US" altLang="en-US" sz="1200" b="1" dirty="0">
                          <a:solidFill>
                            <a:schemeClr val="tx1"/>
                          </a:solidFill>
                        </a:rPr>
                        <a:t>- </a:t>
                      </a:r>
                      <a:r>
                        <a:rPr lang="en-US" altLang="en-US" sz="1200" b="1" dirty="0">
                          <a:solidFill>
                            <a:srgbClr val="FF0000"/>
                          </a:solidFill>
                        </a:rPr>
                        <a:t>Relaxation (2025): Short-term &amp; concentration caps repealed</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7705">
                <a:tc>
                  <a:txBody>
                    <a:bodyPr/>
                    <a:lstStyle/>
                    <a:p>
                      <a:pPr marL="0" marR="0" algn="just">
                        <a:lnSpc>
                          <a:spcPct val="107000"/>
                        </a:lnSpc>
                        <a:spcBef>
                          <a:spcPct val="0"/>
                        </a:spcBef>
                        <a:spcAft>
                          <a:spcPct val="0"/>
                        </a:spcAft>
                      </a:pPr>
                      <a:r>
                        <a:rPr lang="en-IN" sz="1200" b="1" dirty="0">
                          <a:solidFill>
                            <a:schemeClr val="tx1"/>
                          </a:solidFill>
                        </a:rPr>
                        <a:t>Voluntary Retention Route (VRR)</a:t>
                      </a:r>
                      <a:endParaRPr lang="en-US" sz="1200" b="1" dirty="0">
                        <a:solidFill>
                          <a:schemeClr val="tx1"/>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FPIs who commit to remain invested for a retention period</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 Instruments: Govt. Securities, Corporate Debt Securities, Repos &amp; Reverse Repos, some unlisted corporate debt securities</a:t>
                      </a:r>
                    </a:p>
                    <a:p>
                      <a:pPr marL="0" marR="0" algn="just">
                        <a:lnSpc>
                          <a:spcPct val="107000"/>
                        </a:lnSpc>
                        <a:spcBef>
                          <a:spcPct val="0"/>
                        </a:spcBef>
                        <a:spcAft>
                          <a:spcPct val="0"/>
                        </a:spcAft>
                      </a:pPr>
                      <a:r>
                        <a:rPr lang="en-US" altLang="en-US" sz="1200" b="1" dirty="0">
                          <a:solidFill>
                            <a:schemeClr val="tx1"/>
                          </a:solidFill>
                        </a:rPr>
                        <a:t>- Investment Limit: ₹2.5 lakh crore (or higher, notified by RBI)</a:t>
                      </a:r>
                    </a:p>
                    <a:p>
                      <a:pPr marL="0" marR="0" algn="just">
                        <a:lnSpc>
                          <a:spcPct val="107000"/>
                        </a:lnSpc>
                        <a:spcBef>
                          <a:spcPct val="0"/>
                        </a:spcBef>
                        <a:spcAft>
                          <a:spcPct val="0"/>
                        </a:spcAft>
                      </a:pPr>
                      <a:r>
                        <a:rPr lang="en-US" altLang="en-US" sz="1200" b="1" dirty="0">
                          <a:solidFill>
                            <a:schemeClr val="tx1"/>
                          </a:solidFill>
                        </a:rPr>
                        <a:t>- Conditions: Must invest ≥ 75% of Committed Portfolio Size (CPS), minimum </a:t>
                      </a:r>
                      <a:r>
                        <a:rPr lang="en-US" altLang="en-US" sz="1200" b="1" dirty="0">
                          <a:solidFill>
                            <a:srgbClr val="FF0000"/>
                          </a:solidFill>
                        </a:rPr>
                        <a:t>retention 3 years</a:t>
                      </a:r>
                      <a:r>
                        <a:rPr lang="en-US" altLang="en-US" sz="1200" b="1" dirty="0">
                          <a:solidFill>
                            <a:schemeClr val="tx1"/>
                          </a:solidFill>
                        </a:rPr>
                        <a:t>, separate SNRR account</a:t>
                      </a:r>
                    </a:p>
                    <a:p>
                      <a:pPr marL="0" marR="0" algn="just">
                        <a:lnSpc>
                          <a:spcPct val="107000"/>
                        </a:lnSpc>
                        <a:spcBef>
                          <a:spcPct val="0"/>
                        </a:spcBef>
                        <a:spcAft>
                          <a:spcPct val="0"/>
                        </a:spcAft>
                      </a:pPr>
                      <a:r>
                        <a:rPr lang="en-US" altLang="en-US" sz="1200" b="1" dirty="0">
                          <a:solidFill>
                            <a:schemeClr val="tx1"/>
                          </a:solidFill>
                        </a:rPr>
                        <a:t>- Relaxations: No maturity restrictions, no issue-wise/short-term/concentration caps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2145">
                <a:tc>
                  <a:txBody>
                    <a:bodyPr/>
                    <a:lstStyle/>
                    <a:p>
                      <a:pPr marL="0" marR="0" algn="just">
                        <a:lnSpc>
                          <a:spcPct val="107000"/>
                        </a:lnSpc>
                        <a:spcBef>
                          <a:spcPct val="0"/>
                        </a:spcBef>
                        <a:spcAft>
                          <a:spcPct val="0"/>
                        </a:spcAft>
                      </a:pPr>
                      <a:r>
                        <a:rPr lang="en-IN" sz="1200" b="1">
                          <a:solidFill>
                            <a:schemeClr val="tx1"/>
                          </a:solidFill>
                        </a:rPr>
                        <a:t>Fully Accessible Route (FAR)</a:t>
                      </a:r>
                      <a:endParaRPr lang="en-US" sz="1200" b="1">
                        <a:solidFill>
                          <a:schemeClr val="tx1"/>
                        </a:solidFill>
                      </a:endParaRP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a:solidFill>
                            <a:schemeClr val="tx1"/>
                          </a:solidFill>
                        </a:rPr>
                        <a:t>FPIs, NRIs, OCIs, and other notified non-residents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 Instruments: Central Govt. ‘Specified Securities’ (5, 7, 10-year bonds &amp; others notified)</a:t>
                      </a:r>
                    </a:p>
                    <a:p>
                      <a:pPr marL="0" marR="0" algn="just">
                        <a:lnSpc>
                          <a:spcPct val="107000"/>
                        </a:lnSpc>
                        <a:spcBef>
                          <a:spcPct val="0"/>
                        </a:spcBef>
                        <a:spcAft>
                          <a:spcPct val="0"/>
                        </a:spcAft>
                      </a:pPr>
                      <a:r>
                        <a:rPr lang="en-US" altLang="en-US" sz="1200" b="1" dirty="0">
                          <a:solidFill>
                            <a:schemeClr val="tx1"/>
                          </a:solidFill>
                        </a:rPr>
                        <a:t>- </a:t>
                      </a:r>
                      <a:r>
                        <a:rPr lang="en-US" altLang="en-US" sz="1200" b="1" dirty="0">
                          <a:solidFill>
                            <a:srgbClr val="FF0000"/>
                          </a:solidFill>
                        </a:rPr>
                        <a:t>Investment Limits: No limits</a:t>
                      </a:r>
                    </a:p>
                    <a:p>
                      <a:pPr marL="0" marR="0" algn="just">
                        <a:lnSpc>
                          <a:spcPct val="107000"/>
                        </a:lnSpc>
                        <a:spcBef>
                          <a:spcPct val="0"/>
                        </a:spcBef>
                        <a:spcAft>
                          <a:spcPct val="0"/>
                        </a:spcAft>
                      </a:pPr>
                      <a:r>
                        <a:rPr lang="en-US" altLang="en-US" sz="1200" b="1" dirty="0">
                          <a:solidFill>
                            <a:schemeClr val="tx1"/>
                          </a:solidFill>
                        </a:rPr>
                        <a:t>- Restrictions: None (free access, no macro-prudential limits)</a:t>
                      </a:r>
                    </a:p>
                    <a:p>
                      <a:pPr marL="0" marR="0" algn="just">
                        <a:lnSpc>
                          <a:spcPct val="107000"/>
                        </a:lnSpc>
                        <a:spcBef>
                          <a:spcPct val="0"/>
                        </a:spcBef>
                        <a:spcAft>
                          <a:spcPct val="0"/>
                        </a:spcAft>
                      </a:pPr>
                      <a:r>
                        <a:rPr lang="en-US" altLang="en-US" sz="1200" b="1" dirty="0">
                          <a:solidFill>
                            <a:schemeClr val="tx1"/>
                          </a:solidFill>
                        </a:rPr>
                        <a:t>- Relaxations: Free from all restrictions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57556">
                <a:tc>
                  <a:txBody>
                    <a:bodyPr/>
                    <a:lstStyle/>
                    <a:p>
                      <a:pPr marL="0" marR="0" algn="just">
                        <a:lnSpc>
                          <a:spcPct val="107000"/>
                        </a:lnSpc>
                        <a:spcBef>
                          <a:spcPct val="0"/>
                        </a:spcBef>
                        <a:spcAft>
                          <a:spcPct val="0"/>
                        </a:spcAft>
                      </a:pPr>
                      <a:r>
                        <a:rPr lang="en-US" altLang="en-US" sz="1200" b="1" dirty="0">
                          <a:solidFill>
                            <a:schemeClr val="tx1"/>
                          </a:solidFill>
                        </a:rPr>
                        <a:t>Other Facilities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a:solidFill>
                            <a:schemeClr val="tx1"/>
                          </a:solidFill>
                        </a:rPr>
                        <a:t>FPIs &amp; eligible foreign investors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US" altLang="en-US" sz="1200" b="1" dirty="0">
                          <a:solidFill>
                            <a:schemeClr val="tx1"/>
                          </a:solidFill>
                        </a:rPr>
                        <a:t>- Instruments: Sovereign Green Bonds (via IFSC), FX, Interest Rate &amp; Credit Derivatives, Govt. securities in OTC market</a:t>
                      </a:r>
                    </a:p>
                    <a:p>
                      <a:pPr marL="0" marR="0" algn="just">
                        <a:lnSpc>
                          <a:spcPct val="107000"/>
                        </a:lnSpc>
                        <a:spcBef>
                          <a:spcPct val="0"/>
                        </a:spcBef>
                        <a:spcAft>
                          <a:spcPct val="0"/>
                        </a:spcAft>
                      </a:pPr>
                      <a:r>
                        <a:rPr lang="en-US" altLang="en-US" sz="1200" b="1" dirty="0">
                          <a:solidFill>
                            <a:schemeClr val="tx1"/>
                          </a:solidFill>
                        </a:rPr>
                        <a:t>- Investment Limits: As per product-specific RBI guidelines</a:t>
                      </a:r>
                    </a:p>
                    <a:p>
                      <a:pPr marL="0" marR="0" algn="just">
                        <a:lnSpc>
                          <a:spcPct val="107000"/>
                        </a:lnSpc>
                        <a:spcBef>
                          <a:spcPct val="0"/>
                        </a:spcBef>
                        <a:spcAft>
                          <a:spcPct val="0"/>
                        </a:spcAft>
                      </a:pPr>
                      <a:r>
                        <a:rPr lang="en-US" altLang="en-US" sz="1200" b="1" dirty="0">
                          <a:solidFill>
                            <a:schemeClr val="tx1"/>
                          </a:solidFill>
                        </a:rPr>
                        <a:t>- Restrictions: Instrument-specific rules (Green Bonds scheme, OTC reporting, derivative rules)</a:t>
                      </a:r>
                    </a:p>
                    <a:p>
                      <a:pPr marL="0" marR="0" algn="just">
                        <a:lnSpc>
                          <a:spcPct val="107000"/>
                        </a:lnSpc>
                        <a:spcBef>
                          <a:spcPct val="0"/>
                        </a:spcBef>
                        <a:spcAft>
                          <a:spcPct val="0"/>
                        </a:spcAft>
                      </a:pPr>
                      <a:r>
                        <a:rPr lang="en-US" altLang="en-US" sz="1200" b="1" dirty="0">
                          <a:solidFill>
                            <a:schemeClr val="tx1"/>
                          </a:solidFill>
                        </a:rPr>
                        <a:t>- Relaxations: Broader market access across instruments</a:t>
                      </a:r>
                    </a:p>
                  </a:txBody>
                  <a:tcPr marL="18635" marR="186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2"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187" y="856034"/>
            <a:ext cx="9007813" cy="4124528"/>
          </a:xfrm>
        </p:spPr>
        <p:txBody>
          <a:bodyPr/>
          <a:lstStyle/>
          <a:p>
            <a:pPr marL="0" indent="0">
              <a:buNone/>
            </a:pPr>
            <a:r>
              <a:rPr lang="en-US" sz="2000" dirty="0" smtClean="0">
                <a:solidFill>
                  <a:schemeClr val="tx1"/>
                </a:solidFill>
              </a:rPr>
              <a:t>As per RBI amendment for  </a:t>
            </a:r>
            <a:r>
              <a:rPr lang="en-US" sz="2000" dirty="0">
                <a:solidFill>
                  <a:schemeClr val="tx1"/>
                </a:solidFill>
              </a:rPr>
              <a:t>FEMA 10 (R) 2015 </a:t>
            </a:r>
            <a:r>
              <a:rPr lang="en-US" sz="2000" dirty="0" smtClean="0">
                <a:solidFill>
                  <a:schemeClr val="tx1"/>
                </a:solidFill>
              </a:rPr>
              <a:t>permitted </a:t>
            </a:r>
            <a:r>
              <a:rPr lang="en-US" sz="2000" dirty="0">
                <a:solidFill>
                  <a:schemeClr val="tx1"/>
                </a:solidFill>
              </a:rPr>
              <a:t>Indian </a:t>
            </a:r>
            <a:r>
              <a:rPr lang="en-US" sz="2000" dirty="0" smtClean="0">
                <a:solidFill>
                  <a:schemeClr val="tx1"/>
                </a:solidFill>
              </a:rPr>
              <a:t>exporters  </a:t>
            </a:r>
          </a:p>
          <a:p>
            <a:pPr marL="0" indent="0">
              <a:buNone/>
            </a:pPr>
            <a:r>
              <a:rPr lang="en-US" sz="2000" dirty="0" smtClean="0">
                <a:solidFill>
                  <a:schemeClr val="tx1"/>
                </a:solidFill>
              </a:rPr>
              <a:t>a) to </a:t>
            </a:r>
            <a:r>
              <a:rPr lang="en-US" sz="2000" dirty="0">
                <a:solidFill>
                  <a:schemeClr val="tx1"/>
                </a:solidFill>
              </a:rPr>
              <a:t>open  accounts in </a:t>
            </a:r>
            <a:r>
              <a:rPr lang="en-US" sz="2000" dirty="0" smtClean="0">
                <a:solidFill>
                  <a:schemeClr val="tx1"/>
                </a:solidFill>
              </a:rPr>
              <a:t>USD currency </a:t>
            </a:r>
            <a:r>
              <a:rPr lang="en-US" sz="2000" dirty="0">
                <a:solidFill>
                  <a:schemeClr val="tx1"/>
                </a:solidFill>
              </a:rPr>
              <a:t>overseas for settlement of trade </a:t>
            </a:r>
            <a:r>
              <a:rPr lang="en-US" sz="2000" dirty="0" smtClean="0">
                <a:solidFill>
                  <a:schemeClr val="tx1"/>
                </a:solidFill>
              </a:rPr>
              <a:t>transactions</a:t>
            </a:r>
          </a:p>
          <a:p>
            <a:pPr marL="0" indent="0">
              <a:buNone/>
            </a:pPr>
            <a:r>
              <a:rPr lang="en-US" sz="2000" dirty="0" smtClean="0">
                <a:solidFill>
                  <a:schemeClr val="tx1"/>
                </a:solidFill>
              </a:rPr>
              <a:t>b</a:t>
            </a:r>
            <a:r>
              <a:rPr lang="en-US" sz="2000" dirty="0">
                <a:solidFill>
                  <a:schemeClr val="tx1"/>
                </a:solidFill>
              </a:rPr>
              <a:t>) to open  accounts in </a:t>
            </a:r>
            <a:r>
              <a:rPr lang="en-US" sz="2000" dirty="0" smtClean="0">
                <a:solidFill>
                  <a:schemeClr val="tx1"/>
                </a:solidFill>
              </a:rPr>
              <a:t>EURO currency </a:t>
            </a:r>
            <a:r>
              <a:rPr lang="en-US" sz="2000" dirty="0">
                <a:solidFill>
                  <a:schemeClr val="tx1"/>
                </a:solidFill>
              </a:rPr>
              <a:t>overseas for settlement of trade </a:t>
            </a:r>
            <a:r>
              <a:rPr lang="en-US" sz="2000" dirty="0" smtClean="0">
                <a:solidFill>
                  <a:schemeClr val="tx1"/>
                </a:solidFill>
              </a:rPr>
              <a:t>transactions</a:t>
            </a:r>
          </a:p>
          <a:p>
            <a:pPr marL="0" indent="0">
              <a:buNone/>
            </a:pPr>
            <a:r>
              <a:rPr lang="en-US" sz="2000" dirty="0" smtClean="0">
                <a:solidFill>
                  <a:schemeClr val="tx1"/>
                </a:solidFill>
              </a:rPr>
              <a:t>c</a:t>
            </a:r>
            <a:r>
              <a:rPr lang="en-US" sz="2000" dirty="0">
                <a:solidFill>
                  <a:schemeClr val="tx1"/>
                </a:solidFill>
              </a:rPr>
              <a:t>) to open  accounts in </a:t>
            </a:r>
            <a:r>
              <a:rPr lang="en-US" sz="2000" dirty="0" smtClean="0">
                <a:solidFill>
                  <a:schemeClr val="tx1"/>
                </a:solidFill>
              </a:rPr>
              <a:t> GBP currency </a:t>
            </a:r>
            <a:r>
              <a:rPr lang="en-US" sz="2000" dirty="0">
                <a:solidFill>
                  <a:schemeClr val="tx1"/>
                </a:solidFill>
              </a:rPr>
              <a:t>overseas for settlement of trade </a:t>
            </a:r>
            <a:r>
              <a:rPr lang="en-US" sz="2000" dirty="0" smtClean="0">
                <a:solidFill>
                  <a:schemeClr val="tx1"/>
                </a:solidFill>
              </a:rPr>
              <a:t>transactions</a:t>
            </a:r>
          </a:p>
          <a:p>
            <a:pPr marL="0" indent="0">
              <a:buNone/>
            </a:pPr>
            <a:r>
              <a:rPr lang="en-US" sz="2000" dirty="0">
                <a:solidFill>
                  <a:schemeClr val="tx1"/>
                </a:solidFill>
              </a:rPr>
              <a:t>d ) to open  accounts in </a:t>
            </a:r>
            <a:r>
              <a:rPr lang="en-US" sz="2000" dirty="0" smtClean="0">
                <a:solidFill>
                  <a:schemeClr val="tx1"/>
                </a:solidFill>
              </a:rPr>
              <a:t>JPY currency </a:t>
            </a:r>
            <a:r>
              <a:rPr lang="en-US" sz="2000" dirty="0">
                <a:solidFill>
                  <a:schemeClr val="tx1"/>
                </a:solidFill>
              </a:rPr>
              <a:t>overseas for settlement of trade </a:t>
            </a:r>
            <a:r>
              <a:rPr lang="en-US" sz="2000" dirty="0" smtClean="0">
                <a:solidFill>
                  <a:schemeClr val="tx1"/>
                </a:solidFill>
              </a:rPr>
              <a:t>transactions</a:t>
            </a:r>
          </a:p>
          <a:p>
            <a:pPr marL="0" indent="0">
              <a:buNone/>
            </a:pPr>
            <a:r>
              <a:rPr lang="en-US" sz="2000" dirty="0" smtClean="0">
                <a:solidFill>
                  <a:schemeClr val="tx1"/>
                </a:solidFill>
              </a:rPr>
              <a:t>e ) </a:t>
            </a:r>
            <a:r>
              <a:rPr lang="en-US" sz="2000" dirty="0" smtClean="0">
                <a:solidFill>
                  <a:schemeClr val="tx1"/>
                </a:solidFill>
              </a:rPr>
              <a:t>All of the above</a:t>
            </a:r>
            <a:endParaRPr lang="en-US" sz="2000" dirty="0">
              <a:solidFill>
                <a:schemeClr val="tx1"/>
              </a:solidFill>
            </a:endParaRPr>
          </a:p>
          <a:p>
            <a:endParaRPr lang="en-US" dirty="0"/>
          </a:p>
          <a:p>
            <a:endParaRPr lang="en-US" dirty="0"/>
          </a:p>
        </p:txBody>
      </p:sp>
    </p:spTree>
    <p:extLst>
      <p:ext uri="{BB962C8B-B14F-4D97-AF65-F5344CB8AC3E}">
        <p14:creationId xmlns:p14="http://schemas.microsoft.com/office/powerpoint/2010/main" val="231273991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39955" y="733059"/>
            <a:ext cx="6722380" cy="723208"/>
          </a:xfrm>
          <a:solidFill>
            <a:schemeClr val="accent2"/>
          </a:solidFill>
        </p:spPr>
        <p:txBody>
          <a:bodyPr/>
          <a:lstStyle/>
          <a:p>
            <a:pPr algn="ctr"/>
            <a:r>
              <a:rPr lang="en-IN" b="1" dirty="0">
                <a:solidFill>
                  <a:srgbClr val="FF0000"/>
                </a:solidFill>
                <a:effectLst>
                  <a:outerShdw blurRad="38100" dist="38100" dir="2700000" algn="tl">
                    <a:srgbClr val="000000">
                      <a:alpha val="43137"/>
                    </a:srgbClr>
                  </a:outerShdw>
                </a:effectLst>
              </a:rPr>
              <a:t>Fully Accessible Route &amp; Specified Security</a:t>
            </a:r>
            <a:br>
              <a:rPr lang="en-IN" b="1" dirty="0">
                <a:solidFill>
                  <a:srgbClr val="FF0000"/>
                </a:solidFill>
                <a:effectLst>
                  <a:outerShdw blurRad="38100" dist="38100" dir="2700000" algn="tl">
                    <a:srgbClr val="000000">
                      <a:alpha val="43137"/>
                    </a:srgbClr>
                  </a:outerShdw>
                </a:effectLst>
              </a:rPr>
            </a:br>
            <a:r>
              <a:rPr lang="en-IN" sz="1100" b="1" dirty="0">
                <a:solidFill>
                  <a:srgbClr val="FF0000"/>
                </a:solidFill>
                <a:effectLst>
                  <a:outerShdw blurRad="38100" dist="38100" dir="2700000" algn="tl">
                    <a:srgbClr val="000000">
                      <a:alpha val="43137"/>
                    </a:srgbClr>
                  </a:outerShdw>
                </a:effectLst>
              </a:rPr>
              <a:t>(FX/08/2023, IC/567/2024)</a:t>
            </a:r>
            <a:endParaRPr lang="hi-IN" sz="1100" b="1" dirty="0"/>
          </a:p>
        </p:txBody>
      </p:sp>
      <p:sp>
        <p:nvSpPr>
          <p:cNvPr id="3" name="Content Placeholder 2"/>
          <p:cNvSpPr>
            <a:spLocks noGrp="1"/>
          </p:cNvSpPr>
          <p:nvPr>
            <p:ph idx="1"/>
          </p:nvPr>
        </p:nvSpPr>
        <p:spPr>
          <a:xfrm>
            <a:off x="138545" y="1551709"/>
            <a:ext cx="8820728" cy="4878032"/>
          </a:xfrm>
          <a:noFill/>
        </p:spPr>
        <p:txBody>
          <a:bodyPr/>
          <a:lstStyle/>
          <a:p>
            <a:pPr marL="0" indent="0" algn="just">
              <a:buNone/>
            </a:pPr>
            <a:r>
              <a:rPr lang="en-US" sz="2400" dirty="0"/>
              <a:t>Sovereign Green Bonds issued by the Government in the fiscal year </a:t>
            </a:r>
            <a:r>
              <a:rPr lang="en-US" sz="2400" dirty="0" smtClean="0"/>
              <a:t>2022-23 </a:t>
            </a:r>
            <a:r>
              <a:rPr lang="en-US" sz="2400" dirty="0"/>
              <a:t>have been designated as ‘specified securities’ under the ‘Fully Accessible Route’ (FAR</a:t>
            </a:r>
            <a:r>
              <a:rPr lang="en-US" sz="2400" dirty="0" smtClean="0"/>
              <a:t>).</a:t>
            </a:r>
          </a:p>
          <a:p>
            <a:pPr marL="0" indent="0" algn="just">
              <a:buNone/>
            </a:pPr>
            <a:r>
              <a:rPr lang="en-US" sz="2400" dirty="0">
                <a:solidFill>
                  <a:srgbClr val="FF0000"/>
                </a:solidFill>
              </a:rPr>
              <a:t>Sovereign Green </a:t>
            </a:r>
            <a:r>
              <a:rPr lang="en-US" sz="2400" dirty="0" smtClean="0">
                <a:solidFill>
                  <a:srgbClr val="FF0000"/>
                </a:solidFill>
              </a:rPr>
              <a:t>Bonds of 10- year tenor </a:t>
            </a:r>
            <a:r>
              <a:rPr lang="en-US" sz="2400" dirty="0"/>
              <a:t>issued by the Government in </a:t>
            </a:r>
            <a:r>
              <a:rPr lang="en-US" sz="2400" dirty="0" smtClean="0"/>
              <a:t>the second half of the  </a:t>
            </a:r>
            <a:r>
              <a:rPr lang="en-US" sz="2400" dirty="0"/>
              <a:t>fiscal year </a:t>
            </a:r>
            <a:r>
              <a:rPr lang="en-US" sz="2400" dirty="0" smtClean="0"/>
              <a:t>2024-25 </a:t>
            </a:r>
            <a:r>
              <a:rPr lang="en-US" sz="2400" dirty="0"/>
              <a:t>have been designated as </a:t>
            </a:r>
            <a:r>
              <a:rPr lang="en-US" sz="2400" dirty="0">
                <a:solidFill>
                  <a:srgbClr val="FF0000"/>
                </a:solidFill>
              </a:rPr>
              <a:t>‘specified securities’ under the ‘Fully Accessible Route’ (FAR</a:t>
            </a:r>
            <a:r>
              <a:rPr lang="en-US" sz="2400" dirty="0" smtClean="0">
                <a:solidFill>
                  <a:srgbClr val="FF0000"/>
                </a:solidFill>
              </a:rPr>
              <a:t>). ( IC/795/2024)</a:t>
            </a:r>
            <a:endParaRPr lang="en-US" sz="2400" dirty="0">
              <a:solidFill>
                <a:srgbClr val="FF0000"/>
              </a:solidFill>
            </a:endParaRPr>
          </a:p>
          <a:p>
            <a:pPr marL="0" indent="0">
              <a:buNone/>
            </a:pPr>
            <a:r>
              <a:rPr lang="en-IN" sz="2400" dirty="0">
                <a:solidFill>
                  <a:srgbClr val="FF0000"/>
                </a:solidFill>
              </a:rPr>
              <a:t>Sovereign Green Bonds - </a:t>
            </a:r>
            <a:r>
              <a:rPr lang="en-US" sz="2400" b="0" i="1" dirty="0"/>
              <a:t>‘As a part of the government’s overall market borrowings in 2022-23, Sovereign Green Bonds will be issued for mobilizing resources for green infrastructure. The proceeds will be deployed in public sector projects which help in reducing the carbon intensity of the economy.’(Ref: FX/08/2023</a:t>
            </a:r>
            <a:r>
              <a:rPr lang="en-US" sz="2400" b="0" i="1" dirty="0" smtClean="0"/>
              <a:t>)</a:t>
            </a:r>
          </a:p>
          <a:p>
            <a:pPr marL="0" indent="0">
              <a:buNone/>
            </a:pPr>
            <a:endParaRPr lang="en-US" sz="2400" b="0" i="1" dirty="0"/>
          </a:p>
          <a:p>
            <a:pPr marL="0" indent="0">
              <a:buNone/>
            </a:pPr>
            <a:endParaRPr lang="en-IN" sz="2400" b="0" dirty="0"/>
          </a:p>
          <a:p>
            <a:endParaRPr lang="hi-IN" sz="2400" dirty="0"/>
          </a:p>
        </p:txBody>
      </p:sp>
    </p:spTree>
    <p:extLst>
      <p:ext uri="{BB962C8B-B14F-4D97-AF65-F5344CB8AC3E}">
        <p14:creationId xmlns:p14="http://schemas.microsoft.com/office/powerpoint/2010/main" val="101601303"/>
      </p:ext>
    </p:extLst>
  </p:cSld>
  <p:clrMapOvr>
    <a:masterClrMapping/>
  </p:clrMapOvr>
  <p:transition spd="med">
    <p:wheel/>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5" y="593725"/>
            <a:ext cx="8787245" cy="690130"/>
          </a:xfrm>
        </p:spPr>
        <p:txBody>
          <a:bodyPr/>
          <a:lstStyle/>
          <a:p>
            <a:pPr algn="just">
              <a:lnSpc>
                <a:spcPct val="107000"/>
              </a:lnSpc>
            </a:pPr>
            <a:r>
              <a:rPr lang="en-US" sz="2000" b="1" dirty="0">
                <a:solidFill>
                  <a:srgbClr val="FF0000"/>
                </a:solidFill>
              </a:rPr>
              <a:t>Reporting on FIRMS(Foreign Investment Reporting and Management System) portal –   Issuance of Partly Paid Units by Investment Vehicles (IC/408/2025</a:t>
            </a:r>
            <a:r>
              <a:rPr lang="en-US" sz="2000" dirty="0" smtClean="0">
                <a:solidFill>
                  <a:srgbClr val="FF0000"/>
                </a:solidFill>
              </a:rPr>
              <a:t>):</a:t>
            </a:r>
            <a:br>
              <a:rPr lang="en-US" sz="2000" dirty="0" smtClean="0">
                <a:solidFill>
                  <a:srgbClr val="FF0000"/>
                </a:solidFill>
              </a:rPr>
            </a:br>
            <a:r>
              <a:rPr lang="en-US" sz="2000" dirty="0">
                <a:solidFill>
                  <a:srgbClr val="FF0000"/>
                </a:solidFill>
              </a:rPr>
              <a:t/>
            </a:r>
            <a:br>
              <a:rPr lang="en-US" sz="2000" dirty="0">
                <a:solidFill>
                  <a:srgbClr val="FF0000"/>
                </a:solidFill>
              </a:rPr>
            </a:br>
            <a:r>
              <a:rPr lang="en-US" sz="2000" dirty="0">
                <a:solidFill>
                  <a:srgbClr val="FF0000"/>
                </a:solidFill>
              </a:rPr>
              <a:t/>
            </a:r>
            <a:br>
              <a:rPr lang="en-US" sz="2000" dirty="0">
                <a:solidFill>
                  <a:srgbClr val="FF0000"/>
                </a:solidFill>
              </a:rPr>
            </a:br>
            <a:r>
              <a:rPr lang="en-IN" sz="2000" b="1" dirty="0">
                <a:solidFill>
                  <a:srgbClr val="FF0000"/>
                </a:solidFill>
                <a:latin typeface="+mn-lt"/>
              </a:rPr>
              <a:t> </a:t>
            </a:r>
            <a:r>
              <a:rPr lang="en-US" sz="2000" b="1" dirty="0">
                <a:solidFill>
                  <a:srgbClr val="FF0000"/>
                </a:solidFill>
                <a:latin typeface="+mn-lt"/>
              </a:rPr>
              <a:t/>
            </a:r>
            <a:br>
              <a:rPr lang="en-US" sz="2000" b="1" dirty="0">
                <a:solidFill>
                  <a:srgbClr val="FF0000"/>
                </a:solidFill>
                <a:latin typeface="+mn-lt"/>
              </a:rPr>
            </a:br>
            <a:endParaRPr lang="en-US" sz="2000" b="1" dirty="0">
              <a:solidFill>
                <a:srgbClr val="FF0000"/>
              </a:solidFill>
              <a:latin typeface="+mn-lt"/>
            </a:endParaRPr>
          </a:p>
        </p:txBody>
      </p:sp>
      <p:sp>
        <p:nvSpPr>
          <p:cNvPr id="3" name="Content Placeholder 2"/>
          <p:cNvSpPr>
            <a:spLocks noGrp="1"/>
          </p:cNvSpPr>
          <p:nvPr>
            <p:ph idx="1"/>
          </p:nvPr>
        </p:nvSpPr>
        <p:spPr>
          <a:xfrm>
            <a:off x="64655" y="1739452"/>
            <a:ext cx="8922327" cy="4941455"/>
          </a:xfrm>
        </p:spPr>
        <p:txBody>
          <a:bodyPr/>
          <a:lstStyle/>
          <a:p>
            <a:pPr lvl="0" algn="just">
              <a:lnSpc>
                <a:spcPct val="107000"/>
              </a:lnSpc>
              <a:spcBef>
                <a:spcPts val="775"/>
              </a:spcBef>
              <a:spcAft>
                <a:spcPct val="0"/>
              </a:spcAft>
              <a:buFont typeface="Wingdings" panose="05000000000000000000" pitchFamily="2" charset="2"/>
              <a:buChar char=""/>
            </a:pPr>
            <a:r>
              <a:rPr lang="en-US" sz="1800" dirty="0"/>
              <a:t>The Foreign Investment Reporting and Management System (FIRMS) Portal is an online platform created by the Reserve Bank of India (RBI) to manage and simplify the reporting of foreign investment in India. </a:t>
            </a:r>
            <a:endParaRPr lang="en-US" sz="1800" dirty="0" smtClean="0">
              <a:solidFill>
                <a:srgbClr val="FF0000"/>
              </a:solidFill>
            </a:endParaRPr>
          </a:p>
          <a:p>
            <a:pPr lvl="0" algn="just">
              <a:lnSpc>
                <a:spcPct val="107000"/>
              </a:lnSpc>
              <a:spcBef>
                <a:spcPts val="775"/>
              </a:spcBef>
              <a:spcAft>
                <a:spcPct val="0"/>
              </a:spcAft>
              <a:buFont typeface="Wingdings" panose="05000000000000000000" pitchFamily="2" charset="2"/>
              <a:buChar char=""/>
            </a:pPr>
            <a:r>
              <a:rPr lang="en-US" sz="1800" dirty="0" smtClean="0">
                <a:solidFill>
                  <a:srgbClr val="00B0F0"/>
                </a:solidFill>
              </a:rPr>
              <a:t>Investment </a:t>
            </a:r>
            <a:r>
              <a:rPr lang="en-US" sz="1800" dirty="0">
                <a:solidFill>
                  <a:srgbClr val="00B0F0"/>
                </a:solidFill>
              </a:rPr>
              <a:t>vehicles may report issuances of partly paid units made prior to 23.05.2025 in Form </a:t>
            </a:r>
            <a:r>
              <a:rPr lang="en-US" sz="1800" dirty="0" err="1">
                <a:solidFill>
                  <a:srgbClr val="00B0F0"/>
                </a:solidFill>
              </a:rPr>
              <a:t>InVI</a:t>
            </a:r>
            <a:r>
              <a:rPr lang="en-US" sz="1800" dirty="0">
                <a:solidFill>
                  <a:srgbClr val="00B0F0"/>
                </a:solidFill>
              </a:rPr>
              <a:t> within </a:t>
            </a:r>
            <a:r>
              <a:rPr lang="en-US" sz="1800" dirty="0">
                <a:solidFill>
                  <a:srgbClr val="FF0000"/>
                </a:solidFill>
              </a:rPr>
              <a:t>180 days from 23.05.2025</a:t>
            </a:r>
            <a:r>
              <a:rPr lang="en-US" sz="1800" dirty="0">
                <a:solidFill>
                  <a:srgbClr val="00B0F0"/>
                </a:solidFill>
              </a:rPr>
              <a:t>. No late submission fees shall be applicable for such reporting made within this period</a:t>
            </a:r>
            <a:r>
              <a:rPr lang="en-US" sz="1800" dirty="0" smtClean="0">
                <a:solidFill>
                  <a:srgbClr val="00B050"/>
                </a:solidFill>
              </a:rPr>
              <a:t>.</a:t>
            </a:r>
          </a:p>
          <a:p>
            <a:pPr lvl="0" algn="just">
              <a:lnSpc>
                <a:spcPct val="107000"/>
              </a:lnSpc>
              <a:spcBef>
                <a:spcPts val="775"/>
              </a:spcBef>
              <a:spcAft>
                <a:spcPct val="0"/>
              </a:spcAft>
              <a:buFont typeface="Wingdings" panose="05000000000000000000" pitchFamily="2" charset="2"/>
              <a:buChar char=""/>
            </a:pPr>
            <a:endParaRPr lang="en-US" sz="1800" dirty="0">
              <a:solidFill>
                <a:srgbClr val="00B050"/>
              </a:solidFill>
            </a:endParaRPr>
          </a:p>
          <a:p>
            <a:pPr lvl="0" algn="just">
              <a:lnSpc>
                <a:spcPct val="107000"/>
              </a:lnSpc>
              <a:spcBef>
                <a:spcPts val="775"/>
              </a:spcBef>
              <a:spcAft>
                <a:spcPct val="0"/>
              </a:spcAft>
              <a:buFont typeface="Wingdings" panose="05000000000000000000" pitchFamily="2" charset="2"/>
              <a:buChar char=""/>
            </a:pPr>
            <a:r>
              <a:rPr lang="en-US" sz="1800" dirty="0">
                <a:solidFill>
                  <a:srgbClr val="00B0F0"/>
                </a:solidFill>
              </a:rPr>
              <a:t>Issuances of partly paid units by investment vehicles on or after 23.05.2025 shall continue to be reported </a:t>
            </a:r>
            <a:r>
              <a:rPr lang="en-US" sz="1800" dirty="0">
                <a:solidFill>
                  <a:srgbClr val="FF0000"/>
                </a:solidFill>
              </a:rPr>
              <a:t>within 30 days</a:t>
            </a:r>
            <a:r>
              <a:rPr lang="en-US" sz="1800" dirty="0">
                <a:solidFill>
                  <a:srgbClr val="00B0F0"/>
                </a:solidFill>
              </a:rPr>
              <a:t>, in accordance with the timelines specified under the Foreign Exchange Management (Mode of Payment and Reporting of Non-Debt Instruments) Regulations, 2019</a:t>
            </a:r>
            <a:r>
              <a:rPr lang="en-US" sz="1800" dirty="0">
                <a:solidFill>
                  <a:srgbClr val="00B050"/>
                </a:solidFill>
              </a:rPr>
              <a:t>.</a:t>
            </a:r>
          </a:p>
          <a:p>
            <a:pPr marL="0" marR="0" indent="0" algn="just">
              <a:lnSpc>
                <a:spcPct val="107000"/>
              </a:lnSpc>
              <a:spcBef>
                <a:spcPct val="0"/>
              </a:spcBef>
              <a:spcAft>
                <a:spcPct val="0"/>
              </a:spcAft>
              <a:buNone/>
            </a:pPr>
            <a:r>
              <a:rPr lang="en-IN" dirty="0">
                <a:solidFill>
                  <a:srgbClr val="00B050"/>
                </a:solidFill>
              </a:rPr>
              <a:t> </a:t>
            </a:r>
            <a:endParaRPr lang="en-US" dirty="0">
              <a:solidFill>
                <a:srgbClr val="00B050"/>
              </a:solidFill>
            </a:endParaRPr>
          </a:p>
          <a:p>
            <a:pPr marL="0" marR="0" algn="just">
              <a:lnSpc>
                <a:spcPct val="107000"/>
              </a:lnSpc>
              <a:spcBef>
                <a:spcPct val="0"/>
              </a:spcBef>
              <a:spcAft>
                <a:spcPct val="0"/>
              </a:spcAft>
            </a:pPr>
            <a:endParaRPr lang="en-IN" dirty="0">
              <a:highlight>
                <a:srgbClr val="00FF00"/>
              </a:highlight>
              <a:latin typeface="Trebuchet MS" panose="020B0603020202020204" pitchFamily="34" charset="0"/>
              <a:ea typeface="Calibri" panose="020F0502020204030204" pitchFamily="34" charset="0"/>
              <a:cs typeface="Mangal"/>
            </a:endParaRPr>
          </a:p>
          <a:p>
            <a:pPr marL="0" marR="0" algn="just">
              <a:lnSpc>
                <a:spcPct val="107000"/>
              </a:lnSpc>
              <a:spcBef>
                <a:spcPct val="0"/>
              </a:spcBef>
              <a:spcAft>
                <a:spcPct val="0"/>
              </a:spcAft>
            </a:pPr>
            <a:endParaRPr lang="en-US" dirty="0">
              <a:latin typeface="Calibri" panose="020F0502020204030204" pitchFamily="34" charset="0"/>
              <a:ea typeface="Calibri" panose="020F0502020204030204" pitchFamily="34" charset="0"/>
              <a:cs typeface="Mangal"/>
            </a:endParaRPr>
          </a:p>
          <a:p>
            <a:pPr marL="0" marR="0" indent="0" algn="just">
              <a:lnSpc>
                <a:spcPct val="107000"/>
              </a:lnSpc>
              <a:spcBef>
                <a:spcPct val="0"/>
              </a:spcBef>
              <a:spcAft>
                <a:spcPct val="0"/>
              </a:spcAft>
              <a:buNone/>
            </a:pPr>
            <a:r>
              <a:rPr lang="en-IN" dirty="0">
                <a:solidFill>
                  <a:srgbClr val="000000"/>
                </a:solidFill>
                <a:latin typeface="Trebuchet MS" panose="020B0603020202020204" pitchFamily="34" charset="0"/>
                <a:ea typeface="Times New Roman" panose="02020603050405020304" pitchFamily="16" charset="0"/>
                <a:cs typeface="Segoe UI" panose="020B0502040204020203" pitchFamily="34" charset="0"/>
              </a:rPr>
              <a:t> </a:t>
            </a:r>
            <a:endParaRPr lang="en-US" dirty="0">
              <a:latin typeface="Calibri" panose="020F0502020204030204" pitchFamily="34" charset="0"/>
              <a:ea typeface="Calibri" panose="020F0502020204030204" pitchFamily="34" charset="0"/>
              <a:cs typeface="Mangal"/>
            </a:endParaRPr>
          </a:p>
          <a:p>
            <a:endParaRPr lang="en-US"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863727488"/>
      </p:ext>
    </p:extLst>
  </p:cSld>
  <p:clrMapOvr>
    <a:masterClrMapping/>
  </p:clrMapOvr>
  <p:transition spd="med">
    <p:wheel/>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5" y="618837"/>
            <a:ext cx="8787245" cy="397163"/>
          </a:xfrm>
        </p:spPr>
        <p:txBody>
          <a:bodyPr/>
          <a:lstStyle/>
          <a:p>
            <a:pPr marL="0" marR="0" algn="just">
              <a:lnSpc>
                <a:spcPct val="107000"/>
              </a:lnSpc>
              <a:spcBef>
                <a:spcPct val="0"/>
              </a:spcBef>
              <a:spcAft>
                <a:spcPct val="0"/>
              </a:spcAft>
            </a:pPr>
            <a:r>
              <a:rPr lang="en-US" sz="1600" b="1">
                <a:solidFill>
                  <a:srgbClr val="FF0000"/>
                </a:solidFill>
                <a:latin typeface="+mn-lt"/>
              </a:rPr>
              <a:t>COMPOUNDING OF CONTRAVENTIONS UNDER FEMA, 1999 (IC/725/2024):</a:t>
            </a:r>
            <a:br>
              <a:rPr lang="en-US" sz="1600" b="1">
                <a:solidFill>
                  <a:srgbClr val="FF0000"/>
                </a:solidFill>
                <a:latin typeface="+mn-lt"/>
              </a:rPr>
            </a:br>
            <a:endParaRPr lang="en-US" sz="1600" b="1">
              <a:solidFill>
                <a:srgbClr val="FF0000"/>
              </a:solidFill>
              <a:latin typeface="+mn-lt"/>
            </a:endParaRPr>
          </a:p>
        </p:txBody>
      </p:sp>
      <p:sp>
        <p:nvSpPr>
          <p:cNvPr id="3" name="Content Placeholder 2"/>
          <p:cNvSpPr>
            <a:spLocks noGrp="1"/>
          </p:cNvSpPr>
          <p:nvPr>
            <p:ph idx="1"/>
          </p:nvPr>
        </p:nvSpPr>
        <p:spPr>
          <a:xfrm>
            <a:off x="64655" y="932874"/>
            <a:ext cx="8903854" cy="5925126"/>
          </a:xfrm>
        </p:spPr>
        <p:txBody>
          <a:bodyPr/>
          <a:lstStyle/>
          <a:p>
            <a:pPr marL="0" marR="0" algn="just">
              <a:lnSpc>
                <a:spcPct val="107000"/>
              </a:lnSpc>
              <a:spcBef>
                <a:spcPct val="0"/>
              </a:spcBef>
              <a:spcAft>
                <a:spcPct val="0"/>
              </a:spcAft>
            </a:pPr>
            <a:endParaRPr lang="en-US" dirty="0">
              <a:solidFill>
                <a:srgbClr val="000000"/>
              </a:solidFill>
              <a:highlight>
                <a:srgbClr val="00FF00"/>
              </a:highlight>
              <a:latin typeface="Trebuchet MS" panose="020B0603020202020204" pitchFamily="34" charset="0"/>
              <a:ea typeface="Times New Roman" panose="02020603050405020304" pitchFamily="16" charset="0"/>
              <a:cs typeface="Arial" panose="020B0604020202020204" pitchFamily="34" charset="0"/>
            </a:endParaRPr>
          </a:p>
          <a:p>
            <a:pPr marL="0" marR="0" indent="0" algn="just">
              <a:lnSpc>
                <a:spcPct val="107000"/>
              </a:lnSpc>
              <a:spcBef>
                <a:spcPct val="0"/>
              </a:spcBef>
              <a:spcAft>
                <a:spcPct val="0"/>
              </a:spcAft>
              <a:buNone/>
            </a:pPr>
            <a:r>
              <a:rPr lang="en-US" dirty="0">
                <a:solidFill>
                  <a:schemeClr val="tx1"/>
                </a:solidFill>
              </a:rPr>
              <a:t>Compounding of contraventions is a process where individuals or entities voluntarily admit to violating a law (like FEMA in India) and seek </a:t>
            </a:r>
            <a:r>
              <a:rPr lang="en-US" dirty="0" err="1">
                <a:solidFill>
                  <a:schemeClr val="tx1"/>
                </a:solidFill>
              </a:rPr>
              <a:t>redressal</a:t>
            </a:r>
            <a:r>
              <a:rPr lang="en-US" dirty="0">
                <a:solidFill>
                  <a:schemeClr val="tx1"/>
                </a:solidFill>
              </a:rPr>
              <a:t> by paying a penalty, instead of facing formal legal proceedings. It is a way to settle the matter by paying a sum of money to avoid further legal action.</a:t>
            </a:r>
          </a:p>
          <a:p>
            <a:pPr marL="0" marR="0" indent="0" algn="just">
              <a:lnSpc>
                <a:spcPct val="107000"/>
              </a:lnSpc>
              <a:spcBef>
                <a:spcPct val="0"/>
              </a:spcBef>
              <a:spcAft>
                <a:spcPct val="0"/>
              </a:spcAft>
              <a:buNone/>
            </a:pPr>
            <a:r>
              <a:rPr lang="en-US" dirty="0">
                <a:solidFill>
                  <a:schemeClr val="tx1"/>
                </a:solidFill>
              </a:rPr>
              <a:t> </a:t>
            </a:r>
          </a:p>
          <a:p>
            <a:pPr marL="0" marR="0" algn="just">
              <a:lnSpc>
                <a:spcPct val="107000"/>
              </a:lnSpc>
              <a:spcBef>
                <a:spcPct val="0"/>
              </a:spcBef>
              <a:spcAft>
                <a:spcPct val="0"/>
              </a:spcAft>
            </a:pPr>
            <a:r>
              <a:rPr lang="en-US" dirty="0">
                <a:solidFill>
                  <a:schemeClr val="tx1"/>
                </a:solidFill>
              </a:rPr>
              <a:t>The Reserve Bank of India (RBI) has reviewed the Directions issued under earlier circulars and issued revised Directions.</a:t>
            </a:r>
          </a:p>
          <a:p>
            <a:pPr marL="0" marR="0" algn="just">
              <a:lnSpc>
                <a:spcPct val="107000"/>
              </a:lnSpc>
              <a:spcBef>
                <a:spcPct val="0"/>
              </a:spcBef>
              <a:spcAft>
                <a:spcPct val="0"/>
              </a:spcAft>
            </a:pPr>
            <a:endParaRPr lang="en-US" dirty="0">
              <a:solidFill>
                <a:schemeClr val="tx1"/>
              </a:solidFill>
            </a:endParaRPr>
          </a:p>
          <a:p>
            <a:pPr marL="0" marR="0" algn="just">
              <a:lnSpc>
                <a:spcPct val="107000"/>
              </a:lnSpc>
              <a:spcBef>
                <a:spcPct val="0"/>
              </a:spcBef>
              <a:spcAft>
                <a:spcPct val="0"/>
              </a:spcAft>
            </a:pPr>
            <a:r>
              <a:rPr lang="en-US" dirty="0">
                <a:solidFill>
                  <a:schemeClr val="tx1"/>
                </a:solidFill>
              </a:rPr>
              <a:t>Compounding authorities of Reserve Bank to compound various contraventions:</a:t>
            </a:r>
          </a:p>
          <a:p>
            <a:pPr marL="0" marR="0" indent="0" algn="just">
              <a:lnSpc>
                <a:spcPct val="107000"/>
              </a:lnSpc>
              <a:spcBef>
                <a:spcPct val="0"/>
              </a:spcBef>
              <a:spcAft>
                <a:spcPct val="0"/>
              </a:spcAft>
              <a:buNone/>
            </a:pPr>
            <a:r>
              <a:rPr lang="en-US" dirty="0">
                <a:solidFill>
                  <a:schemeClr val="tx1"/>
                </a:solidFill>
              </a:rPr>
              <a:t>      Where </a:t>
            </a:r>
            <a:r>
              <a:rPr lang="en-US" dirty="0">
                <a:solidFill>
                  <a:srgbClr val="FF0000"/>
                </a:solidFill>
              </a:rPr>
              <a:t>the sum involved</a:t>
            </a:r>
            <a:r>
              <a:rPr lang="en-US" dirty="0">
                <a:solidFill>
                  <a:schemeClr val="tx1"/>
                </a:solidFill>
              </a:rPr>
              <a:t>: </a:t>
            </a:r>
          </a:p>
          <a:p>
            <a:pPr lvl="1" algn="just">
              <a:lnSpc>
                <a:spcPct val="107000"/>
              </a:lnSpc>
              <a:spcBef>
                <a:spcPts val="775"/>
              </a:spcBef>
              <a:spcAft>
                <a:spcPct val="0"/>
              </a:spcAft>
              <a:buFont typeface="+mj-lt"/>
              <a:buAutoNum type="alphaLcPeriod"/>
            </a:pPr>
            <a:r>
              <a:rPr lang="en-US" dirty="0">
                <a:solidFill>
                  <a:srgbClr val="FF0000"/>
                </a:solidFill>
              </a:rPr>
              <a:t>Does not exceed Rupees sixty lakh </a:t>
            </a:r>
            <a:r>
              <a:rPr lang="en-US" dirty="0">
                <a:solidFill>
                  <a:srgbClr val="00B050"/>
                </a:solidFill>
              </a:rPr>
              <a:t>– officer not below the rank of Assistant General Manager, RBI. </a:t>
            </a:r>
          </a:p>
          <a:p>
            <a:pPr lvl="1" algn="just">
              <a:lnSpc>
                <a:spcPct val="107000"/>
              </a:lnSpc>
              <a:spcBef>
                <a:spcPts val="775"/>
              </a:spcBef>
              <a:spcAft>
                <a:spcPct val="0"/>
              </a:spcAft>
              <a:buFont typeface="+mj-lt"/>
              <a:buAutoNum type="alphaLcPeriod"/>
            </a:pPr>
            <a:r>
              <a:rPr lang="en-US" dirty="0">
                <a:solidFill>
                  <a:srgbClr val="FF0000"/>
                </a:solidFill>
              </a:rPr>
              <a:t>Does not exceed Rupees two and a half crore </a:t>
            </a:r>
            <a:r>
              <a:rPr lang="en-US" dirty="0">
                <a:solidFill>
                  <a:srgbClr val="00B050"/>
                </a:solidFill>
              </a:rPr>
              <a:t>– officer not below the rank of Deputy General Manager, RBI.</a:t>
            </a:r>
          </a:p>
          <a:p>
            <a:pPr lvl="1" algn="just">
              <a:lnSpc>
                <a:spcPct val="107000"/>
              </a:lnSpc>
              <a:spcBef>
                <a:spcPts val="775"/>
              </a:spcBef>
              <a:spcAft>
                <a:spcPct val="0"/>
              </a:spcAft>
              <a:buFont typeface="+mj-lt"/>
              <a:buAutoNum type="alphaLcPeriod"/>
            </a:pPr>
            <a:r>
              <a:rPr lang="en-US" dirty="0">
                <a:solidFill>
                  <a:srgbClr val="FF0000"/>
                </a:solidFill>
              </a:rPr>
              <a:t>Does not exceed Rupees five crore- </a:t>
            </a:r>
            <a:r>
              <a:rPr lang="en-US" dirty="0">
                <a:solidFill>
                  <a:srgbClr val="00B050"/>
                </a:solidFill>
              </a:rPr>
              <a:t>officer not below the rank of General Manager, RBI. </a:t>
            </a:r>
          </a:p>
          <a:p>
            <a:pPr lvl="1" algn="just">
              <a:lnSpc>
                <a:spcPct val="107000"/>
              </a:lnSpc>
              <a:spcBef>
                <a:spcPts val="775"/>
              </a:spcBef>
              <a:spcAft>
                <a:spcPct val="0"/>
              </a:spcAft>
              <a:buFont typeface="+mj-lt"/>
              <a:buAutoNum type="alphaLcPeriod"/>
            </a:pPr>
            <a:r>
              <a:rPr lang="en-US" dirty="0">
                <a:solidFill>
                  <a:srgbClr val="FF0000"/>
                </a:solidFill>
              </a:rPr>
              <a:t>Above Rupees five crore </a:t>
            </a:r>
            <a:r>
              <a:rPr lang="en-US" dirty="0">
                <a:solidFill>
                  <a:srgbClr val="00B050"/>
                </a:solidFill>
              </a:rPr>
              <a:t>– officer not below the rank of Chief General Manager, RBI. </a:t>
            </a:r>
          </a:p>
          <a:p>
            <a:pPr marL="508000" marR="0" algn="just">
              <a:lnSpc>
                <a:spcPct val="107000"/>
              </a:lnSpc>
              <a:spcBef>
                <a:spcPts val="775"/>
              </a:spcBef>
              <a:spcAft>
                <a:spcPct val="0"/>
              </a:spcAft>
            </a:pPr>
            <a:r>
              <a:rPr lang="en-US" dirty="0">
                <a:solidFill>
                  <a:srgbClr val="000000"/>
                </a:solidFill>
                <a:highlight>
                  <a:srgbClr val="00FF00"/>
                </a:highlight>
                <a:latin typeface="Trebuchet MS" panose="020B0603020202020204" pitchFamily="34" charset="0"/>
                <a:ea typeface="Trebuchet MS" panose="020B0603020202020204" pitchFamily="34" charset="0"/>
                <a:cs typeface="Arial" panose="020B0604020202020204" pitchFamily="34" charset="0"/>
              </a:rPr>
              <a:t> </a:t>
            </a:r>
            <a:endParaRPr lang="en-US" dirty="0">
              <a:latin typeface="Calibri" panose="020F0502020204030204" pitchFamily="34" charset="0"/>
              <a:ea typeface="Calibri" panose="020F0502020204030204" pitchFamily="34" charset="0"/>
              <a:cs typeface="Mangal"/>
            </a:endParaRPr>
          </a:p>
          <a:p>
            <a:endParaRPr lang="en-US" dirty="0"/>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 y="692727"/>
            <a:ext cx="8848437" cy="5588000"/>
          </a:xfrm>
        </p:spPr>
        <p:txBody>
          <a:bodyPr/>
          <a:lstStyle/>
          <a:p>
            <a:pPr marL="0" marR="0" indent="0" algn="just">
              <a:lnSpc>
                <a:spcPct val="107000"/>
              </a:lnSpc>
              <a:spcBef>
                <a:spcPct val="0"/>
              </a:spcBef>
              <a:spcAft>
                <a:spcPct val="0"/>
              </a:spcAft>
              <a:buNone/>
            </a:pPr>
            <a:r>
              <a:rPr lang="en-US" dirty="0">
                <a:solidFill>
                  <a:srgbClr val="00B050"/>
                </a:solidFill>
              </a:rPr>
              <a:t>Compounding authorities of Directorate of Enforcement to compound various contraventions: where the sum involved:</a:t>
            </a:r>
          </a:p>
          <a:p>
            <a:pPr marL="0" marR="0" indent="0" algn="just">
              <a:lnSpc>
                <a:spcPct val="107000"/>
              </a:lnSpc>
              <a:spcBef>
                <a:spcPct val="0"/>
              </a:spcBef>
              <a:spcAft>
                <a:spcPct val="0"/>
              </a:spcAft>
              <a:buNone/>
            </a:pPr>
            <a:r>
              <a:rPr lang="en-US" dirty="0">
                <a:solidFill>
                  <a:srgbClr val="00B050"/>
                </a:solidFill>
              </a:rPr>
              <a:t> </a:t>
            </a:r>
          </a:p>
          <a:p>
            <a:pPr marR="0" algn="just">
              <a:lnSpc>
                <a:spcPct val="107000"/>
              </a:lnSpc>
              <a:spcBef>
                <a:spcPct val="0"/>
              </a:spcBef>
              <a:spcAft>
                <a:spcPct val="0"/>
              </a:spcAft>
              <a:buFont typeface="+mj-lt"/>
              <a:buAutoNum type="alphaLcParenR"/>
            </a:pPr>
            <a:r>
              <a:rPr lang="en-US" dirty="0">
                <a:solidFill>
                  <a:srgbClr val="FF0000"/>
                </a:solidFill>
              </a:rPr>
              <a:t> Is Rupees five lakh or below </a:t>
            </a:r>
            <a:r>
              <a:rPr lang="en-US" dirty="0">
                <a:solidFill>
                  <a:srgbClr val="00B050"/>
                </a:solidFill>
              </a:rPr>
              <a:t>– Deputy Director; </a:t>
            </a:r>
          </a:p>
          <a:p>
            <a:pPr lvl="0" algn="just">
              <a:lnSpc>
                <a:spcPct val="107000"/>
              </a:lnSpc>
              <a:spcBef>
                <a:spcPts val="775"/>
              </a:spcBef>
              <a:spcAft>
                <a:spcPct val="0"/>
              </a:spcAft>
              <a:buFont typeface="+mj-lt"/>
              <a:buAutoNum type="alphaLcParenR"/>
            </a:pPr>
            <a:r>
              <a:rPr lang="en-US" dirty="0">
                <a:solidFill>
                  <a:srgbClr val="FF0000"/>
                </a:solidFill>
              </a:rPr>
              <a:t>Is more than Rupees five lakh but less than Rupees ten lakh </a:t>
            </a:r>
            <a:r>
              <a:rPr lang="en-US" dirty="0">
                <a:solidFill>
                  <a:srgbClr val="00B050"/>
                </a:solidFill>
              </a:rPr>
              <a:t>– Additional Director; </a:t>
            </a:r>
          </a:p>
          <a:p>
            <a:pPr lvl="0" algn="just">
              <a:lnSpc>
                <a:spcPct val="107000"/>
              </a:lnSpc>
              <a:spcBef>
                <a:spcPts val="775"/>
              </a:spcBef>
              <a:spcAft>
                <a:spcPct val="0"/>
              </a:spcAft>
              <a:buFont typeface="+mj-lt"/>
              <a:buAutoNum type="alphaLcParenR"/>
            </a:pPr>
            <a:r>
              <a:rPr lang="en-US" dirty="0">
                <a:solidFill>
                  <a:srgbClr val="FF0000"/>
                </a:solidFill>
              </a:rPr>
              <a:t>Is Rupees ten lakh or more but less than Rupees fifty lakh </a:t>
            </a:r>
            <a:r>
              <a:rPr lang="en-US" dirty="0">
                <a:solidFill>
                  <a:srgbClr val="00B050"/>
                </a:solidFill>
              </a:rPr>
              <a:t>– Special Director; </a:t>
            </a:r>
          </a:p>
          <a:p>
            <a:pPr lvl="0" algn="just">
              <a:lnSpc>
                <a:spcPct val="107000"/>
              </a:lnSpc>
              <a:spcBef>
                <a:spcPts val="775"/>
              </a:spcBef>
              <a:spcAft>
                <a:spcPct val="0"/>
              </a:spcAft>
              <a:buFont typeface="+mj-lt"/>
              <a:buAutoNum type="alphaLcParenR"/>
            </a:pPr>
            <a:r>
              <a:rPr lang="en-US" dirty="0">
                <a:solidFill>
                  <a:srgbClr val="00B050"/>
                </a:solidFill>
              </a:rPr>
              <a:t> </a:t>
            </a:r>
            <a:r>
              <a:rPr lang="en-US" dirty="0">
                <a:solidFill>
                  <a:srgbClr val="FF0000"/>
                </a:solidFill>
              </a:rPr>
              <a:t>Is Rupees fifty lakh or more but less than Rupees one crore </a:t>
            </a:r>
            <a:r>
              <a:rPr lang="en-US" dirty="0">
                <a:solidFill>
                  <a:srgbClr val="00B050"/>
                </a:solidFill>
              </a:rPr>
              <a:t>– Special Director along with Deputy Legal Adviser;</a:t>
            </a:r>
          </a:p>
          <a:p>
            <a:pPr lvl="0" algn="just">
              <a:lnSpc>
                <a:spcPct val="107000"/>
              </a:lnSpc>
              <a:spcBef>
                <a:spcPts val="775"/>
              </a:spcBef>
              <a:spcAft>
                <a:spcPct val="0"/>
              </a:spcAft>
              <a:buFont typeface="+mj-lt"/>
              <a:buAutoNum type="alphaLcParenR"/>
            </a:pPr>
            <a:r>
              <a:rPr lang="en-US" dirty="0">
                <a:solidFill>
                  <a:srgbClr val="FF0000"/>
                </a:solidFill>
              </a:rPr>
              <a:t>Is Rupees one crore or more </a:t>
            </a:r>
            <a:r>
              <a:rPr lang="en-US" dirty="0">
                <a:solidFill>
                  <a:srgbClr val="00B050"/>
                </a:solidFill>
              </a:rPr>
              <a:t>– Director of Enforcement along with Special Director</a:t>
            </a:r>
          </a:p>
          <a:p>
            <a:pPr marL="0" marR="0" indent="0" algn="just">
              <a:lnSpc>
                <a:spcPct val="107000"/>
              </a:lnSpc>
              <a:spcBef>
                <a:spcPts val="775"/>
              </a:spcBef>
              <a:spcAft>
                <a:spcPct val="0"/>
              </a:spcAft>
              <a:buNone/>
            </a:pPr>
            <a:r>
              <a:rPr lang="en-US" dirty="0">
                <a:solidFill>
                  <a:schemeClr val="tx1"/>
                </a:solidFill>
              </a:rPr>
              <a:t>COMPOUNDING APPLICATION PROCEDURE:</a:t>
            </a:r>
          </a:p>
          <a:p>
            <a:pPr marL="0" marR="0" indent="0" algn="just">
              <a:lnSpc>
                <a:spcPct val="107000"/>
              </a:lnSpc>
              <a:spcBef>
                <a:spcPts val="775"/>
              </a:spcBef>
              <a:spcAft>
                <a:spcPct val="0"/>
              </a:spcAft>
              <a:buNone/>
            </a:pPr>
            <a:r>
              <a:rPr lang="en-US" sz="1400" dirty="0">
                <a:solidFill>
                  <a:schemeClr val="tx1"/>
                </a:solidFill>
              </a:rPr>
              <a:t>1. Application shall be submitted to the respective RO of RBI or to FED, CO Cell, New Delhi </a:t>
            </a:r>
          </a:p>
          <a:p>
            <a:pPr marL="0" marR="0" indent="0" algn="just">
              <a:lnSpc>
                <a:spcPct val="107000"/>
              </a:lnSpc>
              <a:spcBef>
                <a:spcPts val="775"/>
              </a:spcBef>
              <a:spcAft>
                <a:spcPct val="0"/>
              </a:spcAft>
              <a:buNone/>
            </a:pPr>
            <a:r>
              <a:rPr lang="en-US" sz="1400" dirty="0">
                <a:solidFill>
                  <a:schemeClr val="tx1"/>
                </a:solidFill>
              </a:rPr>
              <a:t>or to Cell for Effective Implementation of FEMA (CEFA), RBI, Mumbai with fee of Rs.10,000/- plus GST for each compounding application.</a:t>
            </a:r>
          </a:p>
          <a:p>
            <a:pPr marL="0" marR="0" indent="0" algn="just">
              <a:lnSpc>
                <a:spcPct val="107000"/>
              </a:lnSpc>
              <a:spcBef>
                <a:spcPts val="775"/>
              </a:spcBef>
              <a:spcAft>
                <a:spcPct val="0"/>
              </a:spcAft>
              <a:buNone/>
            </a:pPr>
            <a:r>
              <a:rPr lang="en-US" sz="1400" dirty="0">
                <a:solidFill>
                  <a:schemeClr val="tx1"/>
                </a:solidFill>
              </a:rPr>
              <a:t>2. Application can be submitted physically or through the PRAVAAH Portal of RBI.</a:t>
            </a:r>
          </a:p>
          <a:p>
            <a:pPr marL="0" marR="0" indent="0" algn="just">
              <a:lnSpc>
                <a:spcPct val="107000"/>
              </a:lnSpc>
              <a:spcBef>
                <a:spcPts val="775"/>
              </a:spcBef>
              <a:spcAft>
                <a:spcPct val="0"/>
              </a:spcAft>
              <a:buNone/>
            </a:pPr>
            <a:r>
              <a:rPr lang="en-US" sz="1400" dirty="0">
                <a:solidFill>
                  <a:schemeClr val="tx1"/>
                </a:solidFill>
              </a:rPr>
              <a:t>3. Compounding Authority shall pass an order within </a:t>
            </a:r>
            <a:r>
              <a:rPr lang="en-US" sz="1400" dirty="0">
                <a:solidFill>
                  <a:srgbClr val="FF0000"/>
                </a:solidFill>
              </a:rPr>
              <a:t>180 days </a:t>
            </a:r>
            <a:r>
              <a:rPr lang="en-US" sz="1400" dirty="0">
                <a:solidFill>
                  <a:schemeClr val="tx1"/>
                </a:solidFill>
              </a:rPr>
              <a:t>from receipt of application.</a:t>
            </a:r>
          </a:p>
          <a:p>
            <a:pPr marL="0" indent="0">
              <a:buNone/>
            </a:pPr>
            <a:r>
              <a:rPr lang="en-US" sz="1400" dirty="0">
                <a:solidFill>
                  <a:schemeClr val="tx1"/>
                </a:solidFill>
              </a:rPr>
              <a:t>4. Payment of compounded amount shall be made within </a:t>
            </a:r>
            <a:r>
              <a:rPr lang="en-US" sz="1400" dirty="0">
                <a:solidFill>
                  <a:srgbClr val="FF0000"/>
                </a:solidFill>
              </a:rPr>
              <a:t>15 days </a:t>
            </a:r>
            <a:r>
              <a:rPr lang="en-US" sz="1400" dirty="0">
                <a:solidFill>
                  <a:schemeClr val="tx1"/>
                </a:solidFill>
              </a:rPr>
              <a:t>from the date of order</a:t>
            </a:r>
          </a:p>
        </p:txBody>
      </p:sp>
      <p:sp>
        <p:nvSpPr>
          <p:cNvPr id="4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7" y="593725"/>
            <a:ext cx="8894618" cy="671657"/>
          </a:xfrm>
        </p:spPr>
        <p:txBody>
          <a:bodyPr/>
          <a:lstStyle/>
          <a:p>
            <a:pPr algn="just"/>
            <a:r>
              <a:rPr lang="en-IN" sz="1800" b="1" dirty="0">
                <a:solidFill>
                  <a:srgbClr val="FF0000"/>
                </a:solidFill>
                <a:latin typeface="+mn-lt"/>
              </a:rPr>
              <a:t>MASTER DIRECTIONS - COMPOUNDING OF CONTRAVENTIONS UNDER FEMA,1999(IC/380/2025):</a:t>
            </a:r>
            <a:endParaRPr lang="en-US" sz="1800" b="1" dirty="0">
              <a:solidFill>
                <a:srgbClr val="FF0000"/>
              </a:solidFill>
              <a:latin typeface="+mn-lt"/>
            </a:endParaRPr>
          </a:p>
        </p:txBody>
      </p:sp>
      <p:sp>
        <p:nvSpPr>
          <p:cNvPr id="3" name="Content Placeholder 2"/>
          <p:cNvSpPr>
            <a:spLocks noGrp="1"/>
          </p:cNvSpPr>
          <p:nvPr>
            <p:ph idx="1"/>
          </p:nvPr>
        </p:nvSpPr>
        <p:spPr>
          <a:xfrm>
            <a:off x="0" y="1403926"/>
            <a:ext cx="9005455" cy="4886038"/>
          </a:xfrm>
        </p:spPr>
        <p:txBody>
          <a:bodyPr/>
          <a:lstStyle/>
          <a:p>
            <a:pPr lvl="0" algn="just">
              <a:lnSpc>
                <a:spcPct val="107000"/>
              </a:lnSpc>
              <a:spcBef>
                <a:spcPts val="775"/>
              </a:spcBef>
              <a:spcAft>
                <a:spcPct val="0"/>
              </a:spcAft>
              <a:buFont typeface="Arial" panose="020B0604020202020204" pitchFamily="34" charset="0"/>
              <a:buChar char="•"/>
            </a:pPr>
            <a:r>
              <a:rPr lang="en-IN" sz="1800" dirty="0">
                <a:solidFill>
                  <a:srgbClr val="00B050"/>
                </a:solidFill>
              </a:rPr>
              <a:t>RBI has removed the provision that linked compounding amounts to previous orders. With the amendment, any such application will now be treated as a fresh application, and the compounding amount will be determined independently, without reference to previous orders.</a:t>
            </a:r>
            <a:endParaRPr lang="en-US" sz="1800" dirty="0">
              <a:solidFill>
                <a:srgbClr val="00B050"/>
              </a:solidFill>
            </a:endParaRPr>
          </a:p>
          <a:p>
            <a:pPr lvl="0" algn="just">
              <a:spcBef>
                <a:spcPts val="775"/>
              </a:spcBef>
              <a:spcAft>
                <a:spcPct val="0"/>
              </a:spcAft>
              <a:buFont typeface="Arial" panose="020B0604020202020204" pitchFamily="34" charset="0"/>
              <a:buChar char="•"/>
            </a:pPr>
            <a:r>
              <a:rPr lang="en-IN" sz="1800" dirty="0">
                <a:solidFill>
                  <a:srgbClr val="00B050"/>
                </a:solidFill>
              </a:rPr>
              <a:t>To improve the turnaround time for processing compounding applications, applicants shall submit </a:t>
            </a:r>
            <a:r>
              <a:rPr lang="en-IN" sz="1800" dirty="0">
                <a:solidFill>
                  <a:srgbClr val="FF0000"/>
                </a:solidFill>
              </a:rPr>
              <a:t>three additional details such as mobile number of the applicant/ authorised representative, office of the Reserve Bank (i.e., Central Office, Regional Office or FED CO Cell) </a:t>
            </a:r>
            <a:r>
              <a:rPr lang="en-IN" sz="1800" dirty="0">
                <a:solidFill>
                  <a:srgbClr val="00B050"/>
                </a:solidFill>
              </a:rPr>
              <a:t>to which the payment was made and mode of submission of application (through PRAVAAH/ Physical) while making electronic payments.</a:t>
            </a:r>
            <a:endParaRPr lang="en-US" sz="1800" dirty="0">
              <a:solidFill>
                <a:srgbClr val="00B050"/>
              </a:solidFill>
            </a:endParaRPr>
          </a:p>
          <a:p>
            <a:pPr lvl="0" algn="just">
              <a:lnSpc>
                <a:spcPct val="107000"/>
              </a:lnSpc>
              <a:spcBef>
                <a:spcPts val="775"/>
              </a:spcBef>
              <a:spcAft>
                <a:spcPct val="0"/>
              </a:spcAft>
              <a:buFont typeface="Arial" panose="020B0604020202020204" pitchFamily="34" charset="0"/>
              <a:buChar char="•"/>
            </a:pPr>
            <a:r>
              <a:rPr lang="en-IN" sz="1800" dirty="0">
                <a:solidFill>
                  <a:srgbClr val="00B050"/>
                </a:solidFill>
              </a:rPr>
              <a:t>For other non-reporting contraventions (under row 5 of the computation matrix- Reporting contraventions by LO (Liaison Office) / BO (Branch Office) / PO (Project Office), </a:t>
            </a:r>
            <a:r>
              <a:rPr lang="en-IN" sz="1800" dirty="0">
                <a:solidFill>
                  <a:srgbClr val="FF0000"/>
                </a:solidFill>
              </a:rPr>
              <a:t>RBI has introduced a maximum cap of INR 2,00,000 for contravention </a:t>
            </a:r>
            <a:r>
              <a:rPr lang="en-IN" sz="1800" dirty="0">
                <a:solidFill>
                  <a:srgbClr val="00B050"/>
                </a:solidFill>
              </a:rPr>
              <a:t>per regulation/rule, subject to the compounding authority's satisfaction.</a:t>
            </a:r>
            <a:endParaRPr lang="en-US" sz="1800" dirty="0">
              <a:solidFill>
                <a:srgbClr val="00B050"/>
              </a:solidFill>
            </a:endParaRPr>
          </a:p>
          <a:p>
            <a:pPr>
              <a:buFont typeface="Arial" panose="020B0604020202020204" pitchFamily="34" charset="0"/>
              <a:buChar char="•"/>
            </a:pPr>
            <a:endParaRPr lang="en-US" sz="18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643" y="1624519"/>
            <a:ext cx="8764621" cy="3482502"/>
          </a:xfrm>
        </p:spPr>
        <p:txBody>
          <a:bodyPr/>
          <a:lstStyle/>
          <a:p>
            <a:pPr algn="just"/>
            <a:r>
              <a:rPr lang="en-US" sz="2000" dirty="0">
                <a:solidFill>
                  <a:schemeClr val="tx1"/>
                </a:solidFill>
                <a:latin typeface="Trebuchet MS" panose="020B0603020202020204" pitchFamily="34" charset="0"/>
              </a:rPr>
              <a:t>Through reporting on FIRMS (Foreign Investment Reporting and Management System) portal issuance of partly paid units by investment vehicles after 23.05.2025 must be reported </a:t>
            </a:r>
            <a:r>
              <a:rPr lang="en-US" sz="2000" dirty="0" err="1" smtClean="0">
                <a:solidFill>
                  <a:schemeClr val="tx1"/>
                </a:solidFill>
                <a:latin typeface="Trebuchet MS" panose="020B0603020202020204" pitchFamily="34" charset="0"/>
              </a:rPr>
              <a:t>within_days</a:t>
            </a:r>
            <a:endParaRPr lang="en-US" sz="2000" dirty="0">
              <a:solidFill>
                <a:schemeClr val="tx1"/>
              </a:solidFill>
              <a:latin typeface="Trebuchet MS" panose="020B0603020202020204" pitchFamily="34" charset="0"/>
            </a:endParaRPr>
          </a:p>
          <a:p>
            <a:r>
              <a:rPr lang="en-US" sz="2000" dirty="0">
                <a:solidFill>
                  <a:schemeClr val="tx1"/>
                </a:solidFill>
                <a:latin typeface="Trebuchet MS" panose="020B0603020202020204" pitchFamily="34" charset="0"/>
              </a:rPr>
              <a:t>a) 7 days</a:t>
            </a:r>
          </a:p>
          <a:p>
            <a:r>
              <a:rPr lang="en-US" sz="2000" dirty="0">
                <a:solidFill>
                  <a:schemeClr val="tx1"/>
                </a:solidFill>
                <a:latin typeface="Trebuchet MS" panose="020B0603020202020204" pitchFamily="34" charset="0"/>
              </a:rPr>
              <a:t>b) 15 days</a:t>
            </a:r>
          </a:p>
          <a:p>
            <a:r>
              <a:rPr lang="en-US" sz="2000" dirty="0">
                <a:solidFill>
                  <a:schemeClr val="tx1"/>
                </a:solidFill>
                <a:latin typeface="Trebuchet MS" panose="020B0603020202020204" pitchFamily="34" charset="0"/>
              </a:rPr>
              <a:t>c) 30 days</a:t>
            </a:r>
          </a:p>
          <a:p>
            <a:r>
              <a:rPr lang="en-US" sz="2000" dirty="0">
                <a:solidFill>
                  <a:schemeClr val="tx1"/>
                </a:solidFill>
                <a:latin typeface="Trebuchet MS" panose="020B0603020202020204" pitchFamily="34" charset="0"/>
              </a:rPr>
              <a:t>d) 45 </a:t>
            </a:r>
            <a:r>
              <a:rPr lang="en-US" sz="2000" dirty="0" smtClean="0">
                <a:solidFill>
                  <a:schemeClr val="tx1"/>
                </a:solidFill>
                <a:latin typeface="Trebuchet MS" panose="020B0603020202020204" pitchFamily="34" charset="0"/>
              </a:rPr>
              <a:t>days</a:t>
            </a:r>
          </a:p>
          <a:p>
            <a:r>
              <a:rPr lang="en-US" sz="2000" dirty="0" smtClean="0">
                <a:solidFill>
                  <a:schemeClr val="tx1"/>
                </a:solidFill>
                <a:latin typeface="Trebuchet MS" panose="020B0603020202020204" pitchFamily="34" charset="0"/>
              </a:rPr>
              <a:t>e) 20 days</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3798483348"/>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187" y="1566154"/>
            <a:ext cx="8715713" cy="4143982"/>
          </a:xfrm>
        </p:spPr>
        <p:txBody>
          <a:bodyPr/>
          <a:lstStyle/>
          <a:p>
            <a:r>
              <a:rPr lang="en-US" sz="2000" dirty="0">
                <a:solidFill>
                  <a:schemeClr val="tx1"/>
                </a:solidFill>
                <a:latin typeface="Trebuchet MS" panose="020B0603020202020204" pitchFamily="34" charset="0"/>
              </a:rPr>
              <a:t>Under General Route FPIs Investment Limits, which of the following is correct one.</a:t>
            </a:r>
          </a:p>
          <a:p>
            <a:pPr marL="457200" indent="-457200">
              <a:buFont typeface="+mj-lt"/>
              <a:buAutoNum type="alphaLcParenR"/>
            </a:pPr>
            <a:r>
              <a:rPr lang="en-US" sz="2000" dirty="0">
                <a:solidFill>
                  <a:schemeClr val="tx1"/>
                </a:solidFill>
                <a:latin typeface="Trebuchet MS" panose="020B0603020202020204" pitchFamily="34" charset="0"/>
              </a:rPr>
              <a:t>	4% of Central Govt. Secs, 3% of SGS., 14% of corporate bonds.</a:t>
            </a:r>
          </a:p>
          <a:p>
            <a:pPr marL="457200" indent="-457200">
              <a:buFont typeface="+mj-lt"/>
              <a:buAutoNum type="alphaLcParenR"/>
            </a:pPr>
            <a:r>
              <a:rPr lang="en-US" sz="2000" dirty="0">
                <a:solidFill>
                  <a:schemeClr val="tx1"/>
                </a:solidFill>
                <a:latin typeface="Trebuchet MS" panose="020B0603020202020204" pitchFamily="34" charset="0"/>
              </a:rPr>
              <a:t>	6% of Central Govt. Secs, 2% of SGS., 15% of corporate bonds.</a:t>
            </a:r>
          </a:p>
          <a:p>
            <a:pPr marL="457200" indent="-457200">
              <a:buFont typeface="+mj-lt"/>
              <a:buAutoNum type="alphaLcParenR"/>
            </a:pPr>
            <a:r>
              <a:rPr lang="en-US" sz="2000" dirty="0">
                <a:solidFill>
                  <a:schemeClr val="tx1"/>
                </a:solidFill>
                <a:latin typeface="Trebuchet MS" panose="020B0603020202020204" pitchFamily="34" charset="0"/>
              </a:rPr>
              <a:t>	5% of Central Govt. Secs, 2% of SGS., 15% of corporate bonds.</a:t>
            </a:r>
          </a:p>
          <a:p>
            <a:pPr marL="457200" indent="-457200">
              <a:buFont typeface="+mj-lt"/>
              <a:buAutoNum type="alphaLcParenR"/>
            </a:pPr>
            <a:r>
              <a:rPr lang="en-US" sz="2000" dirty="0">
                <a:solidFill>
                  <a:schemeClr val="tx1"/>
                </a:solidFill>
                <a:latin typeface="Trebuchet MS" panose="020B0603020202020204" pitchFamily="34" charset="0"/>
              </a:rPr>
              <a:t>	5% of Central Govt. Secs, 3% of SGS., 15% of corporate bonds</a:t>
            </a:r>
            <a:r>
              <a:rPr lang="en-US" sz="2000" dirty="0" smtClean="0">
                <a:solidFill>
                  <a:schemeClr val="tx1"/>
                </a:solidFill>
                <a:latin typeface="Trebuchet MS" panose="020B0603020202020204" pitchFamily="34" charset="0"/>
              </a:rPr>
              <a:t>.</a:t>
            </a:r>
          </a:p>
          <a:p>
            <a:pPr marL="457200" indent="-457200">
              <a:buFont typeface="+mj-lt"/>
              <a:buAutoNum type="alphaLcParenR"/>
            </a:pPr>
            <a:r>
              <a:rPr lang="en-US" sz="2000" dirty="0">
                <a:solidFill>
                  <a:schemeClr val="tx1"/>
                </a:solidFill>
                <a:latin typeface="Trebuchet MS" panose="020B0603020202020204" pitchFamily="34" charset="0"/>
              </a:rPr>
              <a:t> </a:t>
            </a:r>
            <a:r>
              <a:rPr lang="en-US" sz="2000" dirty="0" smtClean="0">
                <a:solidFill>
                  <a:schemeClr val="tx1"/>
                </a:solidFill>
                <a:latin typeface="Trebuchet MS" panose="020B0603020202020204" pitchFamily="34" charset="0"/>
              </a:rPr>
              <a:t>     3% </a:t>
            </a:r>
            <a:r>
              <a:rPr lang="en-US" sz="2000" dirty="0">
                <a:solidFill>
                  <a:schemeClr val="tx1"/>
                </a:solidFill>
                <a:latin typeface="Trebuchet MS" panose="020B0603020202020204" pitchFamily="34" charset="0"/>
              </a:rPr>
              <a:t>of Central Govt. Secs, </a:t>
            </a:r>
            <a:r>
              <a:rPr lang="en-US" sz="2000" dirty="0" smtClean="0">
                <a:solidFill>
                  <a:schemeClr val="tx1"/>
                </a:solidFill>
                <a:latin typeface="Trebuchet MS" panose="020B0603020202020204" pitchFamily="34" charset="0"/>
              </a:rPr>
              <a:t>2 % </a:t>
            </a:r>
            <a:r>
              <a:rPr lang="en-US" sz="2000" dirty="0">
                <a:solidFill>
                  <a:schemeClr val="tx1"/>
                </a:solidFill>
                <a:latin typeface="Trebuchet MS" panose="020B0603020202020204" pitchFamily="34" charset="0"/>
              </a:rPr>
              <a:t>of SGS., 1</a:t>
            </a:r>
            <a:r>
              <a:rPr lang="en-US" sz="2000" dirty="0" smtClean="0">
                <a:solidFill>
                  <a:schemeClr val="tx1"/>
                </a:solidFill>
                <a:latin typeface="Trebuchet MS" panose="020B0603020202020204" pitchFamily="34" charset="0"/>
              </a:rPr>
              <a:t> % </a:t>
            </a:r>
            <a:r>
              <a:rPr lang="en-US" sz="2000" dirty="0">
                <a:solidFill>
                  <a:schemeClr val="tx1"/>
                </a:solidFill>
                <a:latin typeface="Trebuchet MS" panose="020B0603020202020204" pitchFamily="34" charset="0"/>
              </a:rPr>
              <a:t>of corporate bonds.</a:t>
            </a:r>
            <a:endParaRPr lang="en-US" sz="2000" dirty="0" smtClean="0">
              <a:solidFill>
                <a:schemeClr val="tx1"/>
              </a:solidFill>
              <a:latin typeface="Trebuchet MS" panose="020B0603020202020204" pitchFamily="34" charset="0"/>
            </a:endParaRPr>
          </a:p>
          <a:p>
            <a:pPr marL="0" indent="0">
              <a:buNone/>
            </a:pPr>
            <a:r>
              <a:rPr lang="en-US" dirty="0"/>
              <a:t> </a:t>
            </a:r>
            <a:r>
              <a:rPr lang="en-US" dirty="0" smtClean="0"/>
              <a:t>         </a:t>
            </a:r>
            <a:endParaRPr lang="en-US" dirty="0"/>
          </a:p>
          <a:p>
            <a:endParaRPr lang="en-US" dirty="0"/>
          </a:p>
        </p:txBody>
      </p:sp>
    </p:spTree>
    <p:extLst>
      <p:ext uri="{BB962C8B-B14F-4D97-AF65-F5344CB8AC3E}">
        <p14:creationId xmlns:p14="http://schemas.microsoft.com/office/powerpoint/2010/main" val="82885197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8335" y="1361871"/>
            <a:ext cx="8551930" cy="4688732"/>
          </a:xfrm>
        </p:spPr>
        <p:txBody>
          <a:bodyPr/>
          <a:lstStyle/>
          <a:p>
            <a:pPr algn="just"/>
            <a:r>
              <a:rPr lang="en-US" sz="2000" dirty="0">
                <a:solidFill>
                  <a:schemeClr val="tx1"/>
                </a:solidFill>
                <a:latin typeface="Trebuchet MS" panose="020B0603020202020204" pitchFamily="34" charset="0"/>
              </a:rPr>
              <a:t>Under Foreign Exchange Management (Debt Instruments) master directions 2025, which of the following is not the Investment Channels for investment in debt instruments by non-residents. </a:t>
            </a:r>
          </a:p>
          <a:p>
            <a:pPr marL="0" indent="0">
              <a:buNone/>
            </a:pPr>
            <a:endParaRPr lang="en-US" sz="2000" dirty="0">
              <a:solidFill>
                <a:schemeClr val="tx1"/>
              </a:solidFill>
              <a:latin typeface="Trebuchet MS" panose="020B0603020202020204" pitchFamily="34" charset="0"/>
            </a:endParaRPr>
          </a:p>
          <a:p>
            <a:r>
              <a:rPr lang="en-US" sz="2000" dirty="0">
                <a:solidFill>
                  <a:schemeClr val="tx1"/>
                </a:solidFill>
                <a:latin typeface="Trebuchet MS" panose="020B0603020202020204" pitchFamily="34" charset="0"/>
              </a:rPr>
              <a:t>a)	General Route</a:t>
            </a:r>
          </a:p>
          <a:p>
            <a:r>
              <a:rPr lang="en-US" sz="2000" dirty="0">
                <a:solidFill>
                  <a:schemeClr val="tx1"/>
                </a:solidFill>
                <a:latin typeface="Trebuchet MS" panose="020B0603020202020204" pitchFamily="34" charset="0"/>
              </a:rPr>
              <a:t>b)	Voluntary Retention Route</a:t>
            </a:r>
          </a:p>
          <a:p>
            <a:r>
              <a:rPr lang="en-US" sz="2000" dirty="0">
                <a:solidFill>
                  <a:schemeClr val="tx1"/>
                </a:solidFill>
                <a:latin typeface="Trebuchet MS" panose="020B0603020202020204" pitchFamily="34" charset="0"/>
              </a:rPr>
              <a:t>c)	Fully Automated Route</a:t>
            </a:r>
          </a:p>
          <a:p>
            <a:r>
              <a:rPr lang="en-US" sz="2000" dirty="0">
                <a:solidFill>
                  <a:schemeClr val="tx1"/>
                </a:solidFill>
                <a:latin typeface="Trebuchet MS" panose="020B0603020202020204" pitchFamily="34" charset="0"/>
              </a:rPr>
              <a:t>d)	Fully Accessible Route</a:t>
            </a:r>
          </a:p>
          <a:p>
            <a:r>
              <a:rPr lang="en-US" dirty="0" smtClean="0">
                <a:solidFill>
                  <a:schemeClr val="tx1"/>
                </a:solidFill>
              </a:rPr>
              <a:t>e)       </a:t>
            </a:r>
            <a:r>
              <a:rPr lang="en-US" sz="2000" dirty="0">
                <a:solidFill>
                  <a:schemeClr val="tx1"/>
                </a:solidFill>
                <a:latin typeface="Trebuchet MS" panose="020B0603020202020204" pitchFamily="34" charset="0"/>
              </a:rPr>
              <a:t>All are incorrect</a:t>
            </a:r>
          </a:p>
        </p:txBody>
      </p:sp>
    </p:spTree>
    <p:extLst>
      <p:ext uri="{BB962C8B-B14F-4D97-AF65-F5344CB8AC3E}">
        <p14:creationId xmlns:p14="http://schemas.microsoft.com/office/powerpoint/2010/main" val="3982509764"/>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009" y="924128"/>
            <a:ext cx="8686800" cy="4766553"/>
          </a:xfrm>
        </p:spPr>
        <p:txBody>
          <a:bodyPr/>
          <a:lstStyle/>
          <a:p>
            <a:pPr algn="just"/>
            <a:r>
              <a:rPr lang="en-US" sz="2000" dirty="0">
                <a:solidFill>
                  <a:schemeClr val="tx1"/>
                </a:solidFill>
                <a:latin typeface="Trebuchet MS" panose="020B0603020202020204" pitchFamily="34" charset="0"/>
              </a:rPr>
              <a:t>Which of the following is incorrect regarding investments by FDI/FPI as per latest circular </a:t>
            </a:r>
            <a:r>
              <a:rPr lang="en-US" sz="2000" dirty="0" smtClean="0">
                <a:solidFill>
                  <a:schemeClr val="tx1"/>
                </a:solidFill>
                <a:latin typeface="Trebuchet MS" panose="020B0603020202020204" pitchFamily="34" charset="0"/>
              </a:rPr>
              <a:t>IC/562/2025?</a:t>
            </a:r>
          </a:p>
          <a:p>
            <a:pPr marL="457200" indent="-457200">
              <a:buFont typeface="+mj-lt"/>
              <a:buAutoNum type="alphaLcParenR"/>
            </a:pPr>
            <a:r>
              <a:rPr lang="en-US" sz="2000" dirty="0">
                <a:solidFill>
                  <a:schemeClr val="tx1"/>
                </a:solidFill>
                <a:latin typeface="Trebuchet MS" panose="020B0603020202020204" pitchFamily="34" charset="0"/>
              </a:rPr>
              <a:t>Asset Reconstruction Companies – 100% – Automatic Route </a:t>
            </a:r>
            <a:endParaRPr lang="en-US" sz="2000" dirty="0" smtClean="0">
              <a:solidFill>
                <a:schemeClr val="tx1"/>
              </a:solidFill>
              <a:latin typeface="Trebuchet MS" panose="020B0603020202020204" pitchFamily="34" charset="0"/>
            </a:endParaRPr>
          </a:p>
          <a:p>
            <a:pPr marL="457200" indent="-457200">
              <a:buFont typeface="+mj-lt"/>
              <a:buAutoNum type="alphaLcParenR"/>
            </a:pPr>
            <a:r>
              <a:rPr lang="en-US" sz="2000" dirty="0">
                <a:solidFill>
                  <a:schemeClr val="tx1"/>
                </a:solidFill>
                <a:latin typeface="Trebuchet MS" panose="020B0603020202020204" pitchFamily="34" charset="0"/>
              </a:rPr>
              <a:t>Banking – Private Sector – 74% – Automatic Route up to 49%, above 49% &amp; up to 74% under Government route </a:t>
            </a:r>
            <a:endParaRPr lang="en-US" sz="2000" dirty="0" smtClean="0">
              <a:solidFill>
                <a:schemeClr val="tx1"/>
              </a:solidFill>
              <a:latin typeface="Trebuchet MS" panose="020B0603020202020204" pitchFamily="34" charset="0"/>
            </a:endParaRPr>
          </a:p>
          <a:p>
            <a:pPr marL="457200" indent="-457200">
              <a:buFont typeface="+mj-lt"/>
              <a:buAutoNum type="alphaLcParenR"/>
            </a:pPr>
            <a:r>
              <a:rPr lang="en-US" sz="2000" dirty="0">
                <a:solidFill>
                  <a:schemeClr val="tx1"/>
                </a:solidFill>
                <a:latin typeface="Trebuchet MS" panose="020B0603020202020204" pitchFamily="34" charset="0"/>
              </a:rPr>
              <a:t>Banking – Public Sector – 10% – Government Route – prior to investment, approval from the Government of India is required </a:t>
            </a:r>
            <a:endParaRPr lang="en-US" sz="2000" dirty="0" smtClean="0">
              <a:solidFill>
                <a:schemeClr val="tx1"/>
              </a:solidFill>
              <a:latin typeface="Trebuchet MS" panose="020B0603020202020204" pitchFamily="34" charset="0"/>
            </a:endParaRPr>
          </a:p>
          <a:p>
            <a:pPr marL="457200" indent="-457200">
              <a:buFont typeface="+mj-lt"/>
              <a:buAutoNum type="alphaLcParenR"/>
            </a:pPr>
            <a:r>
              <a:rPr lang="en-US" sz="2000" dirty="0">
                <a:solidFill>
                  <a:schemeClr val="tx1"/>
                </a:solidFill>
                <a:latin typeface="Trebuchet MS" panose="020B0603020202020204" pitchFamily="34" charset="0"/>
              </a:rPr>
              <a:t>Asset Reconstruction Companies – </a:t>
            </a:r>
            <a:r>
              <a:rPr lang="en-US" sz="2000" dirty="0" smtClean="0">
                <a:solidFill>
                  <a:schemeClr val="tx1"/>
                </a:solidFill>
                <a:latin typeface="Trebuchet MS" panose="020B0603020202020204" pitchFamily="34" charset="0"/>
              </a:rPr>
              <a:t>50 % </a:t>
            </a:r>
            <a:r>
              <a:rPr lang="en-US" sz="2000" dirty="0">
                <a:solidFill>
                  <a:schemeClr val="tx1"/>
                </a:solidFill>
                <a:latin typeface="Trebuchet MS" panose="020B0603020202020204" pitchFamily="34" charset="0"/>
              </a:rPr>
              <a:t>– Automatic Route </a:t>
            </a:r>
            <a:endParaRPr lang="en-US" sz="2000" dirty="0" smtClean="0">
              <a:solidFill>
                <a:schemeClr val="tx1"/>
              </a:solidFill>
              <a:latin typeface="Trebuchet MS" panose="020B0603020202020204" pitchFamily="34" charset="0"/>
            </a:endParaRPr>
          </a:p>
          <a:p>
            <a:pPr marL="457200" indent="-457200">
              <a:buFont typeface="+mj-lt"/>
              <a:buAutoNum type="alphaLcParenR"/>
            </a:pPr>
            <a:r>
              <a:rPr lang="en-US" sz="2000" dirty="0">
                <a:solidFill>
                  <a:schemeClr val="tx1"/>
                </a:solidFill>
                <a:latin typeface="Trebuchet MS" panose="020B0603020202020204" pitchFamily="34" charset="0"/>
              </a:rPr>
              <a:t>All are incorrect </a:t>
            </a:r>
            <a:endParaRPr lang="en-US" sz="2000" dirty="0" smtClean="0">
              <a:solidFill>
                <a:schemeClr val="tx1"/>
              </a:solidFill>
              <a:latin typeface="Trebuchet MS" panose="020B0603020202020204" pitchFamily="34" charset="0"/>
            </a:endParaRPr>
          </a:p>
          <a:p>
            <a:endParaRPr lang="en-US" dirty="0" smtClean="0"/>
          </a:p>
          <a:p>
            <a:pPr marL="0" indent="0">
              <a:buNone/>
            </a:pPr>
            <a:endParaRPr lang="en-US" dirty="0"/>
          </a:p>
        </p:txBody>
      </p:sp>
    </p:spTree>
    <p:extLst>
      <p:ext uri="{BB962C8B-B14F-4D97-AF65-F5344CB8AC3E}">
        <p14:creationId xmlns:p14="http://schemas.microsoft.com/office/powerpoint/2010/main" val="3111870944"/>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39955" y="733059"/>
            <a:ext cx="6722380" cy="723208"/>
          </a:xfrm>
          <a:solidFill>
            <a:schemeClr val="accent2"/>
          </a:solidFill>
        </p:spPr>
        <p:txBody>
          <a:bodyPr/>
          <a:lstStyle/>
          <a:p>
            <a:pPr algn="ctr"/>
            <a:r>
              <a:rPr lang="en-IN" b="1" dirty="0">
                <a:solidFill>
                  <a:srgbClr val="FF0000"/>
                </a:solidFill>
                <a:effectLst>
                  <a:outerShdw blurRad="38100" dist="38100" dir="2700000" algn="tl">
                    <a:srgbClr val="000000">
                      <a:alpha val="43137"/>
                    </a:srgbClr>
                  </a:outerShdw>
                </a:effectLst>
              </a:rPr>
              <a:t>Fully Accessible Route &amp; Specified Security</a:t>
            </a:r>
            <a:br>
              <a:rPr lang="en-IN" b="1" dirty="0">
                <a:solidFill>
                  <a:srgbClr val="FF0000"/>
                </a:solidFill>
                <a:effectLst>
                  <a:outerShdw blurRad="38100" dist="38100" dir="2700000" algn="tl">
                    <a:srgbClr val="000000">
                      <a:alpha val="43137"/>
                    </a:srgbClr>
                  </a:outerShdw>
                </a:effectLst>
              </a:rPr>
            </a:br>
            <a:r>
              <a:rPr lang="en-IN" sz="1100" b="1" dirty="0">
                <a:solidFill>
                  <a:srgbClr val="FF0000"/>
                </a:solidFill>
                <a:effectLst>
                  <a:outerShdw blurRad="38100" dist="38100" dir="2700000" algn="tl">
                    <a:srgbClr val="000000">
                      <a:alpha val="43137"/>
                    </a:srgbClr>
                  </a:outerShdw>
                </a:effectLst>
              </a:rPr>
              <a:t>(FX/08/2023, IC/567/2024)</a:t>
            </a:r>
            <a:endParaRPr lang="hi-IN" sz="1100" b="1" dirty="0"/>
          </a:p>
        </p:txBody>
      </p:sp>
      <p:sp>
        <p:nvSpPr>
          <p:cNvPr id="3" name="Content Placeholder 2"/>
          <p:cNvSpPr>
            <a:spLocks noGrp="1"/>
          </p:cNvSpPr>
          <p:nvPr>
            <p:ph idx="1"/>
          </p:nvPr>
        </p:nvSpPr>
        <p:spPr>
          <a:xfrm>
            <a:off x="138545" y="1551709"/>
            <a:ext cx="8820728" cy="4878032"/>
          </a:xfrm>
          <a:noFill/>
        </p:spPr>
        <p:txBody>
          <a:bodyPr/>
          <a:lstStyle/>
          <a:p>
            <a:pPr marL="0" indent="0" algn="just">
              <a:buNone/>
            </a:pPr>
            <a:r>
              <a:rPr lang="en-US" sz="2400" dirty="0"/>
              <a:t>Sovereign Green Bonds issued by the Government in the fiscal year </a:t>
            </a:r>
            <a:r>
              <a:rPr lang="en-US" sz="2400" dirty="0" smtClean="0"/>
              <a:t>2022-23 </a:t>
            </a:r>
            <a:r>
              <a:rPr lang="en-US" sz="2400" dirty="0"/>
              <a:t>have been designated as ‘specified securities’ under the ‘Fully Accessible Route’ (FAR</a:t>
            </a:r>
            <a:r>
              <a:rPr lang="en-US" sz="2400" dirty="0" smtClean="0"/>
              <a:t>).</a:t>
            </a:r>
          </a:p>
          <a:p>
            <a:pPr marL="0" indent="0" algn="just">
              <a:buNone/>
            </a:pPr>
            <a:r>
              <a:rPr lang="en-US" sz="2400" dirty="0">
                <a:solidFill>
                  <a:srgbClr val="FF0000"/>
                </a:solidFill>
              </a:rPr>
              <a:t>Sovereign Green </a:t>
            </a:r>
            <a:r>
              <a:rPr lang="en-US" sz="2400" dirty="0" smtClean="0">
                <a:solidFill>
                  <a:srgbClr val="FF0000"/>
                </a:solidFill>
              </a:rPr>
              <a:t>Bonds of 10- year tenor </a:t>
            </a:r>
            <a:r>
              <a:rPr lang="en-US" sz="2400" dirty="0"/>
              <a:t>issued by the Government in </a:t>
            </a:r>
            <a:r>
              <a:rPr lang="en-US" sz="2400" dirty="0" smtClean="0"/>
              <a:t>the second half of the  </a:t>
            </a:r>
            <a:r>
              <a:rPr lang="en-US" sz="2400" dirty="0"/>
              <a:t>fiscal year </a:t>
            </a:r>
            <a:r>
              <a:rPr lang="en-US" sz="2400" dirty="0" smtClean="0"/>
              <a:t>2024-25 </a:t>
            </a:r>
            <a:r>
              <a:rPr lang="en-US" sz="2400" dirty="0"/>
              <a:t>have been designated as </a:t>
            </a:r>
            <a:r>
              <a:rPr lang="en-US" sz="2400" dirty="0">
                <a:solidFill>
                  <a:srgbClr val="FF0000"/>
                </a:solidFill>
              </a:rPr>
              <a:t>‘specified securities’ under the ‘Fully Accessible Route’ (FAR</a:t>
            </a:r>
            <a:r>
              <a:rPr lang="en-US" sz="2400" dirty="0" smtClean="0">
                <a:solidFill>
                  <a:srgbClr val="FF0000"/>
                </a:solidFill>
              </a:rPr>
              <a:t>). ( IC/795/2024)</a:t>
            </a:r>
            <a:endParaRPr lang="en-US" sz="2400" dirty="0">
              <a:solidFill>
                <a:srgbClr val="FF0000"/>
              </a:solidFill>
            </a:endParaRPr>
          </a:p>
          <a:p>
            <a:pPr marL="0" indent="0">
              <a:buNone/>
            </a:pPr>
            <a:r>
              <a:rPr lang="en-IN" sz="2400" dirty="0">
                <a:solidFill>
                  <a:srgbClr val="FF0000"/>
                </a:solidFill>
              </a:rPr>
              <a:t>Sovereign Green Bonds - </a:t>
            </a:r>
            <a:r>
              <a:rPr lang="en-US" sz="2400" b="0" i="1" dirty="0"/>
              <a:t>‘As a part of the government’s overall market borrowings in 2022-23, Sovereign Green Bonds will be issued for mobilizing resources for green infrastructure. The proceeds will be deployed in public sector projects which help in reducing the carbon intensity of the economy.’(Ref: FX/08/2023</a:t>
            </a:r>
            <a:r>
              <a:rPr lang="en-US" sz="2400" b="0" i="1" dirty="0" smtClean="0"/>
              <a:t>)</a:t>
            </a:r>
          </a:p>
          <a:p>
            <a:pPr marL="0" indent="0">
              <a:buNone/>
            </a:pPr>
            <a:endParaRPr lang="en-US" sz="2400" b="0" i="1" dirty="0"/>
          </a:p>
          <a:p>
            <a:pPr marL="0" indent="0">
              <a:buNone/>
            </a:pPr>
            <a:endParaRPr lang="en-IN" sz="2400" b="0" dirty="0"/>
          </a:p>
          <a:p>
            <a:endParaRPr lang="hi-IN" sz="2400" dirty="0"/>
          </a:p>
        </p:txBody>
      </p:sp>
    </p:spTree>
    <p:extLst>
      <p:ext uri="{BB962C8B-B14F-4D97-AF65-F5344CB8AC3E}">
        <p14:creationId xmlns:p14="http://schemas.microsoft.com/office/powerpoint/2010/main" val="3135826586"/>
      </p:ext>
    </p:extLst>
  </p:cSld>
  <p:clrMapOvr>
    <a:masterClrMapping/>
  </p:clrMapOvr>
  <p:transition spd="med">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285" y="778213"/>
            <a:ext cx="8540615" cy="671208"/>
          </a:xfrm>
        </p:spPr>
        <p:txBody>
          <a:bodyPr/>
          <a:lstStyle/>
          <a:p>
            <a:endParaRPr lang="en-US" dirty="0"/>
          </a:p>
        </p:txBody>
      </p:sp>
      <p:sp>
        <p:nvSpPr>
          <p:cNvPr id="3" name="Content Placeholder 2"/>
          <p:cNvSpPr>
            <a:spLocks noGrp="1"/>
          </p:cNvSpPr>
          <p:nvPr>
            <p:ph idx="1"/>
          </p:nvPr>
        </p:nvSpPr>
        <p:spPr>
          <a:xfrm>
            <a:off x="204281" y="1643974"/>
            <a:ext cx="8745166" cy="3414409"/>
          </a:xfrm>
        </p:spPr>
        <p:txBody>
          <a:bodyPr/>
          <a:lstStyle/>
          <a:p>
            <a:pPr marL="0" indent="0" algn="just">
              <a:buNone/>
            </a:pPr>
            <a:r>
              <a:rPr lang="en-US" sz="2000" dirty="0">
                <a:solidFill>
                  <a:schemeClr val="tx1"/>
                </a:solidFill>
              </a:rPr>
              <a:t>Firms and Companies dealing in purchase of rough or cut and polished Diamonds /Precious Metal must have how many years of track record in import/export to open a Diamond Dollar Account</a:t>
            </a:r>
            <a:r>
              <a:rPr lang="en-US" sz="2000" dirty="0" smtClean="0">
                <a:solidFill>
                  <a:schemeClr val="tx1"/>
                </a:solidFill>
              </a:rPr>
              <a:t>?</a:t>
            </a:r>
          </a:p>
          <a:p>
            <a:pPr marL="0" indent="0" algn="just">
              <a:buNone/>
            </a:pPr>
            <a:r>
              <a:rPr lang="en-US" sz="2000" dirty="0">
                <a:solidFill>
                  <a:schemeClr val="tx1"/>
                </a:solidFill>
              </a:rPr>
              <a:t>a) 1 year</a:t>
            </a:r>
          </a:p>
          <a:p>
            <a:pPr marL="0" indent="0" algn="just">
              <a:buNone/>
            </a:pPr>
            <a:r>
              <a:rPr lang="en-US" sz="2000" dirty="0">
                <a:solidFill>
                  <a:schemeClr val="tx1"/>
                </a:solidFill>
              </a:rPr>
              <a:t>b) 2 years</a:t>
            </a:r>
          </a:p>
          <a:p>
            <a:pPr marL="0" indent="0" algn="just">
              <a:buNone/>
            </a:pPr>
            <a:r>
              <a:rPr lang="en-US" sz="2000" dirty="0">
                <a:solidFill>
                  <a:schemeClr val="tx1"/>
                </a:solidFill>
              </a:rPr>
              <a:t>c) 3 years</a:t>
            </a:r>
          </a:p>
          <a:p>
            <a:pPr marL="0" indent="0" algn="just">
              <a:buNone/>
            </a:pPr>
            <a:r>
              <a:rPr lang="en-US" sz="2000" dirty="0">
                <a:solidFill>
                  <a:schemeClr val="tx1"/>
                </a:solidFill>
              </a:rPr>
              <a:t>d) 5 </a:t>
            </a:r>
            <a:r>
              <a:rPr lang="en-US" sz="2000" dirty="0" smtClean="0">
                <a:solidFill>
                  <a:schemeClr val="tx1"/>
                </a:solidFill>
              </a:rPr>
              <a:t>years</a:t>
            </a:r>
          </a:p>
          <a:p>
            <a:pPr marL="0" indent="0" algn="just">
              <a:buNone/>
            </a:pPr>
            <a:r>
              <a:rPr lang="en-US" sz="2000" dirty="0" smtClean="0">
                <a:solidFill>
                  <a:schemeClr val="tx1"/>
                </a:solidFill>
              </a:rPr>
              <a:t>e) None of these</a:t>
            </a:r>
            <a:endParaRPr lang="en-US" sz="2000" dirty="0">
              <a:solidFill>
                <a:schemeClr val="tx1"/>
              </a:solidFill>
            </a:endParaRPr>
          </a:p>
          <a:p>
            <a:pPr marL="0" indent="0" algn="just">
              <a:buNone/>
            </a:pPr>
            <a:endParaRPr lang="en-US" sz="2000" dirty="0">
              <a:solidFill>
                <a:schemeClr val="tx1"/>
              </a:solidFill>
            </a:endParaRPr>
          </a:p>
          <a:p>
            <a:pPr marL="0" indent="0" algn="just">
              <a:buNone/>
            </a:pPr>
            <a:endParaRPr lang="en-US" sz="2000" dirty="0" smtClean="0">
              <a:solidFill>
                <a:schemeClr val="tx1"/>
              </a:solidFill>
            </a:endParaRPr>
          </a:p>
          <a:p>
            <a:pPr marL="0" indent="0" algn="just">
              <a:buNone/>
            </a:pPr>
            <a:endParaRPr lang="en-US" dirty="0"/>
          </a:p>
        </p:txBody>
      </p:sp>
    </p:spTree>
    <p:extLst>
      <p:ext uri="{BB962C8B-B14F-4D97-AF65-F5344CB8AC3E}">
        <p14:creationId xmlns:p14="http://schemas.microsoft.com/office/powerpoint/2010/main" val="53223203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87424" y="1340768"/>
            <a:ext cx="6180920" cy="463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2"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553" y="1070043"/>
            <a:ext cx="8949447" cy="3706238"/>
          </a:xfrm>
        </p:spPr>
        <p:txBody>
          <a:bodyPr/>
          <a:lstStyle/>
          <a:p>
            <a:pPr marL="0" indent="0">
              <a:buNone/>
            </a:pPr>
            <a:r>
              <a:rPr lang="en-US" sz="2000" dirty="0" smtClean="0">
                <a:solidFill>
                  <a:schemeClr val="tx1"/>
                </a:solidFill>
                <a:latin typeface="Trebuchet MS" panose="020B0603020202020204" pitchFamily="34" charset="0"/>
              </a:rPr>
              <a:t>Who </a:t>
            </a:r>
            <a:r>
              <a:rPr lang="en-US" sz="2000" dirty="0">
                <a:solidFill>
                  <a:schemeClr val="tx1"/>
                </a:solidFill>
                <a:latin typeface="Trebuchet MS" panose="020B0603020202020204" pitchFamily="34" charset="0"/>
              </a:rPr>
              <a:t>can open a Special Non-Resident Rupee Account (SNRR)?</a:t>
            </a:r>
          </a:p>
          <a:p>
            <a:pPr marL="0" indent="0">
              <a:buNone/>
            </a:pPr>
            <a:r>
              <a:rPr lang="en-US" sz="2000" dirty="0">
                <a:solidFill>
                  <a:schemeClr val="tx1"/>
                </a:solidFill>
                <a:latin typeface="Trebuchet MS" panose="020B0603020202020204" pitchFamily="34" charset="0"/>
              </a:rPr>
              <a:t>a) Only Indian citizens</a:t>
            </a:r>
          </a:p>
          <a:p>
            <a:pPr marL="0" indent="0">
              <a:buNone/>
            </a:pPr>
            <a:r>
              <a:rPr lang="en-US" sz="2000" dirty="0">
                <a:solidFill>
                  <a:schemeClr val="tx1"/>
                </a:solidFill>
                <a:latin typeface="Trebuchet MS" panose="020B0603020202020204" pitchFamily="34" charset="0"/>
              </a:rPr>
              <a:t>b) Only NRIs</a:t>
            </a:r>
          </a:p>
          <a:p>
            <a:pPr marL="0" indent="0">
              <a:buNone/>
            </a:pPr>
            <a:r>
              <a:rPr lang="en-US" sz="2000" dirty="0">
                <a:solidFill>
                  <a:schemeClr val="tx1"/>
                </a:solidFill>
                <a:latin typeface="Trebuchet MS" panose="020B0603020202020204" pitchFamily="34" charset="0"/>
              </a:rPr>
              <a:t>c) A person resident outside India with business interest in India</a:t>
            </a:r>
          </a:p>
          <a:p>
            <a:pPr marL="0" indent="0">
              <a:buNone/>
            </a:pPr>
            <a:r>
              <a:rPr lang="en-US" sz="2000" dirty="0">
                <a:solidFill>
                  <a:schemeClr val="tx1"/>
                </a:solidFill>
                <a:latin typeface="Trebuchet MS" panose="020B0603020202020204" pitchFamily="34" charset="0"/>
              </a:rPr>
              <a:t>d) Any foreign </a:t>
            </a:r>
            <a:r>
              <a:rPr lang="en-US" sz="2000" dirty="0" smtClean="0">
                <a:solidFill>
                  <a:schemeClr val="tx1"/>
                </a:solidFill>
                <a:latin typeface="Trebuchet MS" panose="020B0603020202020204" pitchFamily="34" charset="0"/>
              </a:rPr>
              <a:t>tourist</a:t>
            </a:r>
          </a:p>
          <a:p>
            <a:pPr marL="0" indent="0">
              <a:buNone/>
            </a:pPr>
            <a:r>
              <a:rPr lang="en-US" sz="2000" dirty="0" smtClean="0">
                <a:solidFill>
                  <a:schemeClr val="tx1"/>
                </a:solidFill>
                <a:latin typeface="Trebuchet MS" panose="020B0603020202020204" pitchFamily="34" charset="0"/>
              </a:rPr>
              <a:t>e) None of these</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92137371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277" y="1206229"/>
            <a:ext cx="8949446" cy="4036979"/>
          </a:xfrm>
        </p:spPr>
        <p:txBody>
          <a:bodyPr/>
          <a:lstStyle/>
          <a:p>
            <a:pPr algn="just"/>
            <a:r>
              <a:rPr lang="en-US" sz="2000" dirty="0" smtClean="0">
                <a:solidFill>
                  <a:schemeClr val="tx1"/>
                </a:solidFill>
                <a:latin typeface="Trebuchet MS" panose="020B0603020202020204" pitchFamily="34" charset="0"/>
              </a:rPr>
              <a:t>As per RBI amendment for  </a:t>
            </a:r>
            <a:r>
              <a:rPr lang="en-US" sz="2000" dirty="0">
                <a:solidFill>
                  <a:schemeClr val="tx1"/>
                </a:solidFill>
                <a:latin typeface="Trebuchet MS" panose="020B0603020202020204" pitchFamily="34" charset="0"/>
              </a:rPr>
              <a:t>FEMA 5 (R) 2015 permitting a person resident outside India to </a:t>
            </a:r>
            <a:r>
              <a:rPr lang="en-US" sz="2000" dirty="0" smtClean="0">
                <a:solidFill>
                  <a:schemeClr val="tx1"/>
                </a:solidFill>
                <a:latin typeface="Trebuchet MS" panose="020B0603020202020204" pitchFamily="34" charset="0"/>
              </a:rPr>
              <a:t>open_____ account </a:t>
            </a:r>
            <a:r>
              <a:rPr lang="en-US" sz="2000" dirty="0">
                <a:solidFill>
                  <a:schemeClr val="tx1"/>
                </a:solidFill>
                <a:latin typeface="Trebuchet MS" panose="020B0603020202020204" pitchFamily="34" charset="0"/>
              </a:rPr>
              <a:t>with overseas branches of Authorized Dealer banks for settlement of all permissible current account and capital account transactions with a person resident in </a:t>
            </a:r>
            <a:r>
              <a:rPr lang="en-US" sz="2000" dirty="0" smtClean="0">
                <a:solidFill>
                  <a:schemeClr val="tx1"/>
                </a:solidFill>
                <a:latin typeface="Trebuchet MS" panose="020B0603020202020204" pitchFamily="34" charset="0"/>
              </a:rPr>
              <a:t>India.</a:t>
            </a:r>
          </a:p>
          <a:p>
            <a:r>
              <a:rPr lang="en-US" sz="2000" dirty="0" smtClean="0">
                <a:solidFill>
                  <a:schemeClr val="tx1"/>
                </a:solidFill>
                <a:latin typeface="Trebuchet MS" panose="020B0603020202020204" pitchFamily="34" charset="0"/>
              </a:rPr>
              <a:t>EUR </a:t>
            </a:r>
          </a:p>
          <a:p>
            <a:r>
              <a:rPr lang="en-US" sz="2000" dirty="0" smtClean="0">
                <a:solidFill>
                  <a:schemeClr val="tx1"/>
                </a:solidFill>
                <a:latin typeface="Trebuchet MS" panose="020B0603020202020204" pitchFamily="34" charset="0"/>
              </a:rPr>
              <a:t>USD</a:t>
            </a:r>
          </a:p>
          <a:p>
            <a:r>
              <a:rPr lang="en-US" sz="2000" dirty="0" smtClean="0">
                <a:solidFill>
                  <a:schemeClr val="tx1"/>
                </a:solidFill>
                <a:latin typeface="Trebuchet MS" panose="020B0603020202020204" pitchFamily="34" charset="0"/>
              </a:rPr>
              <a:t>GBP</a:t>
            </a:r>
          </a:p>
          <a:p>
            <a:r>
              <a:rPr lang="en-US" sz="2000" dirty="0" smtClean="0">
                <a:solidFill>
                  <a:schemeClr val="tx1"/>
                </a:solidFill>
                <a:latin typeface="Trebuchet MS" panose="020B0603020202020204" pitchFamily="34" charset="0"/>
              </a:rPr>
              <a:t>INR</a:t>
            </a:r>
          </a:p>
          <a:p>
            <a:r>
              <a:rPr lang="en-US" sz="2000" dirty="0" smtClean="0">
                <a:solidFill>
                  <a:schemeClr val="tx1"/>
                </a:solidFill>
                <a:latin typeface="Trebuchet MS" panose="020B0603020202020204" pitchFamily="34" charset="0"/>
              </a:rPr>
              <a:t>CHF</a:t>
            </a:r>
            <a:endParaRPr lang="en-US" sz="20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394897363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55" y="1297801"/>
            <a:ext cx="8876145" cy="5560199"/>
          </a:xfrm>
        </p:spPr>
        <p:txBody>
          <a:bodyPr/>
          <a:lstStyle/>
          <a:p>
            <a:pPr algn="just">
              <a:buFont typeface="Arial" panose="020B0604020202020204" pitchFamily="34" charset="0"/>
              <a:buChar char="•"/>
            </a:pPr>
            <a:r>
              <a:rPr lang="en-US" sz="2800" dirty="0" smtClean="0">
                <a:solidFill>
                  <a:srgbClr val="00B050"/>
                </a:solidFill>
              </a:rPr>
              <a:t> All </a:t>
            </a:r>
            <a:r>
              <a:rPr lang="en-US" sz="2800" dirty="0">
                <a:solidFill>
                  <a:srgbClr val="00B050"/>
                </a:solidFill>
              </a:rPr>
              <a:t>forward contracts with retail clients shall be executed at the ongoing interbank / market </a:t>
            </a:r>
            <a:r>
              <a:rPr lang="en-US" sz="2800" dirty="0" smtClean="0">
                <a:solidFill>
                  <a:srgbClr val="00B050"/>
                </a:solidFill>
              </a:rPr>
              <a:t>rates and shall  </a:t>
            </a:r>
            <a:r>
              <a:rPr lang="en-US" sz="2800" dirty="0">
                <a:solidFill>
                  <a:srgbClr val="00B050"/>
                </a:solidFill>
              </a:rPr>
              <a:t>be time stamped</a:t>
            </a:r>
          </a:p>
          <a:p>
            <a:r>
              <a:rPr lang="en-US" sz="2800" dirty="0">
                <a:solidFill>
                  <a:srgbClr val="00B050"/>
                </a:solidFill>
              </a:rPr>
              <a:t>A valid Legal Entity Identifier (LEI) shall be mandatory for all eligible entities/ corporates booking a forward contract (LEI – 20 Characters)</a:t>
            </a:r>
          </a:p>
          <a:p>
            <a:r>
              <a:rPr lang="en-US" sz="2800" b="0" dirty="0">
                <a:solidFill>
                  <a:srgbClr val="00B050"/>
                </a:solidFill>
              </a:rPr>
              <a:t>If the forward contract remains </a:t>
            </a:r>
            <a:r>
              <a:rPr lang="en-US" sz="2800" dirty="0">
                <a:solidFill>
                  <a:srgbClr val="00B050"/>
                </a:solidFill>
              </a:rPr>
              <a:t>outstanding on the third business day beyond maturity </a:t>
            </a:r>
            <a:r>
              <a:rPr lang="en-US" sz="2800" b="0" dirty="0">
                <a:solidFill>
                  <a:srgbClr val="00B050"/>
                </a:solidFill>
              </a:rPr>
              <a:t>and no instruction is received for cancellation, </a:t>
            </a:r>
            <a:r>
              <a:rPr lang="en-US" sz="2800" dirty="0">
                <a:solidFill>
                  <a:srgbClr val="00B050"/>
                </a:solidFill>
              </a:rPr>
              <a:t>Global Trade Processing Centre (GTPC), shall cancel the contract on the 3rd business day.</a:t>
            </a:r>
          </a:p>
          <a:p>
            <a:endParaRPr lang="en-IN" sz="3600" dirty="0">
              <a:solidFill>
                <a:srgbClr val="002060"/>
              </a:solidFill>
            </a:endParaRPr>
          </a:p>
        </p:txBody>
      </p:sp>
      <p:sp>
        <p:nvSpPr>
          <p:cNvPr id="4" name="Title 1"/>
          <p:cNvSpPr txBox="1"/>
          <p:nvPr/>
        </p:nvSpPr>
        <p:spPr bwMode="auto">
          <a:xfrm>
            <a:off x="508000" y="660399"/>
            <a:ext cx="8636000" cy="520007"/>
          </a:xfrm>
          <a:prstGeom prst="rect">
            <a:avLst/>
          </a:prstGeom>
          <a:noFill/>
          <a:ln w="9525">
            <a:noFill/>
            <a:miter lim="800000"/>
          </a:ln>
        </p:spPr>
        <p:txBody>
          <a:bodyPr vert="horz" wrap="square" lIns="90000" tIns="45000" rIns="90000" bIns="45000" numCol="1" anchor="t" anchorCtr="0" compatLnSpc="1"/>
          <a:lstStyle>
            <a:lvl1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mj-lt"/>
                <a:ea typeface="+mj-ea"/>
                <a:cs typeface="+mj-cs"/>
              </a:defRPr>
            </a:lvl1pPr>
            <a:lvl2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2pPr>
            <a:lvl3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3pPr>
            <a:lvl4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4pPr>
            <a:lvl5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5pPr>
            <a:lvl6pPr marL="25146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6pPr>
            <a:lvl7pPr marL="29718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7pPr>
            <a:lvl8pPr marL="34290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8pPr>
            <a:lvl9pPr marL="38862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9pPr>
          </a:lstStyle>
          <a:p>
            <a:r>
              <a:rPr lang="en-US" sz="2800" b="1" kern="0" dirty="0">
                <a:solidFill>
                  <a:srgbClr val="FF0000"/>
                </a:solidFill>
                <a:effectLst>
                  <a:outerShdw blurRad="38100" dist="38100" dir="2700000" algn="tl">
                    <a:srgbClr val="000000">
                      <a:alpha val="43137"/>
                    </a:srgbClr>
                  </a:outerShdw>
                </a:effectLst>
              </a:rPr>
              <a:t>FORWARD CONTRACT POLICY-</a:t>
            </a:r>
            <a:r>
              <a:rPr lang="en-IN" sz="2800" b="1" dirty="0">
                <a:solidFill>
                  <a:srgbClr val="FF0000"/>
                </a:solidFill>
                <a:effectLst>
                  <a:outerShdw blurRad="38100" dist="38100" dir="2700000" algn="tl">
                    <a:srgbClr val="000000">
                      <a:alpha val="43137"/>
                    </a:srgbClr>
                  </a:outerShdw>
                </a:effectLst>
              </a:rPr>
              <a:t>POLICY/03/2025</a:t>
            </a:r>
            <a:endParaRPr lang="en-IN" sz="2800" b="1" kern="0" dirty="0">
              <a:solidFill>
                <a:srgbClr val="FF0000"/>
              </a:solidFill>
              <a:effectLst>
                <a:outerShdw blurRad="38100" dist="38100" dir="2700000" algn="tl">
                  <a:srgbClr val="000000">
                    <a:alpha val="43137"/>
                  </a:srgbClr>
                </a:outerShdw>
              </a:effectLst>
            </a:endParaRPr>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54" y="1066800"/>
            <a:ext cx="8876145" cy="5560199"/>
          </a:xfrm>
        </p:spPr>
        <p:txBody>
          <a:bodyPr/>
          <a:lstStyle/>
          <a:p>
            <a:pPr algn="just"/>
            <a:r>
              <a:rPr lang="en-US" sz="2000" dirty="0" smtClean="0">
                <a:solidFill>
                  <a:srgbClr val="FF0000"/>
                </a:solidFill>
              </a:rPr>
              <a:t>REVISED </a:t>
            </a:r>
            <a:r>
              <a:rPr lang="en-US" sz="2000" dirty="0">
                <a:solidFill>
                  <a:srgbClr val="FF0000"/>
                </a:solidFill>
              </a:rPr>
              <a:t>APPLICATION FORMS FOR BOOKING FORWARD CONTRACTS UPDATED WITH PRODUCT DISCLOSURE STATEMENT (PDS) AND RISK DISCLOSURE STATEMENT (RDS) (IC/805/2024)</a:t>
            </a:r>
          </a:p>
          <a:p>
            <a:pPr algn="just"/>
            <a:r>
              <a:rPr lang="en-US" sz="2000" b="0" dirty="0">
                <a:solidFill>
                  <a:srgbClr val="002060"/>
                </a:solidFill>
              </a:rPr>
              <a:t>Duly stamped (as per prevailing norms in respective States/UT) Application cum declaration form, </a:t>
            </a:r>
          </a:p>
          <a:p>
            <a:pPr algn="just"/>
            <a:r>
              <a:rPr lang="en-US" sz="2000" b="0" dirty="0">
                <a:solidFill>
                  <a:srgbClr val="002060"/>
                </a:solidFill>
              </a:rPr>
              <a:t>Purchase :  IF (GEN) 1750 (Exports) and  Sale : IF (GEN) 1751 </a:t>
            </a:r>
            <a:r>
              <a:rPr lang="en-IN" sz="2000" b="0" dirty="0">
                <a:solidFill>
                  <a:srgbClr val="002060"/>
                </a:solidFill>
              </a:rPr>
              <a:t>(Imports) at the time of booking should be obtained. </a:t>
            </a:r>
          </a:p>
          <a:p>
            <a:pPr algn="just"/>
            <a:r>
              <a:rPr lang="en-IN" sz="2000" b="0" dirty="0">
                <a:solidFill>
                  <a:srgbClr val="002060"/>
                </a:solidFill>
              </a:rPr>
              <a:t>If tenor of forward </a:t>
            </a:r>
            <a:r>
              <a:rPr lang="en-US" sz="2000" b="0" dirty="0">
                <a:solidFill>
                  <a:srgbClr val="002060"/>
                </a:solidFill>
              </a:rPr>
              <a:t>contract exceeds 13 months - Branches should enter into </a:t>
            </a:r>
            <a:r>
              <a:rPr lang="en-US" sz="2000" b="0" dirty="0" smtClean="0">
                <a:solidFill>
                  <a:srgbClr val="002060"/>
                </a:solidFill>
              </a:rPr>
              <a:t>ISDA (International </a:t>
            </a:r>
            <a:r>
              <a:rPr lang="en-US" sz="2000" b="0" dirty="0">
                <a:solidFill>
                  <a:srgbClr val="002060"/>
                </a:solidFill>
              </a:rPr>
              <a:t>Swaps and Derivative </a:t>
            </a:r>
            <a:r>
              <a:rPr lang="en-US" sz="2000" b="0" dirty="0" smtClean="0">
                <a:solidFill>
                  <a:srgbClr val="002060"/>
                </a:solidFill>
              </a:rPr>
              <a:t>Association) </a:t>
            </a:r>
            <a:r>
              <a:rPr lang="en-US" sz="2000" b="0" dirty="0">
                <a:solidFill>
                  <a:srgbClr val="002060"/>
                </a:solidFill>
              </a:rPr>
              <a:t>Master Agreement with customers.</a:t>
            </a:r>
          </a:p>
          <a:p>
            <a:r>
              <a:rPr lang="en-IN" sz="2000" b="0" dirty="0">
                <a:solidFill>
                  <a:srgbClr val="002060"/>
                </a:solidFill>
              </a:rPr>
              <a:t>PDS containing standard information about Forward Contracts shall be made available to the user booking forward contracts</a:t>
            </a:r>
          </a:p>
          <a:p>
            <a:r>
              <a:rPr lang="en-IN" sz="2000" b="0" dirty="0">
                <a:solidFill>
                  <a:srgbClr val="002060"/>
                </a:solidFill>
              </a:rPr>
              <a:t>RDS shall be provided to the user booking forward contract beyond 13 months</a:t>
            </a:r>
            <a:r>
              <a:rPr lang="en-IN" sz="1400" b="0" dirty="0">
                <a:solidFill>
                  <a:srgbClr val="002060"/>
                </a:solidFill>
              </a:rPr>
              <a:t>. </a:t>
            </a:r>
            <a:r>
              <a:rPr lang="en-IN" sz="1400" dirty="0">
                <a:solidFill>
                  <a:srgbClr val="002060"/>
                </a:solidFill>
              </a:rPr>
              <a:t> </a:t>
            </a:r>
            <a:endParaRPr lang="en-US" sz="1400" dirty="0">
              <a:solidFill>
                <a:srgbClr val="002060"/>
              </a:solidFill>
            </a:endParaRPr>
          </a:p>
          <a:p>
            <a:endParaRPr lang="en-IN" sz="1800" dirty="0">
              <a:solidFill>
                <a:srgbClr val="002060"/>
              </a:solidFill>
            </a:endParaRPr>
          </a:p>
        </p:txBody>
      </p:sp>
      <p:sp>
        <p:nvSpPr>
          <p:cNvPr id="4" name="Title 1"/>
          <p:cNvSpPr txBox="1"/>
          <p:nvPr/>
        </p:nvSpPr>
        <p:spPr bwMode="auto">
          <a:xfrm>
            <a:off x="693979" y="580324"/>
            <a:ext cx="8636000" cy="520007"/>
          </a:xfrm>
          <a:prstGeom prst="rect">
            <a:avLst/>
          </a:prstGeom>
          <a:noFill/>
          <a:ln w="9525">
            <a:noFill/>
            <a:miter lim="800000"/>
          </a:ln>
        </p:spPr>
        <p:txBody>
          <a:bodyPr vert="horz" wrap="square" lIns="90000" tIns="45000" rIns="90000" bIns="45000" numCol="1" anchor="t" anchorCtr="0" compatLnSpc="1"/>
          <a:lstStyle>
            <a:lvl1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mj-lt"/>
                <a:ea typeface="+mj-ea"/>
                <a:cs typeface="+mj-cs"/>
              </a:defRPr>
            </a:lvl1pPr>
            <a:lvl2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2pPr>
            <a:lvl3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3pPr>
            <a:lvl4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4pPr>
            <a:lvl5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5pPr>
            <a:lvl6pPr marL="25146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6pPr>
            <a:lvl7pPr marL="29718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7pPr>
            <a:lvl8pPr marL="34290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8pPr>
            <a:lvl9pPr marL="38862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9pPr>
          </a:lstStyle>
          <a:p>
            <a:r>
              <a:rPr lang="en-US" sz="2000" b="1" kern="0" dirty="0">
                <a:solidFill>
                  <a:srgbClr val="FF0000"/>
                </a:solidFill>
                <a:effectLst>
                  <a:outerShdw blurRad="38100" dist="38100" dir="2700000" algn="tl">
                    <a:srgbClr val="000000">
                      <a:alpha val="43137"/>
                    </a:srgbClr>
                  </a:outerShdw>
                </a:effectLst>
              </a:rPr>
              <a:t>FORWARD CONTRACT POLICY-</a:t>
            </a:r>
            <a:r>
              <a:rPr lang="en-IN" sz="2000" b="1" dirty="0">
                <a:solidFill>
                  <a:srgbClr val="FF0000"/>
                </a:solidFill>
                <a:effectLst>
                  <a:outerShdw blurRad="38100" dist="38100" dir="2700000" algn="tl">
                    <a:srgbClr val="000000">
                      <a:alpha val="43137"/>
                    </a:srgbClr>
                  </a:outerShdw>
                </a:effectLst>
              </a:rPr>
              <a:t>POLICY/03/2025</a:t>
            </a:r>
            <a:endParaRPr lang="en-IN" sz="2000" b="1" kern="0" dirty="0">
              <a:solidFill>
                <a:srgbClr val="FF0000"/>
              </a:solidFill>
              <a:effectLst>
                <a:outerShdw blurRad="38100" dist="38100" dir="2700000" algn="tl">
                  <a:srgbClr val="000000">
                    <a:alpha val="43137"/>
                  </a:srgbClr>
                </a:outerShdw>
              </a:effectLst>
            </a:endParaRPr>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644078451"/>
      </p:ext>
    </p:extLst>
  </p:cSld>
  <p:clrMapOvr>
    <a:masterClrMapping/>
  </p:clrMapOvr>
  <p:transition spd="med">
    <p:whee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721891"/>
          </a:xfrm>
        </p:spPr>
        <p:txBody>
          <a:bodyPr/>
          <a:lstStyle/>
          <a:p>
            <a:pPr algn="ctr"/>
            <a:r>
              <a:rPr lang="en-IN" dirty="0"/>
              <a:t>MONITORING OF MARK TO MARKET (MTM)  POSITION OF FORWARD </a:t>
            </a:r>
            <a:r>
              <a:rPr lang="en-IN" dirty="0" smtClean="0"/>
              <a:t>CONTRACT (680/2025)</a:t>
            </a:r>
            <a:endParaRPr lang="en-IN" dirty="0"/>
          </a:p>
        </p:txBody>
      </p:sp>
      <p:sp>
        <p:nvSpPr>
          <p:cNvPr id="3" name="Content Placeholder 2"/>
          <p:cNvSpPr>
            <a:spLocks noGrp="1"/>
          </p:cNvSpPr>
          <p:nvPr>
            <p:ph idx="1"/>
          </p:nvPr>
        </p:nvSpPr>
        <p:spPr>
          <a:xfrm>
            <a:off x="532606" y="1380930"/>
            <a:ext cx="8077200" cy="524069"/>
          </a:xfrm>
        </p:spPr>
        <p:txBody>
          <a:bodyPr/>
          <a:lstStyle/>
          <a:p>
            <a:pPr marL="0" indent="0">
              <a:buNone/>
            </a:pPr>
            <a:r>
              <a:rPr lang="en-US" dirty="0" err="1">
                <a:solidFill>
                  <a:srgbClr val="FF0000"/>
                </a:solidFill>
              </a:rPr>
              <a:t>a.Initial</a:t>
            </a:r>
            <a:r>
              <a:rPr lang="en-US" dirty="0">
                <a:solidFill>
                  <a:srgbClr val="FF0000"/>
                </a:solidFill>
              </a:rPr>
              <a:t> margin (IM</a:t>
            </a:r>
            <a:r>
              <a:rPr lang="en-US" dirty="0" smtClean="0">
                <a:solidFill>
                  <a:srgbClr val="FF0000"/>
                </a:solidFill>
              </a:rPr>
              <a:t>):  </a:t>
            </a:r>
            <a:r>
              <a:rPr lang="en-US" dirty="0" smtClean="0">
                <a:solidFill>
                  <a:schemeClr val="tx1"/>
                </a:solidFill>
              </a:rPr>
              <a:t>Provides cover to  the Bank from the likely risk arise due to the adverse moment of rates. </a:t>
            </a:r>
          </a:p>
          <a:p>
            <a:pPr marL="0" indent="0">
              <a:buNone/>
            </a:pPr>
            <a:endParaRPr lang="en-US" dirty="0">
              <a:solidFill>
                <a:srgbClr val="FF0000"/>
              </a:solidFill>
            </a:endParaRPr>
          </a:p>
          <a:p>
            <a:pPr marL="0" indent="0">
              <a:buNone/>
            </a:pPr>
            <a:endParaRPr lang="en-US" dirty="0" smtClean="0">
              <a:solidFill>
                <a:srgbClr val="FF0000"/>
              </a:solidFill>
            </a:endParaRPr>
          </a:p>
          <a:p>
            <a:pPr marL="0" indent="0">
              <a:buNone/>
            </a:pPr>
            <a:endParaRPr lang="en-IN"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498652904"/>
              </p:ext>
            </p:extLst>
          </p:nvPr>
        </p:nvGraphicFramePr>
        <p:xfrm>
          <a:off x="914400" y="1904998"/>
          <a:ext cx="6477000" cy="2043716"/>
        </p:xfrm>
        <a:graphic>
          <a:graphicData uri="http://schemas.openxmlformats.org/drawingml/2006/table">
            <a:tbl>
              <a:tblPr firstRow="1" bandRow="1">
                <a:tableStyleId>{5C22544A-7EE6-4342-B048-85BDC9FD1C3A}</a:tableStyleId>
              </a:tblPr>
              <a:tblGrid>
                <a:gridCol w="2159000">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159000">
                  <a:extLst>
                    <a:ext uri="{9D8B030D-6E8A-4147-A177-3AD203B41FA5}">
                      <a16:colId xmlns:a16="http://schemas.microsoft.com/office/drawing/2014/main" val="20002"/>
                    </a:ext>
                  </a:extLst>
                </a:gridCol>
              </a:tblGrid>
              <a:tr h="430256">
                <a:tc rowSpan="2">
                  <a:txBody>
                    <a:bodyPr/>
                    <a:lstStyle/>
                    <a:p>
                      <a:r>
                        <a:rPr lang="en-US" dirty="0"/>
                        <a:t>Tenor of Contract</a:t>
                      </a:r>
                      <a:endParaRPr lang="en-IN" dirty="0"/>
                    </a:p>
                  </a:txBody>
                  <a:tcPr/>
                </a:tc>
                <a:tc gridSpan="2">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en-US"/>
                        <a:t>Margin</a:t>
                      </a:r>
                      <a:endParaRPr lang="en-IN"/>
                    </a:p>
                  </a:txBody>
                  <a:tcPr/>
                </a:tc>
                <a:tc hMerge="1">
                  <a:txBody>
                    <a:bodyPr/>
                    <a:lstStyle/>
                    <a:p>
                      <a:endParaRPr lang="en-US"/>
                    </a:p>
                  </a:txBody>
                  <a:tcPr/>
                </a:tc>
                <a:extLst>
                  <a:ext uri="{0D108BD9-81ED-4DB2-BD59-A6C34878D82A}">
                    <a16:rowId xmlns:a16="http://schemas.microsoft.com/office/drawing/2014/main" val="10000"/>
                  </a:ext>
                </a:extLst>
              </a:tr>
              <a:tr h="430256">
                <a:tc vMerge="1">
                  <a:txBody>
                    <a:bodyPr/>
                    <a:lstStyle/>
                    <a:p>
                      <a:endParaRPr lang="en-US"/>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Borrower</a:t>
                      </a:r>
                      <a:endParaRPr lang="en-IN"/>
                    </a:p>
                  </a:txBody>
                  <a:tcPr/>
                </a:tc>
                <a:tc>
                  <a:txBody>
                    <a:bodyPr/>
                    <a:lstStyle/>
                    <a:p>
                      <a:r>
                        <a:rPr lang="en-US"/>
                        <a:t>Non Borrower </a:t>
                      </a:r>
                      <a:endParaRPr lang="en-IN"/>
                    </a:p>
                  </a:txBody>
                  <a:tcPr/>
                </a:tc>
                <a:extLst>
                  <a:ext uri="{0D108BD9-81ED-4DB2-BD59-A6C34878D82A}">
                    <a16:rowId xmlns:a16="http://schemas.microsoft.com/office/drawing/2014/main" val="10001"/>
                  </a:ext>
                </a:extLst>
              </a:tr>
              <a:tr h="430256">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Up to 1 year</a:t>
                      </a:r>
                      <a:endParaRPr lang="en-IN"/>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0.5% to 2%</a:t>
                      </a:r>
                      <a:endParaRPr lang="en-IN"/>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dirty="0">
                          <a:solidFill>
                            <a:schemeClr val="tx1"/>
                          </a:solidFill>
                        </a:rPr>
                        <a:t>2%</a:t>
                      </a:r>
                      <a:endParaRPr lang="en-IN" dirty="0">
                        <a:solidFill>
                          <a:schemeClr val="tx1"/>
                        </a:solidFill>
                      </a:endParaRPr>
                    </a:p>
                  </a:txBody>
                  <a:tcPr/>
                </a:tc>
                <a:extLst>
                  <a:ext uri="{0D108BD9-81ED-4DB2-BD59-A6C34878D82A}">
                    <a16:rowId xmlns:a16="http://schemas.microsoft.com/office/drawing/2014/main" val="10002"/>
                  </a:ext>
                </a:extLst>
              </a:tr>
              <a:tr h="752948">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Above 1 year</a:t>
                      </a:r>
                      <a:endParaRPr lang="en-IN"/>
                    </a:p>
                    <a:p>
                      <a:endParaRPr lang="en-IN"/>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dirty="0"/>
                        <a:t>2% to 5%</a:t>
                      </a:r>
                      <a:endParaRPr lang="en-IN" dirty="0"/>
                    </a:p>
                    <a:p>
                      <a:endParaRPr lang="en-IN" dirty="0"/>
                    </a:p>
                  </a:txBody>
                  <a:tcPr/>
                </a:tc>
                <a:tc>
                  <a:txBody>
                    <a:bodyPr/>
                    <a:lstStyle/>
                    <a:p>
                      <a:r>
                        <a:rPr lang="en-US" dirty="0"/>
                        <a:t>5%</a:t>
                      </a:r>
                      <a:endParaRPr lang="en-IN" dirty="0"/>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533400" y="3948714"/>
            <a:ext cx="8432800" cy="2862322"/>
          </a:xfrm>
          <a:prstGeom prst="rect">
            <a:avLst/>
          </a:prstGeom>
          <a:noFill/>
        </p:spPr>
        <p:txBody>
          <a:bodyPr wrap="square" rtlCol="0">
            <a:spAutoFit/>
          </a:bodyPr>
          <a:lstStyle/>
          <a:p>
            <a:r>
              <a:rPr lang="en-US" b="1" dirty="0">
                <a:solidFill>
                  <a:srgbClr val="FF0000"/>
                </a:solidFill>
              </a:rPr>
              <a:t>b. Mark-to-Market (MTM) margin</a:t>
            </a:r>
            <a:r>
              <a:rPr lang="en-US" dirty="0"/>
              <a:t>: Whenever MTM loss reaches the limit of 75% of available margin, wherever IM is stipulated, branches shall take up with customer and ensure collection of additional margin</a:t>
            </a:r>
            <a:r>
              <a:rPr lang="en-US" dirty="0" smtClean="0"/>
              <a:t>.</a:t>
            </a:r>
          </a:p>
          <a:p>
            <a:endParaRPr lang="en-US" dirty="0"/>
          </a:p>
          <a:p>
            <a:r>
              <a:rPr lang="en-US" dirty="0" smtClean="0"/>
              <a:t>C. Sanction Memorandum shall strictly contain the details of Initial margin stipulated/waived.</a:t>
            </a:r>
          </a:p>
          <a:p>
            <a:endParaRPr lang="en-US" dirty="0"/>
          </a:p>
          <a:p>
            <a:r>
              <a:rPr lang="en-US" dirty="0" smtClean="0"/>
              <a:t>d. GTPC shall ensure that no Forward Contract is booked without proper margin maintenance in CBS-FCC. </a:t>
            </a:r>
            <a:endParaRPr lang="en-IN" dirty="0"/>
          </a:p>
          <a:p>
            <a:endParaRPr lang="en-IN" dirty="0"/>
          </a:p>
        </p:txBody>
      </p:sp>
      <p:sp>
        <p:nvSpPr>
          <p:cNvPr id="7"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12800"/>
            <a:ext cx="9033164" cy="4780026"/>
          </a:xfrm>
          <a:prstGeom prst="rect">
            <a:avLst/>
          </a:prstGeom>
        </p:spPr>
        <p:txBody>
          <a:bodyPr wrap="square">
            <a:spAutoFit/>
          </a:bodyPr>
          <a:lstStyle/>
          <a:p>
            <a:pPr algn="just">
              <a:lnSpc>
                <a:spcPct val="107000"/>
              </a:lnSpc>
            </a:pPr>
            <a:r>
              <a:rPr lang="en-IN" sz="2400" b="1" dirty="0" smtClean="0">
                <a:solidFill>
                  <a:srgbClr val="FF0000"/>
                </a:solidFill>
              </a:rPr>
              <a:t>One of the Major Modifications out of the 10 enumerated in  credit policy – (Unhedged Foreign Currency Exposure</a:t>
            </a:r>
            <a:r>
              <a:rPr lang="en-US" dirty="0" smtClean="0">
                <a:solidFill>
                  <a:srgbClr val="FF0000"/>
                </a:solidFill>
              </a:rPr>
              <a:t>)</a:t>
            </a:r>
            <a:endParaRPr lang="en-US" dirty="0">
              <a:solidFill>
                <a:srgbClr val="FF0000"/>
              </a:solidFill>
            </a:endParaRPr>
          </a:p>
          <a:p>
            <a:pPr algn="ctr">
              <a:lnSpc>
                <a:spcPct val="107000"/>
              </a:lnSpc>
            </a:pPr>
            <a:r>
              <a:rPr lang="en-US" b="1" dirty="0" smtClean="0"/>
              <a:t>IC/223/2025</a:t>
            </a:r>
          </a:p>
          <a:p>
            <a:endParaRPr lang="en-US" dirty="0" smtClean="0"/>
          </a:p>
          <a:p>
            <a:r>
              <a:rPr lang="en-US" dirty="0" smtClean="0"/>
              <a:t>UFCE </a:t>
            </a:r>
            <a:r>
              <a:rPr lang="en-US" dirty="0"/>
              <a:t>is </a:t>
            </a:r>
            <a:r>
              <a:rPr lang="en-US" dirty="0" smtClean="0"/>
              <a:t> </a:t>
            </a:r>
            <a:r>
              <a:rPr lang="en-US" dirty="0"/>
              <a:t>the </a:t>
            </a:r>
            <a:r>
              <a:rPr lang="en-US" b="1" dirty="0"/>
              <a:t>risk </a:t>
            </a:r>
            <a:r>
              <a:rPr lang="en-US" b="1" dirty="0" smtClean="0"/>
              <a:t>of exchange  </a:t>
            </a:r>
            <a:r>
              <a:rPr lang="en-US" b="1" dirty="0"/>
              <a:t>loss</a:t>
            </a:r>
            <a:r>
              <a:rPr lang="en-US" dirty="0"/>
              <a:t> from an un-protected change in a foreign exchange rate</a:t>
            </a:r>
            <a:r>
              <a:rPr lang="en-US" dirty="0" smtClean="0"/>
              <a:t>.</a:t>
            </a:r>
          </a:p>
          <a:p>
            <a:endParaRPr lang="en-US" dirty="0"/>
          </a:p>
          <a:p>
            <a:r>
              <a:rPr lang="en-US" dirty="0" smtClean="0"/>
              <a:t>Now they have clearly defined no </a:t>
            </a:r>
            <a:r>
              <a:rPr lang="en-US" b="1" dirty="0" smtClean="0">
                <a:solidFill>
                  <a:srgbClr val="FF0000"/>
                </a:solidFill>
              </a:rPr>
              <a:t>penal  charges </a:t>
            </a:r>
            <a:r>
              <a:rPr lang="en-US" dirty="0" smtClean="0"/>
              <a:t>for </a:t>
            </a:r>
            <a:r>
              <a:rPr lang="en-US" dirty="0" smtClean="0">
                <a:solidFill>
                  <a:srgbClr val="FF0000"/>
                </a:solidFill>
              </a:rPr>
              <a:t>Minimal Risk </a:t>
            </a:r>
            <a:r>
              <a:rPr lang="en-US" dirty="0" smtClean="0"/>
              <a:t>and  for </a:t>
            </a:r>
            <a:r>
              <a:rPr lang="en-US" dirty="0" smtClean="0">
                <a:solidFill>
                  <a:srgbClr val="FF0000"/>
                </a:solidFill>
              </a:rPr>
              <a:t>Low Risk </a:t>
            </a:r>
            <a:r>
              <a:rPr lang="en-US" dirty="0" smtClean="0"/>
              <a:t>cost of Incremental Provisioning to be recovered  if Potential loss to EBID Ratio is </a:t>
            </a:r>
          </a:p>
          <a:p>
            <a:endParaRPr lang="en-US" dirty="0"/>
          </a:p>
          <a:p>
            <a:r>
              <a:rPr lang="en-US" dirty="0" smtClean="0"/>
              <a:t>            50% to 75%    -     0.10% </a:t>
            </a:r>
          </a:p>
          <a:p>
            <a:r>
              <a:rPr lang="en-US" dirty="0"/>
              <a:t> </a:t>
            </a:r>
            <a:r>
              <a:rPr lang="en-US" dirty="0" smtClean="0"/>
              <a:t>           &gt; 75%             -      0.14%</a:t>
            </a:r>
          </a:p>
          <a:p>
            <a:endParaRPr lang="en-US" dirty="0"/>
          </a:p>
          <a:p>
            <a:r>
              <a:rPr lang="en-US" dirty="0" smtClean="0"/>
              <a:t>No change is proposed for entities Rated A &amp; below (externally)  and Normal Risk &amp; below (internally)</a:t>
            </a:r>
          </a:p>
          <a:p>
            <a:endParaRPr lang="en-US" dirty="0"/>
          </a:p>
        </p:txBody>
      </p:sp>
      <p:sp>
        <p:nvSpPr>
          <p:cNvPr id="43"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2686315725"/>
      </p:ext>
    </p:extLst>
  </p:cSld>
  <p:clrMapOvr>
    <a:masterClrMapping/>
  </p:clrMapOvr>
  <p:transition spd="med">
    <p:whee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110836" y="471056"/>
            <a:ext cx="8885378" cy="822036"/>
          </a:xfrm>
        </p:spPr>
        <p:txBody>
          <a:bodyPr/>
          <a:lstStyle/>
          <a:p>
            <a:r>
              <a:rPr lang="en-US" sz="2000" b="1" dirty="0">
                <a:solidFill>
                  <a:srgbClr val="FF0000"/>
                </a:solidFill>
                <a:effectLst>
                  <a:outerShdw blurRad="38100" dist="38100" dir="2700000" algn="tl">
                    <a:srgbClr val="000000">
                      <a:alpha val="43137"/>
                    </a:srgbClr>
                  </a:outerShdw>
                </a:effectLst>
              </a:rPr>
              <a:t/>
            </a:r>
            <a:br>
              <a:rPr lang="en-US" sz="2000" b="1" dirty="0">
                <a:solidFill>
                  <a:srgbClr val="FF0000"/>
                </a:solidFill>
                <a:effectLst>
                  <a:outerShdw blurRad="38100" dist="38100" dir="2700000" algn="tl">
                    <a:srgbClr val="000000">
                      <a:alpha val="43137"/>
                    </a:srgbClr>
                  </a:outerShdw>
                </a:effectLst>
              </a:rPr>
            </a:br>
            <a:r>
              <a:rPr lang="en-IN" b="1" dirty="0">
                <a:solidFill>
                  <a:srgbClr val="FF0000"/>
                </a:solidFill>
                <a:latin typeface="+mn-lt"/>
              </a:rPr>
              <a:t>Reporting of transactions in gold derivatives undertaken by banks and the customers / constituents: (IC/55/2025)</a:t>
            </a:r>
            <a:r>
              <a:rPr lang="en-US" dirty="0"/>
              <a:t/>
            </a:r>
            <a:br>
              <a:rPr lang="en-US" dirty="0"/>
            </a:br>
            <a:endParaRPr lang="hi-IN"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0836" y="1520890"/>
            <a:ext cx="8756073" cy="5337110"/>
          </a:xfrm>
        </p:spPr>
        <p:txBody>
          <a:bodyPr/>
          <a:lstStyle/>
          <a:p>
            <a:pPr marL="0" indent="0">
              <a:buNone/>
            </a:pPr>
            <a:endParaRPr lang="en-IN" dirty="0">
              <a:solidFill>
                <a:srgbClr val="00B050"/>
              </a:solidFill>
            </a:endParaRPr>
          </a:p>
          <a:p>
            <a:pPr marL="0" indent="0">
              <a:buNone/>
            </a:pPr>
            <a:r>
              <a:rPr lang="en-IN" sz="1800" dirty="0">
                <a:solidFill>
                  <a:srgbClr val="00B050"/>
                </a:solidFill>
              </a:rPr>
              <a:t>RBI has decided to mandate reporting of transactions in gold derivatives undertaken by banks and their customers / constituents as under:</a:t>
            </a:r>
          </a:p>
          <a:p>
            <a:pPr marL="0" indent="0">
              <a:buNone/>
            </a:pPr>
            <a:endParaRPr lang="en-US" sz="1800" dirty="0">
              <a:solidFill>
                <a:srgbClr val="00B050"/>
              </a:solidFill>
            </a:endParaRPr>
          </a:p>
          <a:p>
            <a:pPr algn="just"/>
            <a:r>
              <a:rPr lang="en-IN" sz="1800" dirty="0">
                <a:solidFill>
                  <a:srgbClr val="00B050"/>
                </a:solidFill>
              </a:rPr>
              <a:t> Banks shall report all over the counter (OTC) transactions in gold derivatives undertaken by them in terms of the aforesaid regulations in </a:t>
            </a:r>
            <a:r>
              <a:rPr lang="en-IN" sz="1800" dirty="0">
                <a:solidFill>
                  <a:srgbClr val="C00000"/>
                </a:solidFill>
              </a:rPr>
              <a:t>domestic markets, International Financial Services Centre (IFSC</a:t>
            </a:r>
            <a:r>
              <a:rPr lang="en-IN" sz="1800" dirty="0">
                <a:solidFill>
                  <a:srgbClr val="00B050"/>
                </a:solidFill>
              </a:rPr>
              <a:t>) and </a:t>
            </a:r>
            <a:r>
              <a:rPr lang="en-IN" sz="1800" dirty="0">
                <a:solidFill>
                  <a:srgbClr val="C00000"/>
                </a:solidFill>
              </a:rPr>
              <a:t>outside India </a:t>
            </a:r>
            <a:r>
              <a:rPr lang="en-IN" sz="1800" dirty="0">
                <a:solidFill>
                  <a:srgbClr val="00B050"/>
                </a:solidFill>
              </a:rPr>
              <a:t>to the trade repository (TR) of Clearing Corporation of India Ltd. (CCIL) </a:t>
            </a:r>
            <a:r>
              <a:rPr lang="en-IN" sz="1800" dirty="0">
                <a:solidFill>
                  <a:srgbClr val="FF0000"/>
                </a:solidFill>
              </a:rPr>
              <a:t>with effect from 01.02.2025.</a:t>
            </a:r>
            <a:endParaRPr lang="en-US" sz="1800" dirty="0">
              <a:solidFill>
                <a:srgbClr val="FF0000"/>
              </a:solidFill>
            </a:endParaRPr>
          </a:p>
          <a:p>
            <a:r>
              <a:rPr lang="en-IN" sz="1800" dirty="0">
                <a:solidFill>
                  <a:srgbClr val="00B050"/>
                </a:solidFill>
              </a:rPr>
              <a:t> Banks shall report all the aforesaid transactions undertaken by them or their eligible customers/constituents to the TR </a:t>
            </a:r>
            <a:r>
              <a:rPr lang="en-IN" sz="1800" dirty="0">
                <a:solidFill>
                  <a:srgbClr val="FF0000"/>
                </a:solidFill>
              </a:rPr>
              <a:t>before 12:00 noon of the following business day.</a:t>
            </a:r>
          </a:p>
          <a:p>
            <a:r>
              <a:rPr lang="en-GB" sz="1800" dirty="0">
                <a:solidFill>
                  <a:srgbClr val="00B050"/>
                </a:solidFill>
              </a:rPr>
              <a:t>Reporting Formats shall be as indicated by CCIL with </a:t>
            </a:r>
            <a:r>
              <a:rPr lang="en-GB" sz="1800" dirty="0" smtClean="0">
                <a:solidFill>
                  <a:srgbClr val="00B050"/>
                </a:solidFill>
              </a:rPr>
              <a:t>the </a:t>
            </a:r>
            <a:r>
              <a:rPr lang="en-GB" sz="1800" dirty="0">
                <a:solidFill>
                  <a:srgbClr val="00B050"/>
                </a:solidFill>
              </a:rPr>
              <a:t>prior approval of the Reserve Bank</a:t>
            </a:r>
            <a:endParaRPr lang="en-US" sz="1800" dirty="0">
              <a:solidFill>
                <a:srgbClr val="00B050"/>
              </a:solidFill>
            </a:endParaRPr>
          </a:p>
          <a:p>
            <a:pPr marL="0" indent="0">
              <a:buNone/>
            </a:pPr>
            <a:endParaRPr lang="hi-IN" sz="2000" dirty="0"/>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092" y="656218"/>
            <a:ext cx="8853543" cy="5658522"/>
          </a:xfrm>
        </p:spPr>
        <p:txBody>
          <a:bodyPr/>
          <a:lstStyle/>
          <a:p>
            <a:pPr>
              <a:buNone/>
            </a:pPr>
            <a:r>
              <a:rPr lang="en-US" sz="2400"/>
              <a:t>               BANK A/C FOR </a:t>
            </a:r>
            <a:r>
              <a:rPr lang="en-US" sz="2400">
                <a:solidFill>
                  <a:srgbClr val="FF0000"/>
                </a:solidFill>
              </a:rPr>
              <a:t>NON-RESIDENT INDIANS</a:t>
            </a:r>
            <a:endParaRPr lang="en-US">
              <a:solidFill>
                <a:srgbClr val="FF0000"/>
              </a:solidFill>
            </a:endParaRPr>
          </a:p>
          <a:p>
            <a:pPr marL="0" indent="0" algn="just">
              <a:buNone/>
              <a:defRPr/>
            </a:pPr>
            <a:endParaRPr lang="en-US"/>
          </a:p>
        </p:txBody>
      </p:sp>
      <p:graphicFrame>
        <p:nvGraphicFramePr>
          <p:cNvPr id="2" name="Table 1"/>
          <p:cNvGraphicFramePr>
            <a:graphicFrameLocks noGrp="1"/>
          </p:cNvGraphicFramePr>
          <p:nvPr/>
        </p:nvGraphicFramePr>
        <p:xfrm>
          <a:off x="258183" y="1129552"/>
          <a:ext cx="8767481" cy="5215605"/>
        </p:xfrm>
        <a:graphic>
          <a:graphicData uri="http://schemas.openxmlformats.org/drawingml/2006/table">
            <a:tbl>
              <a:tblPr firstRow="1" bandRow="1">
                <a:tableStyleId>{5C22544A-7EE6-4342-B048-85BDC9FD1C3A}</a:tableStyleId>
              </a:tblPr>
              <a:tblGrid>
                <a:gridCol w="1633365">
                  <a:extLst>
                    <a:ext uri="{9D8B030D-6E8A-4147-A177-3AD203B41FA5}">
                      <a16:colId xmlns:a16="http://schemas.microsoft.com/office/drawing/2014/main" val="20000"/>
                    </a:ext>
                  </a:extLst>
                </a:gridCol>
                <a:gridCol w="2750374">
                  <a:extLst>
                    <a:ext uri="{9D8B030D-6E8A-4147-A177-3AD203B41FA5}">
                      <a16:colId xmlns:a16="http://schemas.microsoft.com/office/drawing/2014/main" val="20001"/>
                    </a:ext>
                  </a:extLst>
                </a:gridCol>
                <a:gridCol w="2191871">
                  <a:extLst>
                    <a:ext uri="{9D8B030D-6E8A-4147-A177-3AD203B41FA5}">
                      <a16:colId xmlns:a16="http://schemas.microsoft.com/office/drawing/2014/main" val="20002"/>
                    </a:ext>
                  </a:extLst>
                </a:gridCol>
                <a:gridCol w="2191871">
                  <a:extLst>
                    <a:ext uri="{9D8B030D-6E8A-4147-A177-3AD203B41FA5}">
                      <a16:colId xmlns:a16="http://schemas.microsoft.com/office/drawing/2014/main" val="20003"/>
                    </a:ext>
                  </a:extLst>
                </a:gridCol>
              </a:tblGrid>
              <a:tr h="356857">
                <a:tc>
                  <a:txBody>
                    <a:bodyPr/>
                    <a:lstStyle/>
                    <a:p>
                      <a:r>
                        <a:rPr lang="en-US"/>
                        <a:t>Particulars</a:t>
                      </a:r>
                    </a:p>
                  </a:txBody>
                  <a:tcPr/>
                </a:tc>
                <a:tc>
                  <a:txBody>
                    <a:bodyPr/>
                    <a:lstStyle/>
                    <a:p>
                      <a:r>
                        <a:rPr lang="en-US"/>
                        <a:t>NRO</a:t>
                      </a:r>
                    </a:p>
                  </a:txBody>
                  <a:tcPr/>
                </a:tc>
                <a:tc>
                  <a:txBody>
                    <a:bodyPr/>
                    <a:lstStyle/>
                    <a:p>
                      <a:r>
                        <a:rPr lang="en-US"/>
                        <a:t>NRE</a:t>
                      </a:r>
                    </a:p>
                  </a:txBody>
                  <a:tcPr/>
                </a:tc>
                <a:tc>
                  <a:txBody>
                    <a:bodyPr/>
                    <a:lstStyle/>
                    <a:p>
                      <a:r>
                        <a:rPr lang="en-US"/>
                        <a:t>FCNR (B)</a:t>
                      </a:r>
                    </a:p>
                  </a:txBody>
                  <a:tcPr/>
                </a:tc>
                <a:extLst>
                  <a:ext uri="{0D108BD9-81ED-4DB2-BD59-A6C34878D82A}">
                    <a16:rowId xmlns:a16="http://schemas.microsoft.com/office/drawing/2014/main" val="10000"/>
                  </a:ext>
                </a:extLst>
              </a:tr>
              <a:tr h="549394">
                <a:tc>
                  <a:txBody>
                    <a:bodyPr/>
                    <a:lstStyle/>
                    <a:p>
                      <a:r>
                        <a:rPr lang="en-US" sz="1100" b="1"/>
                        <a:t>Description</a:t>
                      </a:r>
                    </a:p>
                  </a:txBody>
                  <a:tcPr/>
                </a:tc>
                <a:tc>
                  <a:txBody>
                    <a:bodyPr/>
                    <a:lstStyle/>
                    <a:p>
                      <a:r>
                        <a:rPr lang="en-US" sz="1100" b="1"/>
                        <a:t>Non Resident Ordinary</a:t>
                      </a:r>
                      <a:r>
                        <a:rPr lang="en-US" sz="1100" b="1" baseline="0"/>
                        <a:t> Account</a:t>
                      </a:r>
                      <a:endParaRPr lang="en-US" sz="1100" b="1"/>
                    </a:p>
                  </a:txBody>
                  <a:tcPr/>
                </a:tc>
                <a:tc>
                  <a:txBody>
                    <a:bodyPr/>
                    <a:lstStyle/>
                    <a:p>
                      <a:r>
                        <a:rPr lang="en-US" sz="1100" b="1"/>
                        <a:t>Non Resident External Account</a:t>
                      </a:r>
                    </a:p>
                  </a:txBody>
                  <a:tcPr/>
                </a:tc>
                <a:tc>
                  <a:txBody>
                    <a:bodyPr/>
                    <a:lstStyle/>
                    <a:p>
                      <a:r>
                        <a:rPr lang="en-US" sz="1100" b="1"/>
                        <a:t>Foreign Currency Non Resident</a:t>
                      </a:r>
                      <a:r>
                        <a:rPr lang="en-US" sz="1100" b="1" baseline="0"/>
                        <a:t> Bank Account</a:t>
                      </a:r>
                      <a:endParaRPr lang="en-US" sz="1100" b="1"/>
                    </a:p>
                  </a:txBody>
                  <a:tcPr/>
                </a:tc>
                <a:extLst>
                  <a:ext uri="{0D108BD9-81ED-4DB2-BD59-A6C34878D82A}">
                    <a16:rowId xmlns:a16="http://schemas.microsoft.com/office/drawing/2014/main" val="10001"/>
                  </a:ext>
                </a:extLst>
              </a:tr>
              <a:tr h="446071">
                <a:tc>
                  <a:txBody>
                    <a:bodyPr/>
                    <a:lstStyle/>
                    <a:p>
                      <a:r>
                        <a:rPr lang="en-US" sz="1100" b="1"/>
                        <a:t>Who can open An account</a:t>
                      </a:r>
                    </a:p>
                  </a:txBody>
                  <a:tcPr/>
                </a:tc>
                <a:tc>
                  <a:txBody>
                    <a:bodyPr/>
                    <a:lstStyle/>
                    <a:p>
                      <a:r>
                        <a:rPr lang="en-US" sz="1100" b="0"/>
                        <a:t>NRI / PIO/OCI</a:t>
                      </a:r>
                    </a:p>
                  </a:txBody>
                  <a:tcPr/>
                </a:tc>
                <a:tc>
                  <a:txBody>
                    <a:bodyPr/>
                    <a:lstStyle/>
                    <a:p>
                      <a:r>
                        <a:rPr lang="en-US" sz="1100" b="0"/>
                        <a:t>NRI / PIO/OCI</a:t>
                      </a:r>
                    </a:p>
                  </a:txBody>
                  <a:tcPr/>
                </a:tc>
                <a:tc>
                  <a:txBody>
                    <a:bodyPr/>
                    <a:lstStyle/>
                    <a:p>
                      <a:r>
                        <a:rPr lang="en-US" sz="1100" b="0"/>
                        <a:t>NRI / PIO/OCI</a:t>
                      </a:r>
                    </a:p>
                  </a:txBody>
                  <a:tcPr/>
                </a:tc>
                <a:extLst>
                  <a:ext uri="{0D108BD9-81ED-4DB2-BD59-A6C34878D82A}">
                    <a16:rowId xmlns:a16="http://schemas.microsoft.com/office/drawing/2014/main" val="10002"/>
                  </a:ext>
                </a:extLst>
              </a:tr>
              <a:tr h="333175">
                <a:tc>
                  <a:txBody>
                    <a:bodyPr/>
                    <a:lstStyle/>
                    <a:p>
                      <a:r>
                        <a:rPr lang="en-US" sz="1100" b="1"/>
                        <a:t>Currency of A/c</a:t>
                      </a:r>
                    </a:p>
                  </a:txBody>
                  <a:tcPr/>
                </a:tc>
                <a:tc>
                  <a:txBody>
                    <a:bodyPr/>
                    <a:lstStyle/>
                    <a:p>
                      <a:r>
                        <a:rPr lang="en-US" sz="1100" b="0"/>
                        <a:t>Indian Rupees</a:t>
                      </a:r>
                    </a:p>
                  </a:txBody>
                  <a:tcPr/>
                </a:tc>
                <a:tc>
                  <a:txBody>
                    <a:bodyPr/>
                    <a:lstStyle/>
                    <a:p>
                      <a:r>
                        <a:rPr lang="en-US" sz="1100" b="0"/>
                        <a:t>Indian Rupees</a:t>
                      </a:r>
                    </a:p>
                  </a:txBody>
                  <a:tcPr/>
                </a:tc>
                <a:tc>
                  <a:txBody>
                    <a:bodyPr/>
                    <a:lstStyle/>
                    <a:p>
                      <a:r>
                        <a:rPr lang="en-US" sz="1100" b="0"/>
                        <a:t>USD, EUR, GBP, AUD, CAD</a:t>
                      </a:r>
                    </a:p>
                  </a:txBody>
                  <a:tcPr/>
                </a:tc>
                <a:extLst>
                  <a:ext uri="{0D108BD9-81ED-4DB2-BD59-A6C34878D82A}">
                    <a16:rowId xmlns:a16="http://schemas.microsoft.com/office/drawing/2014/main" val="10003"/>
                  </a:ext>
                </a:extLst>
              </a:tr>
              <a:tr h="333175">
                <a:tc>
                  <a:txBody>
                    <a:bodyPr/>
                    <a:lstStyle/>
                    <a:p>
                      <a:r>
                        <a:rPr lang="en-US" sz="1100" b="1"/>
                        <a:t>Type of A/c</a:t>
                      </a:r>
                    </a:p>
                  </a:txBody>
                  <a:tcPr/>
                </a:tc>
                <a:tc>
                  <a:txBody>
                    <a:bodyPr/>
                    <a:lstStyle/>
                    <a:p>
                      <a:r>
                        <a:rPr lang="en-US" sz="1100" b="0"/>
                        <a:t>SB, CA, RD</a:t>
                      </a:r>
                      <a:r>
                        <a:rPr lang="en-US" sz="1100" b="0" baseline="0"/>
                        <a:t> ,</a:t>
                      </a:r>
                      <a:r>
                        <a:rPr lang="en-US" sz="1100" b="0"/>
                        <a:t> TD,</a:t>
                      </a:r>
                    </a:p>
                  </a:txBody>
                  <a:tcPr/>
                </a:tc>
                <a:tc>
                  <a:txBody>
                    <a:bodyPr/>
                    <a:lstStyle/>
                    <a:p>
                      <a:r>
                        <a:rPr lang="en-US" sz="1100" b="0"/>
                        <a:t>SB, CA, RD</a:t>
                      </a:r>
                      <a:r>
                        <a:rPr lang="en-US" sz="1100" b="0" baseline="0"/>
                        <a:t> ,</a:t>
                      </a:r>
                      <a:r>
                        <a:rPr lang="en-US" sz="1100" b="0"/>
                        <a:t> TD,</a:t>
                      </a:r>
                    </a:p>
                  </a:txBody>
                  <a:tcPr/>
                </a:tc>
                <a:tc>
                  <a:txBody>
                    <a:bodyPr/>
                    <a:lstStyle/>
                    <a:p>
                      <a:r>
                        <a:rPr lang="en-US" sz="1100" b="0"/>
                        <a:t>ONLY TD</a:t>
                      </a:r>
                    </a:p>
                  </a:txBody>
                  <a:tcPr/>
                </a:tc>
                <a:extLst>
                  <a:ext uri="{0D108BD9-81ED-4DB2-BD59-A6C34878D82A}">
                    <a16:rowId xmlns:a16="http://schemas.microsoft.com/office/drawing/2014/main" val="10004"/>
                  </a:ext>
                </a:extLst>
              </a:tr>
              <a:tr h="333175">
                <a:tc>
                  <a:txBody>
                    <a:bodyPr/>
                    <a:lstStyle/>
                    <a:p>
                      <a:r>
                        <a:rPr lang="en-US" sz="1100" b="1"/>
                        <a:t>Source of funds</a:t>
                      </a:r>
                    </a:p>
                  </a:txBody>
                  <a:tcPr/>
                </a:tc>
                <a:tc>
                  <a:txBody>
                    <a:bodyPr/>
                    <a:lstStyle/>
                    <a:p>
                      <a:r>
                        <a:rPr lang="en-US" sz="1100" b="0"/>
                        <a:t>Local or Funds from abroad</a:t>
                      </a:r>
                    </a:p>
                  </a:txBody>
                  <a:tcPr/>
                </a:tc>
                <a:tc>
                  <a:txBody>
                    <a:bodyPr/>
                    <a:lstStyle/>
                    <a:p>
                      <a:r>
                        <a:rPr lang="en-US" sz="1100" b="0"/>
                        <a:t>Funds from abroad</a:t>
                      </a:r>
                    </a:p>
                  </a:txBody>
                  <a:tcPr/>
                </a:tc>
                <a:tc>
                  <a:txBody>
                    <a:bodyPr/>
                    <a:lstStyle/>
                    <a:p>
                      <a:r>
                        <a:rPr lang="en-US" sz="1100" b="0"/>
                        <a:t>Funds from abroad</a:t>
                      </a:r>
                    </a:p>
                  </a:txBody>
                  <a:tcPr/>
                </a:tc>
                <a:extLst>
                  <a:ext uri="{0D108BD9-81ED-4DB2-BD59-A6C34878D82A}">
                    <a16:rowId xmlns:a16="http://schemas.microsoft.com/office/drawing/2014/main" val="10005"/>
                  </a:ext>
                </a:extLst>
              </a:tr>
              <a:tr h="446071">
                <a:tc>
                  <a:txBody>
                    <a:bodyPr/>
                    <a:lstStyle/>
                    <a:p>
                      <a:r>
                        <a:rPr lang="en-US" sz="1100" b="1"/>
                        <a:t>Min. / Max. period</a:t>
                      </a:r>
                    </a:p>
                  </a:txBody>
                  <a:tcPr/>
                </a:tc>
                <a:tc>
                  <a:txBody>
                    <a:bodyPr/>
                    <a:lstStyle/>
                    <a:p>
                      <a:r>
                        <a:rPr lang="en-US" sz="1100" b="1"/>
                        <a:t>As per domestic term deposits</a:t>
                      </a:r>
                    </a:p>
                  </a:txBody>
                  <a:tcPr/>
                </a:tc>
                <a:tc>
                  <a:txBody>
                    <a:bodyPr/>
                    <a:lstStyle/>
                    <a:p>
                      <a:r>
                        <a:rPr lang="en-US" sz="1100" b="1"/>
                        <a:t>Min 1 yr Max 10 yrs </a:t>
                      </a:r>
                    </a:p>
                  </a:txBody>
                  <a:tcPr/>
                </a:tc>
                <a:tc>
                  <a:txBody>
                    <a:bodyPr/>
                    <a:lstStyle/>
                    <a:p>
                      <a:r>
                        <a:rPr lang="en-US" sz="1100" b="1"/>
                        <a:t>Min 1 yr Max 5 yrs </a:t>
                      </a:r>
                    </a:p>
                    <a:p>
                      <a:r>
                        <a:rPr lang="en-IN" sz="1100" b="1"/>
                        <a:t>IF KD-MIN 1 YR-1DAY</a:t>
                      </a:r>
                      <a:endParaRPr lang="en-US" sz="1100" b="1"/>
                    </a:p>
                  </a:txBody>
                  <a:tcPr/>
                </a:tc>
                <a:extLst>
                  <a:ext uri="{0D108BD9-81ED-4DB2-BD59-A6C34878D82A}">
                    <a16:rowId xmlns:a16="http://schemas.microsoft.com/office/drawing/2014/main" val="10006"/>
                  </a:ext>
                </a:extLst>
              </a:tr>
              <a:tr h="446071">
                <a:tc>
                  <a:txBody>
                    <a:bodyPr/>
                    <a:lstStyle/>
                    <a:p>
                      <a:r>
                        <a:rPr lang="en-US" sz="1100" b="1"/>
                        <a:t>Joint A/c with close relatives </a:t>
                      </a:r>
                    </a:p>
                  </a:txBody>
                  <a:tcPr/>
                </a:tc>
                <a:tc>
                  <a:txBody>
                    <a:bodyPr/>
                    <a:lstStyle/>
                    <a:p>
                      <a:r>
                        <a:rPr lang="en-US" sz="1100" b="0"/>
                        <a:t>Permitted</a:t>
                      </a:r>
                    </a:p>
                  </a:txBody>
                  <a:tcPr/>
                </a:tc>
                <a:tc>
                  <a:txBody>
                    <a:bodyPr/>
                    <a:lstStyle/>
                    <a:p>
                      <a:r>
                        <a:rPr lang="en-US" sz="1100" b="0"/>
                        <a:t>Permitted (F</a:t>
                      </a:r>
                      <a:r>
                        <a:rPr lang="en-US" sz="1100" b="0" baseline="0"/>
                        <a:t> &amp; S)</a:t>
                      </a:r>
                      <a:endParaRPr lang="en-US" sz="1100" b="0"/>
                    </a:p>
                  </a:txBody>
                  <a:tcPr/>
                </a:tc>
                <a:tc>
                  <a:txBody>
                    <a:bodyPr/>
                    <a:lstStyle/>
                    <a:p>
                      <a:r>
                        <a:rPr lang="en-US" sz="1100" b="0"/>
                        <a:t>Permitted (F</a:t>
                      </a:r>
                      <a:r>
                        <a:rPr lang="en-US" sz="1100" b="0" baseline="0"/>
                        <a:t> &amp; S)</a:t>
                      </a:r>
                      <a:endParaRPr lang="en-US" sz="1100" b="0"/>
                    </a:p>
                  </a:txBody>
                  <a:tcPr/>
                </a:tc>
                <a:extLst>
                  <a:ext uri="{0D108BD9-81ED-4DB2-BD59-A6C34878D82A}">
                    <a16:rowId xmlns:a16="http://schemas.microsoft.com/office/drawing/2014/main" val="10007"/>
                  </a:ext>
                </a:extLst>
              </a:tr>
              <a:tr h="446071">
                <a:tc>
                  <a:txBody>
                    <a:bodyPr/>
                    <a:lstStyle/>
                    <a:p>
                      <a:r>
                        <a:rPr lang="en-US" sz="1100" b="1"/>
                        <a:t>Tax Benefits</a:t>
                      </a:r>
                    </a:p>
                  </a:txBody>
                  <a:tcPr/>
                </a:tc>
                <a:tc>
                  <a:txBody>
                    <a:bodyPr/>
                    <a:lstStyle/>
                    <a:p>
                      <a:r>
                        <a:rPr lang="en-US" sz="1100" b="1"/>
                        <a:t>TDS applicable</a:t>
                      </a:r>
                      <a:r>
                        <a:rPr lang="en-US" sz="1100" b="1" baseline="0"/>
                        <a:t> based on COUNTRY</a:t>
                      </a:r>
                      <a:endParaRPr lang="en-US" sz="1100" b="1"/>
                    </a:p>
                  </a:txBody>
                  <a:tcPr/>
                </a:tc>
                <a:tc>
                  <a:txBody>
                    <a:bodyPr/>
                    <a:lstStyle/>
                    <a:p>
                      <a:r>
                        <a:rPr lang="en-US" sz="1100" b="1"/>
                        <a:t>Exempted </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sz="1100" b="1"/>
                        <a:t>Exempted </a:t>
                      </a:r>
                    </a:p>
                  </a:txBody>
                  <a:tcPr/>
                </a:tc>
                <a:extLst>
                  <a:ext uri="{0D108BD9-81ED-4DB2-BD59-A6C34878D82A}">
                    <a16:rowId xmlns:a16="http://schemas.microsoft.com/office/drawing/2014/main" val="10008"/>
                  </a:ext>
                </a:extLst>
              </a:tr>
              <a:tr h="446071">
                <a:tc>
                  <a:txBody>
                    <a:bodyPr/>
                    <a:lstStyle/>
                    <a:p>
                      <a:r>
                        <a:rPr lang="en-US" sz="1100" b="1"/>
                        <a:t>Repatriation</a:t>
                      </a:r>
                    </a:p>
                  </a:txBody>
                  <a:tcPr/>
                </a:tc>
                <a:tc>
                  <a:txBody>
                    <a:bodyPr/>
                    <a:lstStyle/>
                    <a:p>
                      <a:r>
                        <a:rPr lang="en-US" sz="1100" b="0"/>
                        <a:t>USD 1 Million per financial year after payment of eligible taxes. </a:t>
                      </a:r>
                    </a:p>
                  </a:txBody>
                  <a:tcPr/>
                </a:tc>
                <a:tc>
                  <a:txBody>
                    <a:bodyPr/>
                    <a:lstStyle/>
                    <a:p>
                      <a:r>
                        <a:rPr lang="en-US" sz="1100" b="0"/>
                        <a:t>Can Freely Repatriate</a:t>
                      </a:r>
                    </a:p>
                  </a:txBody>
                  <a:tcPr/>
                </a:tc>
                <a:tc>
                  <a:txBody>
                    <a:bodyPr/>
                    <a:lstStyle/>
                    <a:p>
                      <a:r>
                        <a:rPr lang="en-US" sz="1100" b="0"/>
                        <a:t>Can Freely Repatriate</a:t>
                      </a:r>
                    </a:p>
                  </a:txBody>
                  <a:tcPr/>
                </a:tc>
                <a:extLst>
                  <a:ext uri="{0D108BD9-81ED-4DB2-BD59-A6C34878D82A}">
                    <a16:rowId xmlns:a16="http://schemas.microsoft.com/office/drawing/2014/main" val="10009"/>
                  </a:ext>
                </a:extLst>
              </a:tr>
              <a:tr h="267643">
                <a:tc>
                  <a:txBody>
                    <a:bodyPr/>
                    <a:lstStyle/>
                    <a:p>
                      <a:r>
                        <a:rPr lang="en-US" sz="1100" b="1"/>
                        <a:t>TOD</a:t>
                      </a:r>
                    </a:p>
                  </a:txBody>
                  <a:tcPr/>
                </a:tc>
                <a:tc>
                  <a:txBody>
                    <a:bodyPr/>
                    <a:lstStyle/>
                    <a:p>
                      <a:r>
                        <a:rPr lang="en-US" sz="1100" b="0"/>
                        <a:t>NO</a:t>
                      </a:r>
                      <a:r>
                        <a:rPr lang="en-US" sz="1100" b="0" baseline="0"/>
                        <a:t> LIMIT</a:t>
                      </a:r>
                      <a:endParaRPr lang="en-US" sz="1100" b="0"/>
                    </a:p>
                  </a:txBody>
                  <a:tcPr/>
                </a:tc>
                <a:tc>
                  <a:txBody>
                    <a:bodyPr/>
                    <a:lstStyle/>
                    <a:p>
                      <a:r>
                        <a:rPr lang="en-US" sz="1100" b="0"/>
                        <a:t>RS</a:t>
                      </a:r>
                      <a:r>
                        <a:rPr lang="en-US" sz="1100" b="0" baseline="0"/>
                        <a:t> 50000-2 WEEKS</a:t>
                      </a:r>
                      <a:endParaRPr lang="en-US" sz="1100" b="0"/>
                    </a:p>
                  </a:txBody>
                  <a:tcPr/>
                </a:tc>
                <a:tc>
                  <a:txBody>
                    <a:bodyPr/>
                    <a:lstStyle/>
                    <a:p>
                      <a:endParaRPr lang="en-US" sz="1100" b="0"/>
                    </a:p>
                  </a:txBody>
                  <a:tcPr/>
                </a:tc>
                <a:extLst>
                  <a:ext uri="{0D108BD9-81ED-4DB2-BD59-A6C34878D82A}">
                    <a16:rowId xmlns:a16="http://schemas.microsoft.com/office/drawing/2014/main" val="10010"/>
                  </a:ext>
                </a:extLst>
              </a:tr>
              <a:tr h="802928">
                <a:tc gridSpan="4">
                  <a:txBody>
                    <a:bodyPr/>
                    <a:lstStyle/>
                    <a:p>
                      <a:r>
                        <a:rPr lang="en-US" sz="1100" b="1" i="0">
                          <a:solidFill>
                            <a:srgbClr val="FF0066"/>
                          </a:solidFill>
                        </a:rPr>
                        <a:t>NRO a/c can be opened for tourist </a:t>
                      </a:r>
                      <a:r>
                        <a:rPr lang="en-US" sz="1100" b="1" i="0"/>
                        <a:t>by </a:t>
                      </a:r>
                      <a:r>
                        <a:rPr lang="en-US" sz="1100" b="1" i="0">
                          <a:solidFill>
                            <a:srgbClr val="FF0066"/>
                          </a:solidFill>
                        </a:rPr>
                        <a:t>inward remittance or sale of FC </a:t>
                      </a:r>
                      <a:r>
                        <a:rPr lang="en-US" sz="1100" b="1" i="0"/>
                        <a:t>brought by him in India and balance in the a/c can be repatriated provided a/c </a:t>
                      </a:r>
                      <a:r>
                        <a:rPr lang="en-US" sz="1100" b="1" i="0">
                          <a:solidFill>
                            <a:srgbClr val="FF0066"/>
                          </a:solidFill>
                        </a:rPr>
                        <a:t>maintained for a period </a:t>
                      </a:r>
                      <a:r>
                        <a:rPr lang="en-US" sz="1100" b="1" i="0">
                          <a:solidFill>
                            <a:srgbClr val="FF0000"/>
                          </a:solidFill>
                        </a:rPr>
                        <a:t>not exceeding 6 months </a:t>
                      </a:r>
                      <a:r>
                        <a:rPr lang="en-US" sz="1100" b="1" i="0">
                          <a:solidFill>
                            <a:srgbClr val="FF0066"/>
                          </a:solidFill>
                        </a:rPr>
                        <a:t>and no local fund credited except interest. </a:t>
                      </a:r>
                      <a:r>
                        <a:rPr lang="en-US" sz="1100" b="1" i="0">
                          <a:solidFill>
                            <a:schemeClr val="tx1"/>
                          </a:solidFill>
                        </a:rPr>
                        <a:t>Individuals/Entities of Pakistan nationality/ origin</a:t>
                      </a:r>
                      <a:r>
                        <a:rPr lang="en-US" sz="1100" b="1" i="0" baseline="0">
                          <a:solidFill>
                            <a:schemeClr val="tx1"/>
                          </a:solidFill>
                        </a:rPr>
                        <a:t> and entities  Bangladesh origin requires the prior approval from RBI.</a:t>
                      </a:r>
                    </a:p>
                    <a:p>
                      <a:r>
                        <a:rPr lang="en-US" sz="1100" b="1" i="0" kern="1200" baseline="0">
                          <a:solidFill>
                            <a:srgbClr val="FF0000"/>
                          </a:solidFill>
                          <a:latin typeface="+mn-lt"/>
                          <a:ea typeface="+mn-ea"/>
                          <a:cs typeface="+mn-cs"/>
                        </a:rPr>
                        <a:t> </a:t>
                      </a:r>
                      <a:endParaRPr lang="en-US" sz="1100" b="1" i="0" kern="1200">
                        <a:solidFill>
                          <a:srgbClr val="FF0000"/>
                        </a:solidFill>
                        <a:latin typeface="+mn-lt"/>
                        <a:ea typeface="+mn-ea"/>
                        <a:cs typeface="+mn-cs"/>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sp>
        <p:nvSpPr>
          <p:cNvPr id="4"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5"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6" y="604483"/>
            <a:ext cx="8670607" cy="675677"/>
          </a:xfrm>
        </p:spPr>
        <p:txBody>
          <a:bodyPr/>
          <a:lstStyle/>
          <a:p>
            <a:pPr algn="ctr"/>
            <a:r>
              <a:rPr lang="en-US" sz="1800" b="1" dirty="0">
                <a:solidFill>
                  <a:srgbClr val="C00000"/>
                </a:solidFill>
              </a:rPr>
              <a:t>FINANCIAL ACTION TASK FORCE (FATF) IC/476/2025)</a:t>
            </a:r>
            <a:br>
              <a:rPr lang="en-US" sz="1800" b="1" dirty="0">
                <a:solidFill>
                  <a:srgbClr val="C00000"/>
                </a:solidFill>
              </a:rPr>
            </a:br>
            <a:r>
              <a:rPr lang="en-US" sz="1800" b="1" dirty="0">
                <a:solidFill>
                  <a:srgbClr val="C00000"/>
                </a:solidFill>
              </a:rPr>
              <a:t>Anti-Money Laundering (AML)/Combating of financing of terrorism (CFT) </a:t>
            </a:r>
            <a:r>
              <a:rPr lang="en-US" sz="2800" b="1" dirty="0">
                <a:solidFill>
                  <a:srgbClr val="C00000"/>
                </a:solidFill>
              </a:rPr>
              <a:t/>
            </a:r>
            <a:br>
              <a:rPr lang="en-US" sz="2800" b="1" dirty="0">
                <a:solidFill>
                  <a:srgbClr val="C00000"/>
                </a:solidFill>
              </a:rPr>
            </a:br>
            <a:r>
              <a:rPr lang="en-US" sz="1800" b="1" dirty="0">
                <a:solidFill>
                  <a:schemeClr val="accent1">
                    <a:lumMod val="50000"/>
                  </a:schemeClr>
                </a:solidFill>
              </a:rPr>
              <a:t/>
            </a:r>
            <a:br>
              <a:rPr lang="en-US" sz="1800" b="1" dirty="0">
                <a:solidFill>
                  <a:schemeClr val="accent1">
                    <a:lumMod val="50000"/>
                  </a:schemeClr>
                </a:solidFill>
              </a:rPr>
            </a:br>
            <a:r>
              <a:rPr lang="en-US" b="1" dirty="0">
                <a:solidFill>
                  <a:srgbClr val="C00000"/>
                </a:solidFill>
              </a:rPr>
              <a:t/>
            </a:r>
            <a:br>
              <a:rPr lang="en-US" b="1" dirty="0">
                <a:solidFill>
                  <a:srgbClr val="C00000"/>
                </a:solidFill>
              </a:rPr>
            </a:br>
            <a:endParaRPr lang="en-IN" b="1" dirty="0"/>
          </a:p>
        </p:txBody>
      </p:sp>
      <p:sp>
        <p:nvSpPr>
          <p:cNvPr id="3" name="Content Placeholder 2"/>
          <p:cNvSpPr>
            <a:spLocks noGrp="1"/>
          </p:cNvSpPr>
          <p:nvPr>
            <p:ph idx="1"/>
          </p:nvPr>
        </p:nvSpPr>
        <p:spPr>
          <a:xfrm>
            <a:off x="172122" y="1280160"/>
            <a:ext cx="8885817" cy="5109882"/>
          </a:xfrm>
        </p:spPr>
        <p:txBody>
          <a:bodyPr/>
          <a:lstStyle/>
          <a:p>
            <a:pPr algn="just">
              <a:spcAft>
                <a:spcPct val="0"/>
              </a:spcAft>
            </a:pPr>
            <a:r>
              <a:rPr lang="en-IN" dirty="0">
                <a:solidFill>
                  <a:schemeClr val="tx1">
                    <a:lumMod val="95000"/>
                    <a:lumOff val="5000"/>
                  </a:schemeClr>
                </a:solidFill>
              </a:rPr>
              <a:t>FATF is the global money laundering and terrorist financing watchdog.   Headquarters at Paris, France</a:t>
            </a:r>
            <a:r>
              <a:rPr lang="en-IN" dirty="0" smtClean="0">
                <a:solidFill>
                  <a:schemeClr val="tx1">
                    <a:lumMod val="95000"/>
                    <a:lumOff val="5000"/>
                  </a:schemeClr>
                </a:solidFill>
              </a:rPr>
              <a:t>.</a:t>
            </a:r>
          </a:p>
          <a:p>
            <a:pPr algn="just">
              <a:spcAft>
                <a:spcPct val="0"/>
              </a:spcAft>
            </a:pPr>
            <a:endParaRPr lang="en-US" dirty="0">
              <a:solidFill>
                <a:schemeClr val="tx1">
                  <a:lumMod val="95000"/>
                  <a:lumOff val="5000"/>
                </a:schemeClr>
              </a:solidFill>
            </a:endParaRPr>
          </a:p>
          <a:p>
            <a:pPr algn="just">
              <a:spcAft>
                <a:spcPct val="0"/>
              </a:spcAft>
            </a:pPr>
            <a:r>
              <a:rPr lang="en-IN" dirty="0">
                <a:solidFill>
                  <a:srgbClr val="002060"/>
                </a:solidFill>
              </a:rPr>
              <a:t>Grey List – Jurisdiction under increased monitoring </a:t>
            </a:r>
          </a:p>
          <a:p>
            <a:pPr algn="just">
              <a:spcAft>
                <a:spcPct val="0"/>
              </a:spcAft>
            </a:pPr>
            <a:endParaRPr lang="en-IN" dirty="0">
              <a:solidFill>
                <a:srgbClr val="002060"/>
              </a:solidFill>
            </a:endParaRPr>
          </a:p>
          <a:p>
            <a:pPr algn="just">
              <a:spcAft>
                <a:spcPct val="0"/>
              </a:spcAft>
            </a:pPr>
            <a:r>
              <a:rPr lang="en-IN" dirty="0">
                <a:solidFill>
                  <a:srgbClr val="002060"/>
                </a:solidFill>
              </a:rPr>
              <a:t>The FATF identifies jurisdictions with weak measures to combat money laundering and terrorist financing</a:t>
            </a:r>
            <a:r>
              <a:rPr lang="en-IN" dirty="0">
                <a:solidFill>
                  <a:srgbClr val="00B050"/>
                </a:solidFill>
              </a:rPr>
              <a:t>.</a:t>
            </a:r>
          </a:p>
          <a:p>
            <a:pPr algn="just">
              <a:spcAft>
                <a:spcPct val="0"/>
              </a:spcAft>
            </a:pPr>
            <a:endParaRPr lang="en-IN" dirty="0">
              <a:solidFill>
                <a:schemeClr val="tx1">
                  <a:lumMod val="95000"/>
                  <a:lumOff val="5000"/>
                </a:schemeClr>
              </a:solidFill>
            </a:endParaRPr>
          </a:p>
          <a:p>
            <a:pPr algn="just">
              <a:spcAft>
                <a:spcPct val="0"/>
              </a:spcAft>
            </a:pPr>
            <a:endParaRPr lang="en-IN" dirty="0">
              <a:solidFill>
                <a:schemeClr val="tx1">
                  <a:lumMod val="95000"/>
                  <a:lumOff val="5000"/>
                </a:schemeClr>
              </a:solidFill>
            </a:endParaRPr>
          </a:p>
          <a:p>
            <a:pPr algn="just">
              <a:spcAft>
                <a:spcPct val="0"/>
              </a:spcAft>
            </a:pPr>
            <a:r>
              <a:rPr lang="en-IN" dirty="0">
                <a:solidFill>
                  <a:srgbClr val="FF0000"/>
                </a:solidFill>
              </a:rPr>
              <a:t>Black List </a:t>
            </a:r>
            <a:r>
              <a:rPr lang="en-IN" dirty="0">
                <a:solidFill>
                  <a:schemeClr val="tx1">
                    <a:lumMod val="95000"/>
                    <a:lumOff val="5000"/>
                  </a:schemeClr>
                </a:solidFill>
              </a:rPr>
              <a:t>– High-risk Jurisdictions subject to a Call for Action.   Significant strategic </a:t>
            </a:r>
            <a:r>
              <a:rPr lang="en-IN" dirty="0" smtClean="0">
                <a:solidFill>
                  <a:schemeClr val="tx1">
                    <a:lumMod val="95000"/>
                    <a:lumOff val="5000"/>
                  </a:schemeClr>
                </a:solidFill>
              </a:rPr>
              <a:t>deficiencies  </a:t>
            </a:r>
            <a:r>
              <a:rPr lang="en-IN" dirty="0">
                <a:solidFill>
                  <a:schemeClr val="tx1">
                    <a:lumMod val="95000"/>
                    <a:lumOff val="5000"/>
                  </a:schemeClr>
                </a:solidFill>
              </a:rPr>
              <a:t>to counter AML/CFT</a:t>
            </a:r>
          </a:p>
          <a:p>
            <a:pPr marL="0" indent="0" algn="just">
              <a:spcAft>
                <a:spcPct val="0"/>
              </a:spcAft>
              <a:buNone/>
            </a:pPr>
            <a:r>
              <a:rPr lang="en-IN" dirty="0">
                <a:solidFill>
                  <a:schemeClr val="tx1">
                    <a:lumMod val="95000"/>
                    <a:lumOff val="5000"/>
                  </a:schemeClr>
                </a:solidFill>
              </a:rPr>
              <a:t>               </a:t>
            </a:r>
          </a:p>
          <a:p>
            <a:pPr algn="just">
              <a:spcAft>
                <a:spcPct val="0"/>
              </a:spcAft>
            </a:pPr>
            <a:r>
              <a:rPr lang="en-IN" dirty="0">
                <a:solidFill>
                  <a:schemeClr val="tx1">
                    <a:lumMod val="95000"/>
                    <a:lumOff val="5000"/>
                  </a:schemeClr>
                </a:solidFill>
              </a:rPr>
              <a:t>1. Democratic People’s Republic of Korea (DPRK) 2. Iran</a:t>
            </a:r>
          </a:p>
          <a:p>
            <a:pPr algn="just">
              <a:spcAft>
                <a:spcPct val="0"/>
              </a:spcAft>
            </a:pPr>
            <a:endParaRPr lang="en-US" dirty="0">
              <a:solidFill>
                <a:srgbClr val="C00000"/>
              </a:solidFill>
            </a:endParaRPr>
          </a:p>
          <a:p>
            <a:pPr algn="just">
              <a:spcAft>
                <a:spcPct val="0"/>
              </a:spcAft>
            </a:pPr>
            <a:endParaRPr lang="en-IN" dirty="0">
              <a:solidFill>
                <a:srgbClr val="00B050"/>
              </a:solidFill>
            </a:endParaRPr>
          </a:p>
          <a:p>
            <a:pPr marL="457200" lvl="1" indent="0">
              <a:buNone/>
            </a:pPr>
            <a:r>
              <a:rPr lang="en-IN" dirty="0">
                <a:effectLst>
                  <a:outerShdw blurRad="38100" dist="38100" dir="2700000" algn="tl">
                    <a:srgbClr val="000000">
                      <a:alpha val="43137"/>
                    </a:srgbClr>
                  </a:outerShdw>
                </a:effectLst>
              </a:rPr>
              <a:t>FATF PUBLISHES THIS REPORT THREE TIMES IN A YEAR</a:t>
            </a:r>
          </a:p>
          <a:p>
            <a:pPr marL="457200" lvl="1" indent="0" algn="just">
              <a:buNone/>
            </a:pPr>
            <a:r>
              <a:rPr lang="en-US" dirty="0"/>
              <a:t>Country listed to apply enhanced due diligence measures proportionate to the risks arising from the jurisdiction is MYANMAR .</a:t>
            </a:r>
          </a:p>
          <a:p>
            <a:pPr marL="457200" lvl="1" indent="0" algn="just">
              <a:buNone/>
            </a:pPr>
            <a:r>
              <a:rPr lang="en-IN" dirty="0" smtClean="0">
                <a:solidFill>
                  <a:srgbClr val="FF0000"/>
                </a:solidFill>
              </a:rPr>
              <a:t>Branches/GTPC </a:t>
            </a:r>
            <a:r>
              <a:rPr lang="en-IN" dirty="0">
                <a:solidFill>
                  <a:srgbClr val="FF0000"/>
                </a:solidFill>
              </a:rPr>
              <a:t>shall not permit Capital Account Remittances directly or indirectly to countries in black list under LRS.</a:t>
            </a:r>
            <a:endParaRPr lang="en-US" dirty="0">
              <a:solidFill>
                <a:srgbClr val="FF0000"/>
              </a:solidFill>
            </a:endParaRPr>
          </a:p>
          <a:p>
            <a:pPr marL="0" indent="0" algn="just">
              <a:spcAft>
                <a:spcPct val="0"/>
              </a:spcAft>
              <a:buNone/>
            </a:pPr>
            <a:endParaRPr lang="en-US" dirty="0">
              <a:solidFill>
                <a:srgbClr val="C00000"/>
              </a:solidFill>
            </a:endParaRPr>
          </a:p>
          <a:p>
            <a:pPr marL="0" indent="0">
              <a:spcAft>
                <a:spcPct val="0"/>
              </a:spcAft>
              <a:buNone/>
            </a:pPr>
            <a:endParaRPr lang="en-US"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0" indent="0" algn="ctr">
              <a:spcBef>
                <a:spcPct val="20000"/>
              </a:spcBef>
              <a:buClr>
                <a:schemeClr val="accent3"/>
              </a:buClr>
              <a:buSzPct val="95000"/>
              <a:buNone/>
              <a:defRPr/>
            </a:pPr>
            <a:endParaRPr lang="en-IN" dirty="0">
              <a:solidFill>
                <a:srgbClr val="FFC000"/>
              </a:solidFill>
              <a:effectLst>
                <a:outerShdw blurRad="38100" dist="38100" dir="2700000" algn="tl">
                  <a:srgbClr val="000000">
                    <a:alpha val="43137"/>
                  </a:srgbClr>
                </a:outerShdw>
              </a:effectLst>
              <a:latin typeface="Trebuchet MS" panose="020B0603020202020204" pitchFamily="34" charset="0"/>
            </a:endParaRPr>
          </a:p>
          <a:p>
            <a:pPr marL="0" indent="0">
              <a:spcBef>
                <a:spcPct val="20000"/>
              </a:spcBef>
              <a:buClr>
                <a:schemeClr val="accent3"/>
              </a:buClr>
              <a:buSzPct val="95000"/>
              <a:buNone/>
              <a:defRPr/>
            </a:pPr>
            <a:r>
              <a:rPr lang="en-IN" dirty="0">
                <a:solidFill>
                  <a:srgbClr val="FFC000"/>
                </a:solidFill>
                <a:effectLst>
                  <a:outerShdw blurRad="38100" dist="38100" dir="2700000" algn="tl">
                    <a:srgbClr val="000000">
                      <a:alpha val="43137"/>
                    </a:srgbClr>
                  </a:outerShdw>
                </a:effectLst>
                <a:latin typeface="Trebuchet MS" panose="020B0603020202020204" pitchFamily="34" charset="0"/>
              </a:rPr>
              <a:t>       </a:t>
            </a:r>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412" y="1954356"/>
            <a:ext cx="8922327" cy="3821293"/>
          </a:xfrm>
        </p:spPr>
        <p:txBody>
          <a:bodyPr/>
          <a:lstStyle/>
          <a:p>
            <a:pPr algn="just">
              <a:buFont typeface="Arial" panose="020B0604020202020204" pitchFamily="34" charset="0"/>
              <a:buChar char="•"/>
            </a:pPr>
            <a:r>
              <a:rPr lang="en-US" sz="1800" dirty="0">
                <a:solidFill>
                  <a:srgbClr val="C00000"/>
                </a:solidFill>
              </a:rPr>
              <a:t>This portal was launched by RBI on 28.05.2024.</a:t>
            </a:r>
          </a:p>
          <a:p>
            <a:pPr algn="just">
              <a:buFont typeface="Arial" panose="020B0604020202020204" pitchFamily="34" charset="0"/>
              <a:buChar char="•"/>
            </a:pPr>
            <a:endParaRPr lang="en-US" sz="1800" dirty="0">
              <a:solidFill>
                <a:srgbClr val="C00000"/>
              </a:solidFill>
            </a:endParaRPr>
          </a:p>
          <a:p>
            <a:pPr algn="just">
              <a:buFont typeface="Arial" panose="020B0604020202020204" pitchFamily="34" charset="0"/>
              <a:buChar char="•"/>
            </a:pPr>
            <a:r>
              <a:rPr lang="en-US" sz="1800" dirty="0">
                <a:solidFill>
                  <a:srgbClr val="C00000"/>
                </a:solidFill>
              </a:rPr>
              <a:t>It is now mandatory with effect from May 01, 2025. </a:t>
            </a:r>
          </a:p>
          <a:p>
            <a:pPr algn="just">
              <a:buFont typeface="Arial" panose="020B0604020202020204" pitchFamily="34" charset="0"/>
              <a:buChar char="•"/>
            </a:pPr>
            <a:endParaRPr lang="en-US" sz="1800" dirty="0">
              <a:solidFill>
                <a:srgbClr val="C00000"/>
              </a:solidFill>
            </a:endParaRPr>
          </a:p>
          <a:p>
            <a:pPr algn="just">
              <a:buFont typeface="Arial" panose="020B0604020202020204" pitchFamily="34" charset="0"/>
              <a:buChar char="•"/>
            </a:pPr>
            <a:r>
              <a:rPr lang="en-US" sz="1800" dirty="0"/>
              <a:t>PRAVAAH portal can be </a:t>
            </a:r>
            <a:r>
              <a:rPr lang="en-US" sz="1800" dirty="0" err="1"/>
              <a:t>accesed</a:t>
            </a:r>
            <a:r>
              <a:rPr lang="en-US" sz="1800" dirty="0"/>
              <a:t> at https://pravaah.rbi.org.in</a:t>
            </a:r>
          </a:p>
          <a:p>
            <a:pPr algn="just">
              <a:buFont typeface="Arial" panose="020B0604020202020204" pitchFamily="34" charset="0"/>
              <a:buChar char="•"/>
            </a:pPr>
            <a:endParaRPr lang="en-US" sz="1800" dirty="0">
              <a:solidFill>
                <a:srgbClr val="C00000"/>
              </a:solidFill>
            </a:endParaRPr>
          </a:p>
          <a:p>
            <a:pPr algn="just">
              <a:buFont typeface="Arial" panose="020B0604020202020204" pitchFamily="34" charset="0"/>
              <a:buChar char="•"/>
            </a:pPr>
            <a:r>
              <a:rPr lang="en-US" sz="1800" dirty="0">
                <a:solidFill>
                  <a:srgbClr val="C00000"/>
                </a:solidFill>
              </a:rPr>
              <a:t>It helps for submitting applications for regulatory authorizations, licenses, and approvals to the Reserve Bank using the application forms already available in the portal.</a:t>
            </a:r>
          </a:p>
          <a:p>
            <a:pPr marL="0" indent="0">
              <a:buNone/>
            </a:pPr>
            <a:r>
              <a:rPr lang="en-US" sz="1800" dirty="0">
                <a:solidFill>
                  <a:srgbClr val="C00000"/>
                </a:solidFill>
              </a:rPr>
              <a:t>     </a:t>
            </a:r>
            <a:endParaRPr lang="en-US" sz="1800" dirty="0">
              <a:solidFill>
                <a:srgbClr val="00B050"/>
              </a:solidFill>
            </a:endParaRPr>
          </a:p>
          <a:p>
            <a:pPr marL="0" indent="0">
              <a:buNone/>
            </a:pPr>
            <a:endParaRPr lang="en-US" sz="1800" dirty="0">
              <a:solidFill>
                <a:srgbClr val="00B0F0"/>
              </a:solidFill>
            </a:endParaRPr>
          </a:p>
          <a:p>
            <a:pPr marL="0" indent="0">
              <a:buNone/>
            </a:pPr>
            <a:endParaRPr lang="en-US" sz="1800" dirty="0">
              <a:solidFill>
                <a:srgbClr val="00B0F0"/>
              </a:solidFill>
            </a:endParaRPr>
          </a:p>
        </p:txBody>
      </p:sp>
      <p:sp>
        <p:nvSpPr>
          <p:cNvPr id="4" name="Title 1"/>
          <p:cNvSpPr txBox="1"/>
          <p:nvPr/>
        </p:nvSpPr>
        <p:spPr bwMode="auto">
          <a:xfrm>
            <a:off x="304799" y="823562"/>
            <a:ext cx="8552873" cy="580366"/>
          </a:xfrm>
          <a:prstGeom prst="rect">
            <a:avLst/>
          </a:prstGeom>
          <a:noFill/>
          <a:ln w="9525">
            <a:noFill/>
            <a:miter lim="800000"/>
          </a:ln>
        </p:spPr>
        <p:txBody>
          <a:bodyPr vert="horz" wrap="square" lIns="90000" tIns="45000" rIns="90000" bIns="45000" numCol="1" anchor="t" anchorCtr="0" compatLnSpc="1"/>
          <a:lstStyle>
            <a:lvl1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mj-lt"/>
                <a:ea typeface="+mj-ea"/>
                <a:cs typeface="+mj-cs"/>
              </a:defRPr>
            </a:lvl1pPr>
            <a:lvl2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2pPr>
            <a:lvl3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3pPr>
            <a:lvl4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4pPr>
            <a:lvl5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5pPr>
            <a:lvl6pPr marL="25146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6pPr>
            <a:lvl7pPr marL="29718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7pPr>
            <a:lvl8pPr marL="34290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8pPr>
            <a:lvl9pPr marL="38862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9pPr>
          </a:lstStyle>
          <a:p>
            <a:pPr marR="30480" algn="just">
              <a:lnSpc>
                <a:spcPct val="91000"/>
              </a:lnSpc>
              <a:spcAft>
                <a:spcPts val="1425"/>
              </a:spcAft>
              <a:tabLst>
                <a:tab pos="582930" algn="l"/>
              </a:tabLst>
            </a:pPr>
            <a:r>
              <a:rPr lang="en-IN" sz="2000" b="1" dirty="0">
                <a:solidFill>
                  <a:srgbClr val="FF0000"/>
                </a:solidFill>
                <a:latin typeface="+mn-lt"/>
                <a:ea typeface="+mn-ea"/>
                <a:cs typeface="+mn-cs"/>
              </a:rPr>
              <a:t>PRAVAAH-</a:t>
            </a:r>
            <a:r>
              <a:rPr lang="en-IN" sz="2000" b="1" dirty="0">
                <a:solidFill>
                  <a:srgbClr val="00B050"/>
                </a:solidFill>
                <a:latin typeface="+mn-lt"/>
                <a:ea typeface="+mn-ea"/>
                <a:cs typeface="+mn-cs"/>
              </a:rPr>
              <a:t> The Platform for Regulatory Application, Validation and Authorization (IC/341/2025).</a:t>
            </a:r>
            <a:endParaRPr lang="en-US" sz="2000" b="1" dirty="0">
              <a:solidFill>
                <a:srgbClr val="00B050"/>
              </a:solidFill>
              <a:latin typeface="+mn-lt"/>
              <a:ea typeface="+mn-ea"/>
              <a:cs typeface="+mn-cs"/>
            </a:endParaRPr>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73" y="1371970"/>
            <a:ext cx="8922327" cy="5215442"/>
          </a:xfrm>
        </p:spPr>
        <p:txBody>
          <a:bodyPr/>
          <a:lstStyle/>
          <a:p>
            <a:pPr marL="0" lvl="0" indent="0" defTabSz="914400" eaLnBrk="0" hangingPunct="0">
              <a:lnSpc>
                <a:spcPct val="100000"/>
              </a:lnSpc>
              <a:spcAft>
                <a:spcPct val="0"/>
              </a:spcAft>
              <a:buClrTx/>
              <a:buFontTx/>
              <a:buChar char="•"/>
            </a:pPr>
            <a:r>
              <a:rPr lang="en-US" altLang="en-US" sz="1800" dirty="0">
                <a:solidFill>
                  <a:srgbClr val="1B1C1D"/>
                </a:solidFill>
                <a:latin typeface="Google Sans Text"/>
              </a:rPr>
              <a:t>New Standard Operating Procedure (SOP)</a:t>
            </a:r>
            <a:r>
              <a:rPr lang="en-US" altLang="en-US" sz="1800" b="0" dirty="0">
                <a:solidFill>
                  <a:srgbClr val="1B1C1D"/>
                </a:solidFill>
                <a:latin typeface="Google Sans Text"/>
              </a:rPr>
              <a:t> for handling cases requiring RBI approval under FEMA, 1999, focusing on consistency, compliance, and efficiency.</a:t>
            </a:r>
          </a:p>
          <a:p>
            <a:pPr marL="0" lvl="0" indent="0" defTabSz="914400" eaLnBrk="0" hangingPunct="0">
              <a:lnSpc>
                <a:spcPct val="100000"/>
              </a:lnSpc>
              <a:spcAft>
                <a:spcPct val="0"/>
              </a:spcAft>
              <a:buClrTx/>
              <a:buFontTx/>
              <a:buChar char="•"/>
            </a:pPr>
            <a:endParaRPr lang="en-US" altLang="en-US" sz="1800" b="0" dirty="0">
              <a:solidFill>
                <a:srgbClr val="1B1C1D"/>
              </a:solidFill>
              <a:latin typeface="Google Sans Text"/>
            </a:endParaRPr>
          </a:p>
          <a:p>
            <a:pPr marL="0" lvl="0" indent="0" defTabSz="914400" eaLnBrk="0" hangingPunct="0">
              <a:lnSpc>
                <a:spcPct val="100000"/>
              </a:lnSpc>
              <a:spcAft>
                <a:spcPct val="0"/>
              </a:spcAft>
              <a:buClrTx/>
              <a:buFontTx/>
              <a:buChar char="•"/>
            </a:pPr>
            <a:r>
              <a:rPr lang="en-US" altLang="en-US" sz="1800" b="0" dirty="0">
                <a:solidFill>
                  <a:srgbClr val="FF0000"/>
                </a:solidFill>
                <a:latin typeface="Google Sans Text"/>
              </a:rPr>
              <a:t>Systems &amp; Procedures (S&amp;P) Section, Integrated Treasury Vertical, is the central Nodal Office for all forex matters requiring RBI clarification or permission.</a:t>
            </a:r>
          </a:p>
          <a:p>
            <a:pPr marL="0" lvl="0" indent="0" defTabSz="914400" eaLnBrk="0" hangingPunct="0">
              <a:lnSpc>
                <a:spcPct val="100000"/>
              </a:lnSpc>
              <a:spcAft>
                <a:spcPct val="0"/>
              </a:spcAft>
              <a:buClrTx/>
              <a:buFontTx/>
              <a:buChar char="•"/>
            </a:pPr>
            <a:endParaRPr lang="en-US" altLang="en-US" sz="1800" b="0" dirty="0">
              <a:solidFill>
                <a:srgbClr val="1B1C1D"/>
              </a:solidFill>
              <a:latin typeface="Google Sans Text"/>
            </a:endParaRPr>
          </a:p>
          <a:p>
            <a:pPr marL="0" lvl="0" indent="0" defTabSz="914400" eaLnBrk="0" hangingPunct="0">
              <a:lnSpc>
                <a:spcPct val="100000"/>
              </a:lnSpc>
              <a:spcAft>
                <a:spcPct val="0"/>
              </a:spcAft>
              <a:buClrTx/>
              <a:buFontTx/>
              <a:buChar char="•"/>
            </a:pPr>
            <a:r>
              <a:rPr lang="en-US" altLang="en-US" sz="1800" dirty="0">
                <a:solidFill>
                  <a:srgbClr val="1B1C1D"/>
                </a:solidFill>
                <a:latin typeface="Google Sans Text"/>
              </a:rPr>
              <a:t>Branches</a:t>
            </a:r>
            <a:r>
              <a:rPr lang="en-US" altLang="en-US" sz="1800" b="0" dirty="0">
                <a:solidFill>
                  <a:srgbClr val="1B1C1D"/>
                </a:solidFill>
                <a:latin typeface="Google Sans Text"/>
              </a:rPr>
              <a:t> are responsible for initiating transactions, collecting comprehensive documentation, performing due diligence, and implementing RBI decisions.</a:t>
            </a:r>
          </a:p>
          <a:p>
            <a:pPr marL="0" lvl="0" indent="0" defTabSz="914400" eaLnBrk="0" hangingPunct="0">
              <a:lnSpc>
                <a:spcPct val="100000"/>
              </a:lnSpc>
              <a:spcAft>
                <a:spcPct val="0"/>
              </a:spcAft>
              <a:buClrTx/>
              <a:buFontTx/>
              <a:buChar char="•"/>
            </a:pPr>
            <a:endParaRPr lang="en-US" altLang="en-US" sz="1800" b="0" dirty="0">
              <a:solidFill>
                <a:srgbClr val="1B1C1D"/>
              </a:solidFill>
              <a:latin typeface="Google Sans Text"/>
            </a:endParaRPr>
          </a:p>
          <a:p>
            <a:pPr marL="0" lvl="0" indent="0" defTabSz="914400" eaLnBrk="0" hangingPunct="0">
              <a:lnSpc>
                <a:spcPct val="100000"/>
              </a:lnSpc>
              <a:spcAft>
                <a:spcPct val="0"/>
              </a:spcAft>
              <a:buClrTx/>
              <a:buFontTx/>
              <a:buChar char="•"/>
            </a:pPr>
            <a:r>
              <a:rPr lang="en-US" altLang="en-US" sz="1800" dirty="0">
                <a:solidFill>
                  <a:srgbClr val="FF0000"/>
                </a:solidFill>
                <a:latin typeface="Google Sans Text"/>
              </a:rPr>
              <a:t>All applications for regulatory authorizations, licenses, and approvals to the Reserve Bank must now be submitted through the PRAVAAH portal.</a:t>
            </a:r>
          </a:p>
          <a:p>
            <a:pPr marL="0" lvl="0" indent="0" defTabSz="914400" eaLnBrk="0" hangingPunct="0">
              <a:lnSpc>
                <a:spcPct val="100000"/>
              </a:lnSpc>
              <a:spcAft>
                <a:spcPct val="0"/>
              </a:spcAft>
              <a:buClrTx/>
              <a:buFontTx/>
              <a:buChar char="•"/>
            </a:pPr>
            <a:endParaRPr lang="en-US" altLang="en-US" sz="1800" dirty="0">
              <a:solidFill>
                <a:srgbClr val="FF0000"/>
              </a:solidFill>
              <a:latin typeface="Google Sans Text"/>
            </a:endParaRPr>
          </a:p>
          <a:p>
            <a:pPr marL="0" lvl="0" indent="0" defTabSz="914400" eaLnBrk="0" hangingPunct="0">
              <a:lnSpc>
                <a:spcPct val="100000"/>
              </a:lnSpc>
              <a:spcAft>
                <a:spcPct val="0"/>
              </a:spcAft>
              <a:buClrTx/>
              <a:buFontTx/>
              <a:buChar char="•"/>
            </a:pPr>
            <a:r>
              <a:rPr lang="en-US" altLang="en-US" sz="1800" b="0" dirty="0">
                <a:solidFill>
                  <a:srgbClr val="1B1C1D"/>
                </a:solidFill>
                <a:latin typeface="Google Sans Text"/>
              </a:rPr>
              <a:t> </a:t>
            </a:r>
            <a:r>
              <a:rPr lang="en-US" altLang="en-US" sz="1800" dirty="0">
                <a:solidFill>
                  <a:srgbClr val="FF0000"/>
                </a:solidFill>
                <a:latin typeface="Google Sans Text"/>
              </a:rPr>
              <a:t>TRADE RELATED MATTERS</a:t>
            </a:r>
            <a:r>
              <a:rPr lang="en-US" altLang="en-US" sz="1800" b="0" dirty="0">
                <a:solidFill>
                  <a:srgbClr val="1B1C1D"/>
                </a:solidFill>
                <a:latin typeface="Google Sans Text"/>
              </a:rPr>
              <a:t> : Branches and the GTPC Vertical  submit requests with supporting documents to the S&amp;P Section, IT Vertical, which then takes up the matter with the RBI, making submissions through the PRAVAAH portal via the RBS Section,  Compliance &amp; Risk Based Supervision Wing.</a:t>
            </a:r>
          </a:p>
          <a:p>
            <a:pPr marL="0" lvl="0" indent="0" defTabSz="914400" eaLnBrk="0" hangingPunct="0">
              <a:lnSpc>
                <a:spcPct val="100000"/>
              </a:lnSpc>
              <a:spcAft>
                <a:spcPct val="0"/>
              </a:spcAft>
              <a:buClrTx/>
              <a:buFontTx/>
              <a:buChar char="•"/>
            </a:pPr>
            <a:r>
              <a:rPr lang="en-US" altLang="en-US" sz="1800" b="0" dirty="0">
                <a:solidFill>
                  <a:srgbClr val="1B1C1D"/>
                </a:solidFill>
                <a:latin typeface="Google Sans Text"/>
              </a:rPr>
              <a:t>.</a:t>
            </a:r>
          </a:p>
          <a:p>
            <a:pPr marL="0" lvl="0" indent="0" defTabSz="914400" eaLnBrk="0" hangingPunct="0">
              <a:lnSpc>
                <a:spcPct val="100000"/>
              </a:lnSpc>
              <a:spcAft>
                <a:spcPct val="0"/>
              </a:spcAft>
              <a:buClrTx/>
              <a:buFontTx/>
              <a:buChar char="•"/>
            </a:pPr>
            <a:r>
              <a:rPr lang="en-US" altLang="en-US" sz="1800" dirty="0">
                <a:solidFill>
                  <a:srgbClr val="1B1C1D"/>
                </a:solidFill>
                <a:latin typeface="Google Sans Text"/>
              </a:rPr>
              <a:t>All other submissions</a:t>
            </a:r>
            <a:r>
              <a:rPr lang="en-US" altLang="en-US" sz="1800" b="0" dirty="0">
                <a:solidFill>
                  <a:srgbClr val="1B1C1D"/>
                </a:solidFill>
                <a:latin typeface="Google Sans Text"/>
              </a:rPr>
              <a:t> pertaining to the Foreign Exchange Department, RBI, will be handled by the </a:t>
            </a:r>
            <a:r>
              <a:rPr lang="en-US" altLang="en-US" sz="1800" dirty="0">
                <a:solidFill>
                  <a:srgbClr val="1B1C1D"/>
                </a:solidFill>
                <a:latin typeface="Google Sans Text"/>
              </a:rPr>
              <a:t>S&amp;P Section</a:t>
            </a:r>
            <a:r>
              <a:rPr lang="en-US" altLang="en-US" sz="1800" b="0" dirty="0">
                <a:solidFill>
                  <a:srgbClr val="1B1C1D"/>
                </a:solidFill>
                <a:latin typeface="Google Sans Text"/>
              </a:rPr>
              <a:t>.</a:t>
            </a:r>
          </a:p>
          <a:p>
            <a:pPr marL="0" indent="0">
              <a:buNone/>
            </a:pPr>
            <a:endParaRPr lang="en-US" sz="1800" dirty="0">
              <a:solidFill>
                <a:srgbClr val="00B0F0"/>
              </a:solidFill>
            </a:endParaRPr>
          </a:p>
          <a:p>
            <a:pPr marL="0" indent="0">
              <a:buNone/>
            </a:pPr>
            <a:endParaRPr lang="en-US" sz="1800" dirty="0">
              <a:solidFill>
                <a:srgbClr val="00B0F0"/>
              </a:solidFill>
            </a:endParaRPr>
          </a:p>
          <a:p>
            <a:pPr marL="0" indent="0">
              <a:buNone/>
            </a:pPr>
            <a:endParaRPr lang="en-US" sz="1800" dirty="0">
              <a:solidFill>
                <a:srgbClr val="00B0F0"/>
              </a:solidFill>
            </a:endParaRPr>
          </a:p>
          <a:p>
            <a:pPr marL="0" indent="0">
              <a:buNone/>
            </a:pPr>
            <a:endParaRPr lang="en-US" sz="1800" dirty="0">
              <a:solidFill>
                <a:srgbClr val="00B0F0"/>
              </a:solidFill>
            </a:endParaRPr>
          </a:p>
          <a:p>
            <a:pPr marL="0" indent="0">
              <a:buNone/>
            </a:pPr>
            <a:endParaRPr lang="en-US" sz="1800" dirty="0">
              <a:solidFill>
                <a:srgbClr val="00B0F0"/>
              </a:solidFill>
            </a:endParaRPr>
          </a:p>
          <a:p>
            <a:pPr marL="0" indent="0">
              <a:buNone/>
            </a:pPr>
            <a:endParaRPr lang="en-US" sz="1800" dirty="0">
              <a:solidFill>
                <a:srgbClr val="00B0F0"/>
              </a:solidFill>
            </a:endParaRPr>
          </a:p>
        </p:txBody>
      </p:sp>
      <p:sp>
        <p:nvSpPr>
          <p:cNvPr id="4" name="Title 1"/>
          <p:cNvSpPr txBox="1"/>
          <p:nvPr/>
        </p:nvSpPr>
        <p:spPr bwMode="auto">
          <a:xfrm>
            <a:off x="211495" y="669255"/>
            <a:ext cx="8830905" cy="702715"/>
          </a:xfrm>
          <a:prstGeom prst="rect">
            <a:avLst/>
          </a:prstGeom>
          <a:solidFill>
            <a:srgbClr val="FFFF00"/>
          </a:solidFill>
          <a:ln w="9525">
            <a:noFill/>
            <a:miter lim="800000"/>
          </a:ln>
        </p:spPr>
        <p:txBody>
          <a:bodyPr vert="horz" wrap="square" lIns="90000" tIns="45000" rIns="90000" bIns="45000" numCol="1" anchor="t" anchorCtr="0" compatLnSpc="1"/>
          <a:lstStyle>
            <a:lvl1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mj-lt"/>
                <a:ea typeface="+mj-ea"/>
                <a:cs typeface="+mj-cs"/>
              </a:defRPr>
            </a:lvl1pPr>
            <a:lvl2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2pPr>
            <a:lvl3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3pPr>
            <a:lvl4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4pPr>
            <a:lvl5pPr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5pPr>
            <a:lvl6pPr marL="25146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6pPr>
            <a:lvl7pPr marL="29718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7pPr>
            <a:lvl8pPr marL="34290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8pPr>
            <a:lvl9pPr marL="3886200" indent="-228600" algn="l" defTabSz="449580" rtl="0" eaLnBrk="1" fontAlgn="base" hangingPunct="1">
              <a:lnSpc>
                <a:spcPct val="105000"/>
              </a:lnSpc>
              <a:spcBef>
                <a:spcPct val="0"/>
              </a:spcBef>
              <a:spcAft>
                <a:spcPct val="0"/>
              </a:spcAft>
              <a:buClr>
                <a:srgbClr val="000000"/>
              </a:buClr>
              <a:buSzTx/>
              <a:buFont typeface="Times New Roman" panose="02020603050405020304" pitchFamily="16" charset="0"/>
              <a:defRPr sz="2400">
                <a:solidFill>
                  <a:srgbClr val="7F0000"/>
                </a:solidFill>
                <a:latin typeface="TheSans B4 SemiLight" pitchFamily="32" charset="0"/>
                <a:ea typeface="Microsoft YaHei" panose="020B0503020204020204" charset="-122"/>
              </a:defRPr>
            </a:lvl9pPr>
          </a:lstStyle>
          <a:p>
            <a:pPr algn="ctr"/>
            <a:r>
              <a:rPr lang="en-US" dirty="0"/>
              <a:t> </a:t>
            </a:r>
            <a:r>
              <a:rPr lang="en-US" sz="1600" b="1" dirty="0">
                <a:latin typeface="Trebuchet MS" panose="020B0603020202020204" pitchFamily="34" charset="0"/>
              </a:rPr>
              <a:t>PRAVAAH : SOP FOR SEEKING RESERVE BANK OF  INDIA (RBI) PERMISSION UNDER FOREIGN EXCHANGE MANAGEMENT ACT (FEMA), 1999 (IC/355/2025)</a:t>
            </a:r>
            <a:endParaRPr lang="en-US" sz="1600" b="1" dirty="0">
              <a:solidFill>
                <a:srgbClr val="00B050"/>
              </a:solidFill>
              <a:latin typeface="Trebuchet MS" panose="020B0603020202020204" pitchFamily="34" charset="0"/>
              <a:ea typeface="+mn-ea"/>
              <a:cs typeface="+mn-cs"/>
            </a:endParaRPr>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dirty="0">
                <a:solidFill>
                  <a:srgbClr val="FFC390"/>
                </a:solidFill>
                <a:latin typeface="Arial" panose="020B0604020202020204" pitchFamily="34" charset="0"/>
              </a:rPr>
              <a:t>Confidential</a:t>
            </a:r>
          </a:p>
        </p:txBody>
      </p:sp>
      <p:sp>
        <p:nvSpPr>
          <p:cNvPr id="10" name="Rectangle 7"/>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800" b="0" i="0" u="none" strike="noStrike" cap="none" normalizeH="0" baseline="0" dirty="0">
              <a:ln>
                <a:noFill/>
              </a:ln>
              <a:solidFill>
                <a:srgbClr val="1B1C1D"/>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8562" y="1108952"/>
            <a:ext cx="8511701" cy="3404681"/>
          </a:xfrm>
        </p:spPr>
        <p:txBody>
          <a:bodyPr/>
          <a:lstStyle/>
          <a:p>
            <a:pPr marL="0" indent="0">
              <a:buNone/>
            </a:pPr>
            <a:r>
              <a:rPr lang="en-US" dirty="0" smtClean="0"/>
              <a:t> </a:t>
            </a:r>
            <a:r>
              <a:rPr lang="en-US" sz="2000" dirty="0">
                <a:solidFill>
                  <a:schemeClr val="tx1"/>
                </a:solidFill>
                <a:latin typeface="Trebuchet MS" panose="020B0603020202020204" pitchFamily="34" charset="0"/>
              </a:rPr>
              <a:t>If no cancellation instructions are </a:t>
            </a:r>
            <a:r>
              <a:rPr lang="en-US" sz="2000" dirty="0" smtClean="0">
                <a:solidFill>
                  <a:schemeClr val="tx1"/>
                </a:solidFill>
                <a:latin typeface="Trebuchet MS" panose="020B0603020202020204" pitchFamily="34" charset="0"/>
              </a:rPr>
              <a:t>received after the due date of FPC/FSC, </a:t>
            </a:r>
            <a:r>
              <a:rPr lang="en-US" sz="2000" dirty="0">
                <a:solidFill>
                  <a:schemeClr val="tx1"/>
                </a:solidFill>
                <a:latin typeface="Trebuchet MS" panose="020B0603020202020204" pitchFamily="34" charset="0"/>
              </a:rPr>
              <a:t>the GTPC cancels a forward contract </a:t>
            </a:r>
            <a:r>
              <a:rPr lang="en-US" sz="2000" dirty="0" smtClean="0">
                <a:solidFill>
                  <a:schemeClr val="tx1"/>
                </a:solidFill>
                <a:latin typeface="Trebuchet MS" panose="020B0603020202020204" pitchFamily="34" charset="0"/>
              </a:rPr>
              <a:t>on:</a:t>
            </a:r>
            <a:endParaRPr lang="en-US" sz="2000" dirty="0">
              <a:solidFill>
                <a:schemeClr val="tx1"/>
              </a:solidFill>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a) </a:t>
            </a:r>
            <a:r>
              <a:rPr lang="en-US" sz="2000" dirty="0" smtClean="0">
                <a:solidFill>
                  <a:schemeClr val="tx1"/>
                </a:solidFill>
                <a:latin typeface="Trebuchet MS" panose="020B0603020202020204" pitchFamily="34" charset="0"/>
              </a:rPr>
              <a:t>1st </a:t>
            </a:r>
            <a:r>
              <a:rPr lang="en-US" sz="2000" dirty="0">
                <a:solidFill>
                  <a:schemeClr val="tx1"/>
                </a:solidFill>
                <a:latin typeface="Trebuchet MS" panose="020B0603020202020204" pitchFamily="34" charset="0"/>
              </a:rPr>
              <a:t>business day</a:t>
            </a:r>
          </a:p>
          <a:p>
            <a:pPr marL="0" indent="0">
              <a:buNone/>
            </a:pPr>
            <a:r>
              <a:rPr lang="en-US" sz="2000" dirty="0">
                <a:solidFill>
                  <a:schemeClr val="tx1"/>
                </a:solidFill>
                <a:latin typeface="Trebuchet MS" panose="020B0603020202020204" pitchFamily="34" charset="0"/>
              </a:rPr>
              <a:t>b) </a:t>
            </a:r>
            <a:r>
              <a:rPr lang="en-US" sz="2000" dirty="0" smtClean="0">
                <a:solidFill>
                  <a:schemeClr val="tx1"/>
                </a:solidFill>
                <a:latin typeface="Trebuchet MS" panose="020B0603020202020204" pitchFamily="34" charset="0"/>
              </a:rPr>
              <a:t>5th business day</a:t>
            </a:r>
            <a:endParaRPr lang="en-US" sz="2000" dirty="0">
              <a:solidFill>
                <a:schemeClr val="tx1"/>
              </a:solidFill>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c) </a:t>
            </a:r>
            <a:r>
              <a:rPr lang="en-US" sz="2000" dirty="0" smtClean="0">
                <a:solidFill>
                  <a:schemeClr val="tx1"/>
                </a:solidFill>
                <a:latin typeface="Trebuchet MS" panose="020B0603020202020204" pitchFamily="34" charset="0"/>
              </a:rPr>
              <a:t>3rd </a:t>
            </a:r>
            <a:r>
              <a:rPr lang="en-US" sz="2000" dirty="0">
                <a:solidFill>
                  <a:schemeClr val="tx1"/>
                </a:solidFill>
                <a:latin typeface="Trebuchet MS" panose="020B0603020202020204" pitchFamily="34" charset="0"/>
              </a:rPr>
              <a:t>business </a:t>
            </a:r>
            <a:r>
              <a:rPr lang="en-US" sz="2000" dirty="0" smtClean="0">
                <a:solidFill>
                  <a:schemeClr val="tx1"/>
                </a:solidFill>
                <a:latin typeface="Trebuchet MS" panose="020B0603020202020204" pitchFamily="34" charset="0"/>
              </a:rPr>
              <a:t>day</a:t>
            </a:r>
            <a:endParaRPr lang="en-US" sz="2000" dirty="0">
              <a:solidFill>
                <a:schemeClr val="tx1"/>
              </a:solidFill>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d) </a:t>
            </a:r>
            <a:r>
              <a:rPr lang="en-US" sz="2000" dirty="0" smtClean="0">
                <a:solidFill>
                  <a:schemeClr val="tx1"/>
                </a:solidFill>
                <a:latin typeface="Trebuchet MS" panose="020B0603020202020204" pitchFamily="34" charset="0"/>
              </a:rPr>
              <a:t>5th working  day</a:t>
            </a:r>
          </a:p>
          <a:p>
            <a:pPr marL="0" indent="0">
              <a:buNone/>
            </a:pPr>
            <a:r>
              <a:rPr lang="en-US" sz="2000" dirty="0" smtClean="0">
                <a:solidFill>
                  <a:schemeClr val="tx1"/>
                </a:solidFill>
                <a:latin typeface="Trebuchet MS" panose="020B0603020202020204" pitchFamily="34" charset="0"/>
              </a:rPr>
              <a:t>e) 5th calendar day</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2344761430"/>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13" y="1147864"/>
            <a:ext cx="8853487" cy="3978613"/>
          </a:xfrm>
        </p:spPr>
        <p:txBody>
          <a:bodyPr/>
          <a:lstStyle/>
          <a:p>
            <a:pPr marL="0" indent="0">
              <a:buNone/>
            </a:pPr>
            <a:r>
              <a:rPr lang="en-US" dirty="0" smtClean="0"/>
              <a:t> </a:t>
            </a:r>
            <a:r>
              <a:rPr lang="en-US" sz="2000" dirty="0">
                <a:solidFill>
                  <a:schemeClr val="tx1"/>
                </a:solidFill>
                <a:latin typeface="Trebuchet MS" panose="020B0603020202020204" pitchFamily="34" charset="0"/>
              </a:rPr>
              <a:t>If tenor of forward contract exceeds 13 months, which agreement must be entered into?</a:t>
            </a:r>
          </a:p>
          <a:p>
            <a:pPr marL="0" indent="0">
              <a:buNone/>
            </a:pPr>
            <a:r>
              <a:rPr lang="en-US" sz="2000" dirty="0" smtClean="0">
                <a:solidFill>
                  <a:schemeClr val="tx1"/>
                </a:solidFill>
                <a:latin typeface="Trebuchet MS" panose="020B0603020202020204" pitchFamily="34" charset="0"/>
              </a:rPr>
              <a:t>a) FEMA </a:t>
            </a:r>
            <a:r>
              <a:rPr lang="en-US" sz="2000" dirty="0">
                <a:solidFill>
                  <a:schemeClr val="tx1"/>
                </a:solidFill>
                <a:latin typeface="Trebuchet MS" panose="020B0603020202020204" pitchFamily="34" charset="0"/>
              </a:rPr>
              <a:t>Master Agreement</a:t>
            </a:r>
          </a:p>
          <a:p>
            <a:pPr marL="0" indent="0">
              <a:buNone/>
            </a:pPr>
            <a:r>
              <a:rPr lang="en-US" sz="2000" dirty="0">
                <a:solidFill>
                  <a:schemeClr val="tx1"/>
                </a:solidFill>
                <a:latin typeface="Trebuchet MS" panose="020B0603020202020204" pitchFamily="34" charset="0"/>
              </a:rPr>
              <a:t>b) RBI Forward Agreement</a:t>
            </a:r>
          </a:p>
          <a:p>
            <a:pPr marL="0" indent="0">
              <a:buNone/>
            </a:pPr>
            <a:r>
              <a:rPr lang="en-US" sz="2000" dirty="0">
                <a:solidFill>
                  <a:schemeClr val="tx1"/>
                </a:solidFill>
                <a:latin typeface="Trebuchet MS" panose="020B0603020202020204" pitchFamily="34" charset="0"/>
              </a:rPr>
              <a:t>c) ISDA Master Agreement</a:t>
            </a:r>
          </a:p>
          <a:p>
            <a:pPr marL="0" indent="0">
              <a:buNone/>
            </a:pPr>
            <a:r>
              <a:rPr lang="en-US" sz="2000" dirty="0">
                <a:solidFill>
                  <a:schemeClr val="tx1"/>
                </a:solidFill>
                <a:latin typeface="Trebuchet MS" panose="020B0603020202020204" pitchFamily="34" charset="0"/>
              </a:rPr>
              <a:t>d) Basel Master </a:t>
            </a:r>
            <a:r>
              <a:rPr lang="en-US" sz="2000" dirty="0" smtClean="0">
                <a:solidFill>
                  <a:schemeClr val="tx1"/>
                </a:solidFill>
                <a:latin typeface="Trebuchet MS" panose="020B0603020202020204" pitchFamily="34" charset="0"/>
              </a:rPr>
              <a:t>Agreement</a:t>
            </a:r>
          </a:p>
          <a:p>
            <a:pPr marL="0" indent="0">
              <a:buNone/>
            </a:pPr>
            <a:r>
              <a:rPr lang="en-US" sz="2000" dirty="0" smtClean="0">
                <a:solidFill>
                  <a:schemeClr val="tx1"/>
                </a:solidFill>
                <a:latin typeface="Trebuchet MS" panose="020B0603020202020204" pitchFamily="34" charset="0"/>
              </a:rPr>
              <a:t>e ) None of these</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3826342464"/>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187" y="1352145"/>
            <a:ext cx="8920264" cy="3696510"/>
          </a:xfrm>
        </p:spPr>
        <p:txBody>
          <a:bodyPr/>
          <a:lstStyle/>
          <a:p>
            <a:pPr marL="0" indent="0" algn="just">
              <a:buNone/>
            </a:pPr>
            <a:r>
              <a:rPr lang="en-US" sz="2000" dirty="0">
                <a:solidFill>
                  <a:schemeClr val="tx1"/>
                </a:solidFill>
                <a:latin typeface="Trebuchet MS" panose="020B0603020202020204" pitchFamily="34" charset="0"/>
              </a:rPr>
              <a:t>Which portal was launched by RBI on 28.05.2024 for any entity or individual to seek authorization, license or regulatory approval on any reference made by it to the Reserve </a:t>
            </a:r>
            <a:r>
              <a:rPr lang="en-US" sz="2000" dirty="0" smtClean="0">
                <a:solidFill>
                  <a:schemeClr val="tx1"/>
                </a:solidFill>
                <a:latin typeface="Trebuchet MS" panose="020B0603020202020204" pitchFamily="34" charset="0"/>
              </a:rPr>
              <a:t>Bank?</a:t>
            </a:r>
          </a:p>
          <a:p>
            <a:pPr marL="0" indent="0">
              <a:buNone/>
            </a:pPr>
            <a:r>
              <a:rPr lang="en-US" sz="2000" dirty="0" smtClean="0">
                <a:solidFill>
                  <a:schemeClr val="tx1"/>
                </a:solidFill>
                <a:latin typeface="Trebuchet MS" panose="020B0603020202020204" pitchFamily="34" charset="0"/>
              </a:rPr>
              <a:t>a) </a:t>
            </a:r>
            <a:r>
              <a:rPr lang="en-US" sz="2000" dirty="0">
                <a:solidFill>
                  <a:schemeClr val="tx1"/>
                </a:solidFill>
                <a:latin typeface="Trebuchet MS" panose="020B0603020202020204" pitchFamily="34" charset="0"/>
              </a:rPr>
              <a:t>PRAVAAH</a:t>
            </a:r>
          </a:p>
          <a:p>
            <a:pPr marL="0" indent="0">
              <a:buNone/>
            </a:pPr>
            <a:r>
              <a:rPr lang="en-US" sz="2000" dirty="0">
                <a:solidFill>
                  <a:schemeClr val="tx1"/>
                </a:solidFill>
                <a:latin typeface="Trebuchet MS" panose="020B0603020202020204" pitchFamily="34" charset="0"/>
              </a:rPr>
              <a:t>b) VIDYA</a:t>
            </a:r>
          </a:p>
          <a:p>
            <a:pPr marL="0" indent="0">
              <a:buNone/>
            </a:pPr>
            <a:r>
              <a:rPr lang="en-US" sz="2000" dirty="0">
                <a:solidFill>
                  <a:schemeClr val="tx1"/>
                </a:solidFill>
                <a:latin typeface="Trebuchet MS" panose="020B0603020202020204" pitchFamily="34" charset="0"/>
              </a:rPr>
              <a:t>c) RUPAY</a:t>
            </a:r>
          </a:p>
          <a:p>
            <a:pPr marL="0" indent="0">
              <a:buNone/>
            </a:pPr>
            <a:r>
              <a:rPr lang="en-US" sz="2000" dirty="0">
                <a:solidFill>
                  <a:schemeClr val="tx1"/>
                </a:solidFill>
                <a:latin typeface="Trebuchet MS" panose="020B0603020202020204" pitchFamily="34" charset="0"/>
              </a:rPr>
              <a:t>d) </a:t>
            </a:r>
            <a:r>
              <a:rPr lang="en-US" sz="2000" dirty="0" smtClean="0">
                <a:solidFill>
                  <a:schemeClr val="tx1"/>
                </a:solidFill>
                <a:latin typeface="Trebuchet MS" panose="020B0603020202020204" pitchFamily="34" charset="0"/>
              </a:rPr>
              <a:t>SURAKSHA</a:t>
            </a:r>
          </a:p>
          <a:p>
            <a:pPr marL="0" indent="0">
              <a:buNone/>
            </a:pPr>
            <a:r>
              <a:rPr lang="en-US" sz="2000" dirty="0" smtClean="0">
                <a:solidFill>
                  <a:schemeClr val="tx1"/>
                </a:solidFill>
                <a:latin typeface="Trebuchet MS" panose="020B0603020202020204" pitchFamily="34" charset="0"/>
              </a:rPr>
              <a:t>e ) None of these</a:t>
            </a:r>
            <a:endParaRPr lang="en-US" sz="2000" dirty="0">
              <a:solidFill>
                <a:schemeClr val="tx1"/>
              </a:solidFill>
              <a:latin typeface="Trebuchet MS" panose="020B0603020202020204" pitchFamily="34" charset="0"/>
            </a:endParaRPr>
          </a:p>
          <a:p>
            <a:pPr marL="0" indent="0">
              <a:buNone/>
            </a:pPr>
            <a:endParaRPr lang="en-US" dirty="0"/>
          </a:p>
        </p:txBody>
      </p:sp>
    </p:spTree>
    <p:extLst>
      <p:ext uri="{BB962C8B-B14F-4D97-AF65-F5344CB8AC3E}">
        <p14:creationId xmlns:p14="http://schemas.microsoft.com/office/powerpoint/2010/main" val="2298406391"/>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370" y="1322963"/>
            <a:ext cx="8978630" cy="4727642"/>
          </a:xfrm>
        </p:spPr>
        <p:txBody>
          <a:bodyPr/>
          <a:lstStyle/>
          <a:p>
            <a:pPr marL="0" indent="0">
              <a:buNone/>
            </a:pPr>
            <a:r>
              <a:rPr lang="en-US" sz="2000" dirty="0">
                <a:solidFill>
                  <a:schemeClr val="tx1"/>
                </a:solidFill>
                <a:latin typeface="Trebuchet MS" panose="020B0603020202020204" pitchFamily="34" charset="0"/>
              </a:rPr>
              <a:t>REVISED APPLICATION FORMS FOR BOOKING FORWARD CONTRACTS </a:t>
            </a:r>
            <a:r>
              <a:rPr lang="en-US" sz="2000" dirty="0" smtClean="0">
                <a:solidFill>
                  <a:schemeClr val="tx1"/>
                </a:solidFill>
                <a:latin typeface="Trebuchet MS" panose="020B0603020202020204" pitchFamily="34" charset="0"/>
              </a:rPr>
              <a:t>ARE</a:t>
            </a:r>
          </a:p>
          <a:p>
            <a:pPr>
              <a:buFont typeface="+mj-lt"/>
              <a:buAutoNum type="alphaLcParenR"/>
            </a:pPr>
            <a:r>
              <a:rPr lang="en-US" sz="2000" dirty="0">
                <a:solidFill>
                  <a:schemeClr val="tx1"/>
                </a:solidFill>
                <a:latin typeface="Trebuchet MS" panose="020B0603020202020204" pitchFamily="34" charset="0"/>
              </a:rPr>
              <a:t>Purchase :  IF (GEN) </a:t>
            </a:r>
            <a:r>
              <a:rPr lang="en-US" sz="2000" dirty="0" smtClean="0">
                <a:solidFill>
                  <a:schemeClr val="tx1"/>
                </a:solidFill>
                <a:latin typeface="Trebuchet MS" panose="020B0603020202020204" pitchFamily="34" charset="0"/>
              </a:rPr>
              <a:t>1751 </a:t>
            </a:r>
            <a:r>
              <a:rPr lang="en-US" sz="2000" dirty="0">
                <a:solidFill>
                  <a:schemeClr val="tx1"/>
                </a:solidFill>
                <a:latin typeface="Trebuchet MS" panose="020B0603020202020204" pitchFamily="34" charset="0"/>
              </a:rPr>
              <a:t>(Exports) and  Sale : IF (GEN) </a:t>
            </a:r>
            <a:r>
              <a:rPr lang="en-US" sz="2000" dirty="0" smtClean="0">
                <a:solidFill>
                  <a:schemeClr val="tx1"/>
                </a:solidFill>
                <a:latin typeface="Trebuchet MS" panose="020B0603020202020204" pitchFamily="34" charset="0"/>
              </a:rPr>
              <a:t>1750 </a:t>
            </a:r>
            <a:r>
              <a:rPr lang="en-US" sz="2000" dirty="0">
                <a:solidFill>
                  <a:schemeClr val="tx1"/>
                </a:solidFill>
                <a:latin typeface="Trebuchet MS" panose="020B0603020202020204" pitchFamily="34" charset="0"/>
              </a:rPr>
              <a:t>(Imports) </a:t>
            </a:r>
            <a:endParaRPr lang="en-US" sz="2000" dirty="0" smtClean="0">
              <a:solidFill>
                <a:schemeClr val="tx1"/>
              </a:solidFill>
              <a:latin typeface="Trebuchet MS" panose="020B0603020202020204" pitchFamily="34" charset="0"/>
            </a:endParaRPr>
          </a:p>
          <a:p>
            <a:pPr>
              <a:buFont typeface="+mj-lt"/>
              <a:buAutoNum type="alphaLcParenR"/>
            </a:pPr>
            <a:r>
              <a:rPr lang="en-US" sz="2000" dirty="0">
                <a:solidFill>
                  <a:schemeClr val="tx1"/>
                </a:solidFill>
                <a:latin typeface="Trebuchet MS" panose="020B0603020202020204" pitchFamily="34" charset="0"/>
              </a:rPr>
              <a:t>Purchase :  IF (GEN) 1750 (Exports) and  Sale : IF (GEN) 1751 (Imports) </a:t>
            </a:r>
          </a:p>
          <a:p>
            <a:pPr>
              <a:buFont typeface="+mj-lt"/>
              <a:buAutoNum type="alphaLcParenR"/>
            </a:pPr>
            <a:r>
              <a:rPr lang="en-US" sz="2000" dirty="0">
                <a:solidFill>
                  <a:schemeClr val="tx1"/>
                </a:solidFill>
                <a:latin typeface="Trebuchet MS" panose="020B0603020202020204" pitchFamily="34" charset="0"/>
              </a:rPr>
              <a:t>Purchase :  IF (GEN) </a:t>
            </a:r>
            <a:r>
              <a:rPr lang="en-US" sz="2000" dirty="0" smtClean="0">
                <a:solidFill>
                  <a:schemeClr val="tx1"/>
                </a:solidFill>
                <a:latin typeface="Trebuchet MS" panose="020B0603020202020204" pitchFamily="34" charset="0"/>
              </a:rPr>
              <a:t>1752 </a:t>
            </a:r>
            <a:r>
              <a:rPr lang="en-US" sz="2000" dirty="0">
                <a:solidFill>
                  <a:schemeClr val="tx1"/>
                </a:solidFill>
                <a:latin typeface="Trebuchet MS" panose="020B0603020202020204" pitchFamily="34" charset="0"/>
              </a:rPr>
              <a:t>(Exports) and  Sale : IF (GEN) </a:t>
            </a:r>
            <a:r>
              <a:rPr lang="en-US" sz="2000" dirty="0" smtClean="0">
                <a:solidFill>
                  <a:schemeClr val="tx1"/>
                </a:solidFill>
                <a:latin typeface="Trebuchet MS" panose="020B0603020202020204" pitchFamily="34" charset="0"/>
              </a:rPr>
              <a:t>1753 </a:t>
            </a:r>
            <a:r>
              <a:rPr lang="en-US" sz="2000" dirty="0">
                <a:solidFill>
                  <a:schemeClr val="tx1"/>
                </a:solidFill>
                <a:latin typeface="Trebuchet MS" panose="020B0603020202020204" pitchFamily="34" charset="0"/>
              </a:rPr>
              <a:t>(Imports) </a:t>
            </a:r>
          </a:p>
          <a:p>
            <a:pPr>
              <a:buFont typeface="+mj-lt"/>
              <a:buAutoNum type="alphaLcParenR"/>
            </a:pPr>
            <a:r>
              <a:rPr lang="en-US" sz="2000" dirty="0">
                <a:solidFill>
                  <a:schemeClr val="tx1"/>
                </a:solidFill>
                <a:latin typeface="Trebuchet MS" panose="020B0603020202020204" pitchFamily="34" charset="0"/>
              </a:rPr>
              <a:t>Purchase :  IF (GEN) </a:t>
            </a:r>
            <a:r>
              <a:rPr lang="en-US" sz="2000" dirty="0" smtClean="0">
                <a:solidFill>
                  <a:schemeClr val="tx1"/>
                </a:solidFill>
                <a:latin typeface="Trebuchet MS" panose="020B0603020202020204" pitchFamily="34" charset="0"/>
              </a:rPr>
              <a:t>1754 </a:t>
            </a:r>
            <a:r>
              <a:rPr lang="en-US" sz="2000" dirty="0">
                <a:solidFill>
                  <a:schemeClr val="tx1"/>
                </a:solidFill>
                <a:latin typeface="Trebuchet MS" panose="020B0603020202020204" pitchFamily="34" charset="0"/>
              </a:rPr>
              <a:t>(Exports) and  Sale : IF (GEN) </a:t>
            </a:r>
            <a:r>
              <a:rPr lang="en-US" sz="2000" dirty="0" smtClean="0">
                <a:solidFill>
                  <a:schemeClr val="tx1"/>
                </a:solidFill>
                <a:latin typeface="Trebuchet MS" panose="020B0603020202020204" pitchFamily="34" charset="0"/>
              </a:rPr>
              <a:t>1755 </a:t>
            </a:r>
            <a:r>
              <a:rPr lang="en-US" sz="2000" dirty="0">
                <a:solidFill>
                  <a:schemeClr val="tx1"/>
                </a:solidFill>
                <a:latin typeface="Trebuchet MS" panose="020B0603020202020204" pitchFamily="34" charset="0"/>
              </a:rPr>
              <a:t>(Imports) </a:t>
            </a:r>
          </a:p>
          <a:p>
            <a:pPr>
              <a:buFont typeface="+mj-lt"/>
              <a:buAutoNum type="alphaLcParenR"/>
            </a:pPr>
            <a:r>
              <a:rPr lang="en-US" sz="2000" dirty="0">
                <a:solidFill>
                  <a:schemeClr val="tx1"/>
                </a:solidFill>
                <a:latin typeface="Trebuchet MS" panose="020B0603020202020204" pitchFamily="34" charset="0"/>
              </a:rPr>
              <a:t>Purchase :  IF (GEN) </a:t>
            </a:r>
            <a:r>
              <a:rPr lang="en-US" sz="2000" dirty="0" smtClean="0">
                <a:solidFill>
                  <a:schemeClr val="tx1"/>
                </a:solidFill>
                <a:latin typeface="Trebuchet MS" panose="020B0603020202020204" pitchFamily="34" charset="0"/>
              </a:rPr>
              <a:t>1758 </a:t>
            </a:r>
            <a:r>
              <a:rPr lang="en-US" sz="2000" dirty="0">
                <a:solidFill>
                  <a:schemeClr val="tx1"/>
                </a:solidFill>
                <a:latin typeface="Trebuchet MS" panose="020B0603020202020204" pitchFamily="34" charset="0"/>
              </a:rPr>
              <a:t>(Exports) and  Sale : IF (GEN) </a:t>
            </a:r>
            <a:r>
              <a:rPr lang="en-US" sz="2000" dirty="0" smtClean="0">
                <a:solidFill>
                  <a:schemeClr val="tx1"/>
                </a:solidFill>
                <a:latin typeface="Trebuchet MS" panose="020B0603020202020204" pitchFamily="34" charset="0"/>
              </a:rPr>
              <a:t>1759 </a:t>
            </a:r>
            <a:r>
              <a:rPr lang="en-US" sz="2000" dirty="0">
                <a:solidFill>
                  <a:schemeClr val="tx1"/>
                </a:solidFill>
                <a:latin typeface="Trebuchet MS" panose="020B0603020202020204" pitchFamily="34" charset="0"/>
              </a:rPr>
              <a:t>(Imports) </a:t>
            </a:r>
          </a:p>
          <a:p>
            <a:pPr>
              <a:buFont typeface="+mj-lt"/>
              <a:buAutoNum type="alphaLcParenR"/>
            </a:pPr>
            <a:endParaRPr lang="en-US" sz="20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269284193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642" y="1322962"/>
            <a:ext cx="8842443" cy="3900791"/>
          </a:xfrm>
        </p:spPr>
        <p:txBody>
          <a:bodyPr/>
          <a:lstStyle/>
          <a:p>
            <a:pPr marL="0" indent="0">
              <a:buNone/>
            </a:pPr>
            <a:r>
              <a:rPr lang="en-US" sz="2000" dirty="0">
                <a:solidFill>
                  <a:schemeClr val="tx1"/>
                </a:solidFill>
                <a:latin typeface="Trebuchet MS" panose="020B0603020202020204" pitchFamily="34" charset="0"/>
              </a:rPr>
              <a:t>RISK DISCLOSURE STATEMENT </a:t>
            </a:r>
            <a:r>
              <a:rPr lang="en-US" sz="2000" dirty="0" smtClean="0">
                <a:solidFill>
                  <a:schemeClr val="tx1"/>
                </a:solidFill>
                <a:latin typeface="Trebuchet MS" panose="020B0603020202020204" pitchFamily="34" charset="0"/>
              </a:rPr>
              <a:t>(RDS) shall </a:t>
            </a:r>
            <a:r>
              <a:rPr lang="en-US" sz="2000" dirty="0">
                <a:solidFill>
                  <a:schemeClr val="tx1"/>
                </a:solidFill>
                <a:latin typeface="Trebuchet MS" panose="020B0603020202020204" pitchFamily="34" charset="0"/>
              </a:rPr>
              <a:t>be provided to the user booking forward contract beyond </a:t>
            </a:r>
            <a:r>
              <a:rPr lang="en-US" sz="2000" dirty="0" smtClean="0">
                <a:solidFill>
                  <a:schemeClr val="tx1"/>
                </a:solidFill>
                <a:latin typeface="Trebuchet MS" panose="020B0603020202020204" pitchFamily="34" charset="0"/>
              </a:rPr>
              <a:t>_ </a:t>
            </a:r>
            <a:r>
              <a:rPr lang="en-US" sz="2000" dirty="0">
                <a:solidFill>
                  <a:schemeClr val="tx1"/>
                </a:solidFill>
                <a:latin typeface="Trebuchet MS" panose="020B0603020202020204" pitchFamily="34" charset="0"/>
              </a:rPr>
              <a:t>months.  </a:t>
            </a:r>
            <a:endParaRPr lang="en-US" sz="2000" dirty="0" smtClean="0">
              <a:solidFill>
                <a:schemeClr val="tx1"/>
              </a:solidFill>
              <a:latin typeface="Trebuchet MS" panose="020B0603020202020204" pitchFamily="34" charset="0"/>
            </a:endParaRPr>
          </a:p>
          <a:p>
            <a:pPr>
              <a:buFont typeface="+mj-lt"/>
              <a:buAutoNum type="alphaLcParenR"/>
            </a:pPr>
            <a:r>
              <a:rPr lang="en-US" sz="2000" dirty="0" smtClean="0">
                <a:solidFill>
                  <a:schemeClr val="tx1"/>
                </a:solidFill>
                <a:latin typeface="Trebuchet MS" panose="020B0603020202020204" pitchFamily="34" charset="0"/>
              </a:rPr>
              <a:t>10</a:t>
            </a:r>
          </a:p>
          <a:p>
            <a:pPr>
              <a:buFont typeface="+mj-lt"/>
              <a:buAutoNum type="alphaLcParenR"/>
            </a:pPr>
            <a:r>
              <a:rPr lang="en-US" sz="2000" dirty="0" smtClean="0">
                <a:solidFill>
                  <a:schemeClr val="tx1"/>
                </a:solidFill>
                <a:latin typeface="Trebuchet MS" panose="020B0603020202020204" pitchFamily="34" charset="0"/>
              </a:rPr>
              <a:t>11</a:t>
            </a:r>
          </a:p>
          <a:p>
            <a:pPr>
              <a:buFont typeface="+mj-lt"/>
              <a:buAutoNum type="alphaLcParenR"/>
            </a:pPr>
            <a:r>
              <a:rPr lang="en-US" sz="2000" dirty="0" smtClean="0">
                <a:solidFill>
                  <a:schemeClr val="tx1"/>
                </a:solidFill>
                <a:latin typeface="Trebuchet MS" panose="020B0603020202020204" pitchFamily="34" charset="0"/>
              </a:rPr>
              <a:t>14</a:t>
            </a:r>
          </a:p>
          <a:p>
            <a:pPr>
              <a:buFont typeface="+mj-lt"/>
              <a:buAutoNum type="alphaLcParenR"/>
            </a:pPr>
            <a:r>
              <a:rPr lang="en-US" sz="2000" dirty="0" smtClean="0">
                <a:solidFill>
                  <a:schemeClr val="tx1"/>
                </a:solidFill>
                <a:latin typeface="Trebuchet MS" panose="020B0603020202020204" pitchFamily="34" charset="0"/>
              </a:rPr>
              <a:t>6</a:t>
            </a:r>
          </a:p>
          <a:p>
            <a:pPr>
              <a:buFont typeface="+mj-lt"/>
              <a:buAutoNum type="alphaLcParenR"/>
            </a:pPr>
            <a:r>
              <a:rPr lang="en-US" sz="2000" dirty="0" smtClean="0">
                <a:solidFill>
                  <a:schemeClr val="tx1"/>
                </a:solidFill>
                <a:latin typeface="Trebuchet MS" panose="020B0603020202020204" pitchFamily="34" charset="0"/>
              </a:rPr>
              <a:t>13</a:t>
            </a:r>
          </a:p>
          <a:p>
            <a:endParaRPr lang="en-US" dirty="0"/>
          </a:p>
          <a:p>
            <a:endParaRPr lang="en-US" dirty="0"/>
          </a:p>
        </p:txBody>
      </p:sp>
    </p:spTree>
    <p:extLst>
      <p:ext uri="{BB962C8B-B14F-4D97-AF65-F5344CB8AC3E}">
        <p14:creationId xmlns:p14="http://schemas.microsoft.com/office/powerpoint/2010/main" val="1644291477"/>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281" y="1439694"/>
            <a:ext cx="8784076" cy="4105071"/>
          </a:xfrm>
        </p:spPr>
        <p:txBody>
          <a:bodyPr/>
          <a:lstStyle/>
          <a:p>
            <a:pPr marL="0" indent="0" algn="just">
              <a:buNone/>
            </a:pPr>
            <a:r>
              <a:rPr lang="en-US" sz="2000" dirty="0" smtClean="0">
                <a:solidFill>
                  <a:schemeClr val="tx1"/>
                </a:solidFill>
                <a:latin typeface="Trebuchet MS" panose="020B0603020202020204" pitchFamily="34" charset="0"/>
              </a:rPr>
              <a:t>In Forward contract booking whenever MTM ( Mark to Market) loss </a:t>
            </a:r>
            <a:r>
              <a:rPr lang="en-US" sz="2000" dirty="0">
                <a:solidFill>
                  <a:schemeClr val="tx1"/>
                </a:solidFill>
                <a:latin typeface="Trebuchet MS" panose="020B0603020202020204" pitchFamily="34" charset="0"/>
              </a:rPr>
              <a:t>reaches the limit of </a:t>
            </a:r>
            <a:r>
              <a:rPr lang="en-US" sz="2000" dirty="0" smtClean="0">
                <a:solidFill>
                  <a:schemeClr val="tx1"/>
                </a:solidFill>
                <a:latin typeface="Trebuchet MS" panose="020B0603020202020204" pitchFamily="34" charset="0"/>
              </a:rPr>
              <a:t>_% </a:t>
            </a:r>
            <a:r>
              <a:rPr lang="en-US" sz="2000" dirty="0">
                <a:solidFill>
                  <a:schemeClr val="tx1"/>
                </a:solidFill>
                <a:latin typeface="Trebuchet MS" panose="020B0603020202020204" pitchFamily="34" charset="0"/>
              </a:rPr>
              <a:t>of available margin, wherever </a:t>
            </a:r>
            <a:r>
              <a:rPr lang="en-US" sz="2000" dirty="0" smtClean="0">
                <a:solidFill>
                  <a:schemeClr val="tx1"/>
                </a:solidFill>
                <a:latin typeface="Trebuchet MS" panose="020B0603020202020204" pitchFamily="34" charset="0"/>
              </a:rPr>
              <a:t>IM ( Initial Margin) </a:t>
            </a:r>
            <a:r>
              <a:rPr lang="en-US" sz="2000" dirty="0">
                <a:solidFill>
                  <a:schemeClr val="tx1"/>
                </a:solidFill>
                <a:latin typeface="Trebuchet MS" panose="020B0603020202020204" pitchFamily="34" charset="0"/>
              </a:rPr>
              <a:t>is stipulated, </a:t>
            </a:r>
            <a:r>
              <a:rPr lang="en-US" sz="2000" dirty="0" smtClean="0">
                <a:solidFill>
                  <a:schemeClr val="tx1"/>
                </a:solidFill>
                <a:latin typeface="Trebuchet MS" panose="020B0603020202020204" pitchFamily="34" charset="0"/>
              </a:rPr>
              <a:t>branches </a:t>
            </a:r>
            <a:r>
              <a:rPr lang="en-US" sz="2000" dirty="0">
                <a:solidFill>
                  <a:schemeClr val="tx1"/>
                </a:solidFill>
                <a:latin typeface="Trebuchet MS" panose="020B0603020202020204" pitchFamily="34" charset="0"/>
              </a:rPr>
              <a:t>shall take up with customer and ensure collection of additional margin</a:t>
            </a:r>
            <a:r>
              <a:rPr lang="en-US" sz="2000" dirty="0" smtClean="0">
                <a:solidFill>
                  <a:schemeClr val="tx1"/>
                </a:solidFill>
                <a:latin typeface="Trebuchet MS" panose="020B0603020202020204" pitchFamily="34" charset="0"/>
              </a:rPr>
              <a:t>.</a:t>
            </a:r>
          </a:p>
          <a:p>
            <a:pPr marL="457200" indent="-457200">
              <a:buFont typeface="+mj-lt"/>
              <a:buAutoNum type="alphaLcParenR"/>
            </a:pPr>
            <a:r>
              <a:rPr lang="en-US" sz="2000" dirty="0" smtClean="0">
                <a:solidFill>
                  <a:schemeClr val="tx1"/>
                </a:solidFill>
                <a:latin typeface="Trebuchet MS" panose="020B0603020202020204" pitchFamily="34" charset="0"/>
              </a:rPr>
              <a:t>25</a:t>
            </a:r>
          </a:p>
          <a:p>
            <a:pPr marL="457200" indent="-457200">
              <a:buFont typeface="+mj-lt"/>
              <a:buAutoNum type="alphaLcParenR"/>
            </a:pPr>
            <a:r>
              <a:rPr lang="en-US" sz="2000" dirty="0" smtClean="0">
                <a:solidFill>
                  <a:schemeClr val="tx1"/>
                </a:solidFill>
                <a:latin typeface="Trebuchet MS" panose="020B0603020202020204" pitchFamily="34" charset="0"/>
              </a:rPr>
              <a:t>15</a:t>
            </a:r>
          </a:p>
          <a:p>
            <a:pPr marL="457200" indent="-457200">
              <a:buFont typeface="+mj-lt"/>
              <a:buAutoNum type="alphaLcParenR"/>
            </a:pPr>
            <a:r>
              <a:rPr lang="en-US" sz="2000" dirty="0" smtClean="0">
                <a:solidFill>
                  <a:schemeClr val="tx1"/>
                </a:solidFill>
                <a:latin typeface="Trebuchet MS" panose="020B0603020202020204" pitchFamily="34" charset="0"/>
              </a:rPr>
              <a:t>50</a:t>
            </a:r>
          </a:p>
          <a:p>
            <a:pPr marL="457200" indent="-457200">
              <a:buFont typeface="+mj-lt"/>
              <a:buAutoNum type="alphaLcParenR"/>
            </a:pPr>
            <a:r>
              <a:rPr lang="en-US" sz="2000" dirty="0" smtClean="0">
                <a:solidFill>
                  <a:schemeClr val="tx1"/>
                </a:solidFill>
                <a:latin typeface="Trebuchet MS" panose="020B0603020202020204" pitchFamily="34" charset="0"/>
              </a:rPr>
              <a:t>75</a:t>
            </a:r>
          </a:p>
          <a:p>
            <a:pPr marL="457200" indent="-457200">
              <a:buFont typeface="+mj-lt"/>
              <a:buAutoNum type="alphaLcParenR"/>
            </a:pPr>
            <a:r>
              <a:rPr lang="en-US" sz="2000" dirty="0" smtClean="0">
                <a:solidFill>
                  <a:schemeClr val="tx1"/>
                </a:solidFill>
                <a:latin typeface="Trebuchet MS" panose="020B0603020202020204" pitchFamily="34" charset="0"/>
              </a:rPr>
              <a:t>20</a:t>
            </a:r>
          </a:p>
          <a:p>
            <a:pPr marL="0" indent="0">
              <a:buNone/>
            </a:pPr>
            <a:endParaRPr lang="en-US" dirty="0"/>
          </a:p>
          <a:p>
            <a:endParaRPr lang="en-US" dirty="0"/>
          </a:p>
        </p:txBody>
      </p:sp>
    </p:spTree>
    <p:extLst>
      <p:ext uri="{BB962C8B-B14F-4D97-AF65-F5344CB8AC3E}">
        <p14:creationId xmlns:p14="http://schemas.microsoft.com/office/powerpoint/2010/main" val="326065820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826" y="1614790"/>
            <a:ext cx="8745165" cy="4649823"/>
          </a:xfrm>
        </p:spPr>
        <p:txBody>
          <a:bodyPr/>
          <a:lstStyle/>
          <a:p>
            <a:pPr marL="0" indent="0" algn="just">
              <a:buNone/>
            </a:pPr>
            <a:r>
              <a:rPr lang="en-US" sz="2000" dirty="0" smtClean="0">
                <a:solidFill>
                  <a:schemeClr val="tx1"/>
                </a:solidFill>
                <a:latin typeface="Trebuchet MS" panose="020B0603020202020204" pitchFamily="34" charset="0"/>
              </a:rPr>
              <a:t>Under Unhedged </a:t>
            </a:r>
            <a:r>
              <a:rPr lang="en-US" sz="2000" dirty="0">
                <a:solidFill>
                  <a:schemeClr val="tx1"/>
                </a:solidFill>
                <a:latin typeface="Trebuchet MS" panose="020B0603020202020204" pitchFamily="34" charset="0"/>
              </a:rPr>
              <a:t>Foreign Currency </a:t>
            </a:r>
            <a:r>
              <a:rPr lang="en-US" sz="2000" dirty="0" smtClean="0">
                <a:solidFill>
                  <a:schemeClr val="tx1"/>
                </a:solidFill>
                <a:latin typeface="Trebuchet MS" panose="020B0603020202020204" pitchFamily="34" charset="0"/>
              </a:rPr>
              <a:t>Exposure now no </a:t>
            </a:r>
            <a:r>
              <a:rPr lang="en-US" sz="2000" dirty="0">
                <a:solidFill>
                  <a:schemeClr val="tx1"/>
                </a:solidFill>
                <a:latin typeface="Trebuchet MS" panose="020B0603020202020204" pitchFamily="34" charset="0"/>
              </a:rPr>
              <a:t>penal  charges for Minimal Risk and  for Low </a:t>
            </a:r>
            <a:r>
              <a:rPr lang="en-US" sz="2000" dirty="0" smtClean="0">
                <a:solidFill>
                  <a:schemeClr val="tx1"/>
                </a:solidFill>
                <a:latin typeface="Trebuchet MS" panose="020B0603020202020204" pitchFamily="34" charset="0"/>
              </a:rPr>
              <a:t>Risk cost </a:t>
            </a:r>
            <a:r>
              <a:rPr lang="en-US" sz="2000" dirty="0">
                <a:solidFill>
                  <a:schemeClr val="tx1"/>
                </a:solidFill>
                <a:latin typeface="Trebuchet MS" panose="020B0603020202020204" pitchFamily="34" charset="0"/>
              </a:rPr>
              <a:t>of Incremental Provisioning to be recovered  if Potential loss to EBID Ratio is 50% to 75% </a:t>
            </a:r>
            <a:r>
              <a:rPr lang="en-US" sz="2000" dirty="0" smtClean="0">
                <a:solidFill>
                  <a:schemeClr val="tx1"/>
                </a:solidFill>
                <a:latin typeface="Trebuchet MS" panose="020B0603020202020204" pitchFamily="34" charset="0"/>
              </a:rPr>
              <a:t>is _ and </a:t>
            </a:r>
            <a:r>
              <a:rPr lang="en-US" sz="2000" dirty="0">
                <a:solidFill>
                  <a:schemeClr val="tx1"/>
                </a:solidFill>
                <a:latin typeface="Trebuchet MS" panose="020B0603020202020204" pitchFamily="34" charset="0"/>
              </a:rPr>
              <a:t>it is </a:t>
            </a:r>
            <a:r>
              <a:rPr lang="en-US" sz="2000" dirty="0" smtClean="0">
                <a:solidFill>
                  <a:schemeClr val="tx1"/>
                </a:solidFill>
                <a:latin typeface="Trebuchet MS" panose="020B0603020202020204" pitchFamily="34" charset="0"/>
              </a:rPr>
              <a:t>greater than </a:t>
            </a:r>
            <a:r>
              <a:rPr lang="en-US" sz="2000" dirty="0">
                <a:solidFill>
                  <a:schemeClr val="tx1"/>
                </a:solidFill>
                <a:latin typeface="Trebuchet MS" panose="020B0603020202020204" pitchFamily="34" charset="0"/>
              </a:rPr>
              <a:t>75</a:t>
            </a:r>
            <a:r>
              <a:rPr lang="en-US" sz="2000" dirty="0" smtClean="0">
                <a:solidFill>
                  <a:schemeClr val="tx1"/>
                </a:solidFill>
                <a:latin typeface="Trebuchet MS" panose="020B0603020202020204" pitchFamily="34" charset="0"/>
              </a:rPr>
              <a:t>% is _. </a:t>
            </a:r>
            <a:endParaRPr lang="en-US" sz="2000" dirty="0">
              <a:solidFill>
                <a:schemeClr val="tx1"/>
              </a:solidFill>
              <a:latin typeface="Trebuchet MS" panose="020B0603020202020204" pitchFamily="34" charset="0"/>
            </a:endParaRPr>
          </a:p>
          <a:p>
            <a:endParaRPr lang="en-US" sz="2000" dirty="0">
              <a:latin typeface="Trebuchet MS" panose="020B0603020202020204" pitchFamily="34" charset="0"/>
            </a:endParaRPr>
          </a:p>
          <a:p>
            <a:pPr>
              <a:buFont typeface="+mj-lt"/>
              <a:buAutoNum type="alphaLcParenR"/>
            </a:pPr>
            <a:r>
              <a:rPr lang="en-US" sz="2000" dirty="0" smtClean="0">
                <a:solidFill>
                  <a:schemeClr val="tx1"/>
                </a:solidFill>
                <a:latin typeface="Trebuchet MS" panose="020B0603020202020204" pitchFamily="34" charset="0"/>
              </a:rPr>
              <a:t>0.14% </a:t>
            </a:r>
            <a:r>
              <a:rPr lang="en-US" sz="2000" dirty="0">
                <a:solidFill>
                  <a:schemeClr val="tx1"/>
                </a:solidFill>
                <a:latin typeface="Trebuchet MS" panose="020B0603020202020204" pitchFamily="34" charset="0"/>
              </a:rPr>
              <a:t>, </a:t>
            </a:r>
            <a:r>
              <a:rPr lang="en-US" sz="2000" dirty="0" smtClean="0">
                <a:solidFill>
                  <a:schemeClr val="tx1"/>
                </a:solidFill>
                <a:latin typeface="Trebuchet MS" panose="020B0603020202020204" pitchFamily="34" charset="0"/>
              </a:rPr>
              <a:t>0.10%</a:t>
            </a:r>
          </a:p>
          <a:p>
            <a:pPr>
              <a:buFont typeface="+mj-lt"/>
              <a:buAutoNum type="alphaLcParenR"/>
            </a:pPr>
            <a:r>
              <a:rPr lang="en-US" sz="2000" dirty="0" smtClean="0">
                <a:solidFill>
                  <a:schemeClr val="tx1"/>
                </a:solidFill>
                <a:latin typeface="Trebuchet MS" panose="020B0603020202020204" pitchFamily="34" charset="0"/>
              </a:rPr>
              <a:t>0.10 %, 0.14%</a:t>
            </a:r>
          </a:p>
          <a:p>
            <a:pPr>
              <a:buFont typeface="+mj-lt"/>
              <a:buAutoNum type="alphaLcParenR"/>
            </a:pPr>
            <a:r>
              <a:rPr lang="en-US" sz="2000" dirty="0" smtClean="0">
                <a:solidFill>
                  <a:schemeClr val="tx1"/>
                </a:solidFill>
                <a:latin typeface="Trebuchet MS" panose="020B0603020202020204" pitchFamily="34" charset="0"/>
              </a:rPr>
              <a:t>0.05%, 0.15%</a:t>
            </a:r>
          </a:p>
          <a:p>
            <a:pPr>
              <a:buFont typeface="+mj-lt"/>
              <a:buAutoNum type="alphaLcParenR"/>
            </a:pPr>
            <a:r>
              <a:rPr lang="en-US" sz="2000" dirty="0" smtClean="0">
                <a:solidFill>
                  <a:schemeClr val="tx1"/>
                </a:solidFill>
                <a:latin typeface="Trebuchet MS" panose="020B0603020202020204" pitchFamily="34" charset="0"/>
              </a:rPr>
              <a:t>0.20%, 0.25%%</a:t>
            </a:r>
          </a:p>
          <a:p>
            <a:pPr>
              <a:buFont typeface="+mj-lt"/>
              <a:buAutoNum type="alphaLcParenR"/>
            </a:pPr>
            <a:r>
              <a:rPr lang="en-US" sz="2000" dirty="0" smtClean="0">
                <a:solidFill>
                  <a:schemeClr val="tx1"/>
                </a:solidFill>
                <a:latin typeface="Trebuchet MS" panose="020B0603020202020204" pitchFamily="34" charset="0"/>
              </a:rPr>
              <a:t>0.25%, 0.50%</a:t>
            </a:r>
            <a:r>
              <a:rPr lang="en-US" dirty="0" smtClean="0"/>
              <a:t>             </a:t>
            </a:r>
            <a:endParaRPr lang="en-US" dirty="0"/>
          </a:p>
          <a:p>
            <a:endParaRPr lang="en-US" dirty="0"/>
          </a:p>
        </p:txBody>
      </p:sp>
    </p:spTree>
    <p:extLst>
      <p:ext uri="{BB962C8B-B14F-4D97-AF65-F5344CB8AC3E}">
        <p14:creationId xmlns:p14="http://schemas.microsoft.com/office/powerpoint/2010/main" val="2941395338"/>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364" y="742279"/>
            <a:ext cx="8853543" cy="5658522"/>
          </a:xfrm>
        </p:spPr>
        <p:txBody>
          <a:bodyPr/>
          <a:lstStyle/>
          <a:p>
            <a:pPr algn="ctr">
              <a:buNone/>
            </a:pPr>
            <a:r>
              <a:rPr lang="en-US" sz="2400"/>
              <a:t>FOREIGN CURRENCY BANK A/C FOR </a:t>
            </a:r>
            <a:r>
              <a:rPr lang="en-US" sz="2400">
                <a:solidFill>
                  <a:srgbClr val="0000FF"/>
                </a:solidFill>
              </a:rPr>
              <a:t>RESIDENT INDIANS</a:t>
            </a:r>
          </a:p>
          <a:p>
            <a:pPr>
              <a:buNone/>
            </a:pPr>
            <a:endParaRPr lang="en-IN"/>
          </a:p>
          <a:p>
            <a:pPr>
              <a:buNone/>
            </a:pPr>
            <a:endParaRPr lang="en-US"/>
          </a:p>
          <a:p>
            <a:pPr marL="0" indent="0" algn="just">
              <a:buNone/>
              <a:defRPr/>
            </a:pPr>
            <a:endParaRPr lang="en-US"/>
          </a:p>
        </p:txBody>
      </p:sp>
      <p:graphicFrame>
        <p:nvGraphicFramePr>
          <p:cNvPr id="2" name="Table 1"/>
          <p:cNvGraphicFramePr>
            <a:graphicFrameLocks noGrp="1"/>
          </p:cNvGraphicFramePr>
          <p:nvPr/>
        </p:nvGraphicFramePr>
        <p:xfrm>
          <a:off x="0" y="1084365"/>
          <a:ext cx="9144000" cy="5284928"/>
        </p:xfrm>
        <a:graphic>
          <a:graphicData uri="http://schemas.openxmlformats.org/drawingml/2006/table">
            <a:tbl>
              <a:tblPr firstRow="1" bandRow="1">
                <a:tableStyleId>{5C22544A-7EE6-4342-B048-85BDC9FD1C3A}</a:tableStyleId>
              </a:tblPr>
              <a:tblGrid>
                <a:gridCol w="1569739">
                  <a:extLst>
                    <a:ext uri="{9D8B030D-6E8A-4147-A177-3AD203B41FA5}">
                      <a16:colId xmlns:a16="http://schemas.microsoft.com/office/drawing/2014/main" val="20000"/>
                    </a:ext>
                  </a:extLst>
                </a:gridCol>
                <a:gridCol w="2087861">
                  <a:extLst>
                    <a:ext uri="{9D8B030D-6E8A-4147-A177-3AD203B41FA5}">
                      <a16:colId xmlns:a16="http://schemas.microsoft.com/office/drawing/2014/main" val="20001"/>
                    </a:ext>
                  </a:extLst>
                </a:gridCol>
                <a:gridCol w="1743178">
                  <a:extLst>
                    <a:ext uri="{9D8B030D-6E8A-4147-A177-3AD203B41FA5}">
                      <a16:colId xmlns:a16="http://schemas.microsoft.com/office/drawing/2014/main" val="20002"/>
                    </a:ext>
                  </a:extLst>
                </a:gridCol>
                <a:gridCol w="1778305">
                  <a:extLst>
                    <a:ext uri="{9D8B030D-6E8A-4147-A177-3AD203B41FA5}">
                      <a16:colId xmlns:a16="http://schemas.microsoft.com/office/drawing/2014/main" val="20003"/>
                    </a:ext>
                  </a:extLst>
                </a:gridCol>
                <a:gridCol w="1964917">
                  <a:extLst>
                    <a:ext uri="{9D8B030D-6E8A-4147-A177-3AD203B41FA5}">
                      <a16:colId xmlns:a16="http://schemas.microsoft.com/office/drawing/2014/main" val="20004"/>
                    </a:ext>
                  </a:extLst>
                </a:gridCol>
              </a:tblGrid>
              <a:tr h="361112">
                <a:tc>
                  <a:txBody>
                    <a:bodyPr/>
                    <a:lstStyle/>
                    <a:p>
                      <a:r>
                        <a:rPr lang="en-US" dirty="0"/>
                        <a:t>Particulars</a:t>
                      </a:r>
                    </a:p>
                  </a:txBody>
                  <a:tcPr/>
                </a:tc>
                <a:tc>
                  <a:txBody>
                    <a:bodyPr/>
                    <a:lstStyle/>
                    <a:p>
                      <a:r>
                        <a:rPr lang="en-US"/>
                        <a:t>RFC</a:t>
                      </a:r>
                    </a:p>
                  </a:txBody>
                  <a:tcPr/>
                </a:tc>
                <a:tc>
                  <a:txBody>
                    <a:bodyPr/>
                    <a:lstStyle/>
                    <a:p>
                      <a:r>
                        <a:rPr lang="en-US"/>
                        <a:t>RFC(D)</a:t>
                      </a:r>
                    </a:p>
                  </a:txBody>
                  <a:tcPr/>
                </a:tc>
                <a:tc>
                  <a:txBody>
                    <a:bodyPr/>
                    <a:lstStyle/>
                    <a:p>
                      <a:r>
                        <a:rPr lang="en-US"/>
                        <a:t>EEFC</a:t>
                      </a:r>
                    </a:p>
                  </a:txBody>
                  <a:tcPr/>
                </a:tc>
                <a:tc>
                  <a:txBody>
                    <a:bodyPr/>
                    <a:lstStyle/>
                    <a:p>
                      <a:r>
                        <a:rPr lang="en-US" dirty="0"/>
                        <a:t>DDA (IC/477/2025)</a:t>
                      </a:r>
                    </a:p>
                  </a:txBody>
                  <a:tcPr/>
                </a:tc>
                <a:extLst>
                  <a:ext uri="{0D108BD9-81ED-4DB2-BD59-A6C34878D82A}">
                    <a16:rowId xmlns:a16="http://schemas.microsoft.com/office/drawing/2014/main" val="10000"/>
                  </a:ext>
                </a:extLst>
              </a:tr>
              <a:tr h="361112">
                <a:tc>
                  <a:txBody>
                    <a:bodyPr/>
                    <a:lstStyle/>
                    <a:p>
                      <a:r>
                        <a:rPr lang="en-US" sz="900" b="1"/>
                        <a:t>Description</a:t>
                      </a:r>
                    </a:p>
                  </a:txBody>
                  <a:tcPr/>
                </a:tc>
                <a:tc>
                  <a:txBody>
                    <a:bodyPr/>
                    <a:lstStyle/>
                    <a:p>
                      <a:r>
                        <a:rPr lang="en-US" sz="900" b="1"/>
                        <a:t>Resident</a:t>
                      </a:r>
                      <a:r>
                        <a:rPr lang="en-US" sz="900" b="1" baseline="0"/>
                        <a:t> Foreign Currency Account</a:t>
                      </a:r>
                      <a:endParaRPr lang="en-US" sz="900" b="1"/>
                    </a:p>
                  </a:txBody>
                  <a:tcPr/>
                </a:tc>
                <a:tc>
                  <a:txBody>
                    <a:bodyPr/>
                    <a:lstStyle/>
                    <a:p>
                      <a:r>
                        <a:rPr lang="en-US" sz="900" b="1"/>
                        <a:t>Resident</a:t>
                      </a:r>
                      <a:r>
                        <a:rPr lang="en-US" sz="900" b="1" baseline="0"/>
                        <a:t> Foreign Currency (Domestic)</a:t>
                      </a:r>
                      <a:endParaRPr lang="en-US" sz="900" b="1"/>
                    </a:p>
                  </a:txBody>
                  <a:tcPr/>
                </a:tc>
                <a:tc>
                  <a:txBody>
                    <a:bodyPr/>
                    <a:lstStyle/>
                    <a:p>
                      <a:r>
                        <a:rPr lang="en-US" sz="900" b="1"/>
                        <a:t>Exchange</a:t>
                      </a:r>
                      <a:r>
                        <a:rPr lang="en-US" sz="900" b="1" baseline="0"/>
                        <a:t> Earners Foreign Currency Account</a:t>
                      </a:r>
                      <a:endParaRPr lang="en-US" sz="900" b="1"/>
                    </a:p>
                  </a:txBody>
                  <a:tcPr/>
                </a:tc>
                <a:tc>
                  <a:txBody>
                    <a:bodyPr/>
                    <a:lstStyle/>
                    <a:p>
                      <a:r>
                        <a:rPr lang="en-US" sz="900" b="1"/>
                        <a:t>Diamond Dollar Account</a:t>
                      </a:r>
                    </a:p>
                  </a:txBody>
                  <a:tcPr/>
                </a:tc>
                <a:extLst>
                  <a:ext uri="{0D108BD9-81ED-4DB2-BD59-A6C34878D82A}">
                    <a16:rowId xmlns:a16="http://schemas.microsoft.com/office/drawing/2014/main" val="10001"/>
                  </a:ext>
                </a:extLst>
              </a:tr>
              <a:tr h="1726015">
                <a:tc>
                  <a:txBody>
                    <a:bodyPr/>
                    <a:lstStyle/>
                    <a:p>
                      <a:r>
                        <a:rPr lang="en-US" sz="900" b="1"/>
                        <a:t>Who can open An account</a:t>
                      </a:r>
                    </a:p>
                  </a:txBody>
                  <a:tcPr/>
                </a:tc>
                <a:tc>
                  <a:txBody>
                    <a:bodyPr/>
                    <a:lstStyle/>
                    <a:p>
                      <a:r>
                        <a:rPr lang="en-US" sz="1100" dirty="0">
                          <a:latin typeface="Trebuchet MS" panose="020B0603020202020204" pitchFamily="34" charset="0"/>
                        </a:rPr>
                        <a:t>For </a:t>
                      </a:r>
                      <a:r>
                        <a:rPr lang="en-US" sz="1100" b="1" dirty="0">
                          <a:latin typeface="Trebuchet MS" panose="020B0603020202020204" pitchFamily="34" charset="0"/>
                        </a:rPr>
                        <a:t>Returning Indians</a:t>
                      </a:r>
                      <a:r>
                        <a:rPr lang="en-US" sz="1100" dirty="0">
                          <a:latin typeface="Trebuchet MS" panose="020B0603020202020204" pitchFamily="34" charset="0"/>
                        </a:rPr>
                        <a:t>, i.e., those who were NRI / PIO for a </a:t>
                      </a:r>
                      <a:r>
                        <a:rPr lang="en-US" sz="1100" b="1" dirty="0">
                          <a:latin typeface="Trebuchet MS" panose="020B0603020202020204" pitchFamily="34" charset="0"/>
                        </a:rPr>
                        <a:t>minimum period of 1year</a:t>
                      </a:r>
                      <a:r>
                        <a:rPr lang="en-US" sz="1100" dirty="0">
                          <a:latin typeface="Trebuchet MS" panose="020B0603020202020204" pitchFamily="34" charset="0"/>
                        </a:rPr>
                        <a:t>.</a:t>
                      </a:r>
                    </a:p>
                  </a:txBody>
                  <a:tcPr/>
                </a:tc>
                <a:tc>
                  <a:txBody>
                    <a:bodyPr/>
                    <a:lstStyle/>
                    <a:p>
                      <a:r>
                        <a:rPr lang="en-US" sz="1100" b="1" dirty="0">
                          <a:latin typeface="Trebuchet MS" panose="020B0603020202020204" pitchFamily="34" charset="0"/>
                        </a:rPr>
                        <a:t>Resident Individuals </a:t>
                      </a:r>
                    </a:p>
                  </a:txBody>
                  <a:tcPr/>
                </a:tc>
                <a:tc>
                  <a:txBody>
                    <a:bodyPr/>
                    <a:lstStyle/>
                    <a:p>
                      <a:r>
                        <a:rPr lang="en-US" sz="1100" dirty="0">
                          <a:latin typeface="Trebuchet MS" panose="020B0603020202020204" pitchFamily="34" charset="0"/>
                        </a:rPr>
                        <a:t>A person resident in India which includes </a:t>
                      </a:r>
                      <a:r>
                        <a:rPr lang="en-US" sz="1100" b="1" dirty="0">
                          <a:latin typeface="Trebuchet MS" panose="020B0603020202020204" pitchFamily="34" charset="0"/>
                        </a:rPr>
                        <a:t>individuals, firms, Cos</a:t>
                      </a:r>
                      <a:r>
                        <a:rPr lang="en-US" sz="1100" dirty="0">
                          <a:latin typeface="Trebuchet MS" panose="020B0603020202020204" pitchFamily="34" charset="0"/>
                        </a:rPr>
                        <a:t>.</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IN" sz="900" dirty="0">
                          <a:latin typeface="Trebuchet MS" panose="020B0603020202020204" pitchFamily="34" charset="0"/>
                        </a:rPr>
                        <a:t>Firms And Companies Dealing In Purchase Of Rough Or Cut And Polished Diamonds /Precious Metal Jewellery With </a:t>
                      </a:r>
                      <a:r>
                        <a:rPr lang="en-IN" sz="900" b="1" dirty="0">
                          <a:latin typeface="Trebuchet MS" panose="020B0603020202020204" pitchFamily="34" charset="0"/>
                        </a:rPr>
                        <a:t>A  </a:t>
                      </a:r>
                      <a:r>
                        <a:rPr lang="en-IN" sz="900" b="1" dirty="0">
                          <a:solidFill>
                            <a:srgbClr val="FF0066"/>
                          </a:solidFill>
                          <a:latin typeface="Trebuchet MS" panose="020B0603020202020204" pitchFamily="34" charset="0"/>
                        </a:rPr>
                        <a:t>Track Of At least </a:t>
                      </a:r>
                      <a:r>
                        <a:rPr lang="en-IN" sz="900" b="1" dirty="0">
                          <a:solidFill>
                            <a:srgbClr val="00B050"/>
                          </a:solidFill>
                          <a:latin typeface="Trebuchet MS" panose="020B0603020202020204" pitchFamily="34" charset="0"/>
                        </a:rPr>
                        <a:t>3 </a:t>
                      </a:r>
                      <a:r>
                        <a:rPr lang="en-IN" sz="900" b="1" dirty="0">
                          <a:solidFill>
                            <a:srgbClr val="FF0066"/>
                          </a:solidFill>
                          <a:latin typeface="Trebuchet MS" panose="020B0603020202020204" pitchFamily="34" charset="0"/>
                        </a:rPr>
                        <a:t>Years </a:t>
                      </a:r>
                      <a:r>
                        <a:rPr lang="en-IN" sz="900" dirty="0">
                          <a:solidFill>
                            <a:srgbClr val="FF0066"/>
                          </a:solidFill>
                          <a:latin typeface="Trebuchet MS" panose="020B0603020202020204" pitchFamily="34" charset="0"/>
                        </a:rPr>
                        <a:t> i</a:t>
                      </a:r>
                      <a:r>
                        <a:rPr lang="en-IN" sz="900" dirty="0">
                          <a:latin typeface="Trebuchet MS" panose="020B0603020202020204" pitchFamily="34" charset="0"/>
                        </a:rPr>
                        <a:t>n Import/Export Of </a:t>
                      </a:r>
                      <a:r>
                        <a:rPr lang="en-IN" sz="900" dirty="0" err="1">
                          <a:latin typeface="Trebuchet MS" panose="020B0603020202020204" pitchFamily="34" charset="0"/>
                        </a:rPr>
                        <a:t>Daimonds</a:t>
                      </a:r>
                      <a:r>
                        <a:rPr lang="en-IN" sz="900" dirty="0">
                          <a:latin typeface="Trebuchet MS" panose="020B0603020202020204" pitchFamily="34" charset="0"/>
                        </a:rPr>
                        <a:t> /</a:t>
                      </a:r>
                      <a:r>
                        <a:rPr lang="en-IN" sz="900" dirty="0" err="1">
                          <a:latin typeface="Trebuchet MS" panose="020B0603020202020204" pitchFamily="34" charset="0"/>
                        </a:rPr>
                        <a:t>Colored</a:t>
                      </a:r>
                      <a:r>
                        <a:rPr lang="en-IN" sz="900" dirty="0">
                          <a:latin typeface="Trebuchet MS" panose="020B0603020202020204" pitchFamily="34" charset="0"/>
                        </a:rPr>
                        <a:t> Gem Stones/ </a:t>
                      </a:r>
                      <a:r>
                        <a:rPr lang="en-IN" sz="900" dirty="0" err="1">
                          <a:latin typeface="Trebuchet MS" panose="020B0603020202020204" pitchFamily="34" charset="0"/>
                        </a:rPr>
                        <a:t>Daimond</a:t>
                      </a:r>
                      <a:r>
                        <a:rPr lang="en-IN" sz="900" dirty="0">
                          <a:latin typeface="Trebuchet MS" panose="020B0603020202020204" pitchFamily="34" charset="0"/>
                        </a:rPr>
                        <a:t> /Plain Gold Jewellery &amp; having an </a:t>
                      </a:r>
                      <a:r>
                        <a:rPr lang="en-IN" sz="900" b="1" dirty="0">
                          <a:solidFill>
                            <a:srgbClr val="FF0066"/>
                          </a:solidFill>
                          <a:latin typeface="Trebuchet MS" panose="020B0603020202020204" pitchFamily="34" charset="0"/>
                        </a:rPr>
                        <a:t>AVERAGE ANNUAL TURNOVER OF RS 3 crores and above during preceding 3 Licensing (financial) years .</a:t>
                      </a:r>
                      <a:endParaRPr lang="en-IN" sz="900" dirty="0">
                        <a:latin typeface="Trebuchet MS" panose="020B0603020202020204" pitchFamily="34" charset="0"/>
                      </a:endParaRPr>
                    </a:p>
                  </a:txBody>
                  <a:tcPr/>
                </a:tc>
                <a:extLst>
                  <a:ext uri="{0D108BD9-81ED-4DB2-BD59-A6C34878D82A}">
                    <a16:rowId xmlns:a16="http://schemas.microsoft.com/office/drawing/2014/main" val="10002"/>
                  </a:ext>
                </a:extLst>
              </a:tr>
              <a:tr h="1444448">
                <a:tc>
                  <a:txBody>
                    <a:bodyPr/>
                    <a:lstStyle/>
                    <a:p>
                      <a:r>
                        <a:rPr lang="en-US" sz="900" b="1"/>
                        <a:t>Sources of Funds</a:t>
                      </a:r>
                    </a:p>
                  </a:txBody>
                  <a:tcPr/>
                </a:tc>
                <a:tc>
                  <a:txBody>
                    <a:bodyPr/>
                    <a:lstStyle/>
                    <a:p>
                      <a:r>
                        <a:rPr lang="en-US" sz="1100" dirty="0">
                          <a:latin typeface="Trebuchet MS" panose="020B0603020202020204" pitchFamily="34" charset="0"/>
                        </a:rPr>
                        <a:t>By foreign inward remittances, transfer of FCNR (B) deposits, NRE deposits.  </a:t>
                      </a:r>
                    </a:p>
                  </a:txBody>
                  <a:tcPr/>
                </a:tc>
                <a:tc>
                  <a:txBody>
                    <a:bodyPr/>
                    <a:lstStyle/>
                    <a:p>
                      <a:r>
                        <a:rPr lang="en-US" sz="1100" dirty="0">
                          <a:latin typeface="Trebuchet MS" panose="020B0603020202020204" pitchFamily="34" charset="0"/>
                        </a:rPr>
                        <a:t>Foreign exchange acquired while on a visit to any place outside India.</a:t>
                      </a:r>
                    </a:p>
                  </a:txBody>
                  <a:tcPr/>
                </a:tc>
                <a:tc>
                  <a:txBody>
                    <a:bodyPr/>
                    <a:lstStyle/>
                    <a:p>
                      <a:r>
                        <a:rPr lang="en-US" sz="900" dirty="0"/>
                        <a:t>Status Holder, Exporter, Individual, Professional All can retain </a:t>
                      </a:r>
                      <a:r>
                        <a:rPr lang="en-US" sz="900" dirty="0" err="1"/>
                        <a:t>upto</a:t>
                      </a:r>
                      <a:r>
                        <a:rPr lang="en-US" sz="900" dirty="0"/>
                        <a:t> 100% </a:t>
                      </a:r>
                    </a:p>
                    <a:p>
                      <a:endParaRPr lang="en-US" sz="900" dirty="0"/>
                    </a:p>
                    <a:p>
                      <a:r>
                        <a:rPr lang="en-US" sz="900" dirty="0"/>
                        <a:t>(</a:t>
                      </a:r>
                      <a:r>
                        <a:rPr lang="en-US" sz="900" dirty="0" err="1"/>
                        <a:t>Amt</a:t>
                      </a:r>
                      <a:r>
                        <a:rPr lang="en-US" sz="900" baseline="0" dirty="0"/>
                        <a:t> </a:t>
                      </a:r>
                      <a:r>
                        <a:rPr lang="en-US" sz="900" dirty="0"/>
                        <a:t>accruals in the a/c during a calendar month should </a:t>
                      </a:r>
                      <a:r>
                        <a:rPr lang="en-US" sz="900" b="1" dirty="0"/>
                        <a:t>be converted into Rupees on or before the last day of the succeeding calendar month </a:t>
                      </a:r>
                      <a:r>
                        <a:rPr lang="en-US" sz="900" dirty="0"/>
                        <a:t>)</a:t>
                      </a:r>
                    </a:p>
                  </a:txBody>
                  <a:tcPr/>
                </a:tc>
                <a:tc>
                  <a:txBody>
                    <a:bodyPr/>
                    <a:lstStyle/>
                    <a:p>
                      <a:r>
                        <a:rPr lang="en-US" sz="900"/>
                        <a:t>Status Holder, Exporter, Individual, Professional All can retain upto 100% </a:t>
                      </a:r>
                    </a:p>
                    <a:p>
                      <a:r>
                        <a:rPr lang="en-US" sz="900"/>
                        <a:t>(Amt</a:t>
                      </a:r>
                      <a:r>
                        <a:rPr lang="en-US" sz="900" baseline="0"/>
                        <a:t> </a:t>
                      </a:r>
                      <a:r>
                        <a:rPr lang="en-US" sz="900"/>
                        <a:t>accruals in the a/c during a calendar month should </a:t>
                      </a:r>
                      <a:r>
                        <a:rPr lang="en-US" sz="900" b="1"/>
                        <a:t>be converted into Rupees on or before the last day of the succeeding calendar month </a:t>
                      </a:r>
                      <a:r>
                        <a:rPr lang="en-US" sz="900"/>
                        <a:t>)</a:t>
                      </a:r>
                    </a:p>
                  </a:txBody>
                  <a:tcPr/>
                </a:tc>
                <a:extLst>
                  <a:ext uri="{0D108BD9-81ED-4DB2-BD59-A6C34878D82A}">
                    <a16:rowId xmlns:a16="http://schemas.microsoft.com/office/drawing/2014/main" val="10003"/>
                  </a:ext>
                </a:extLst>
              </a:tr>
              <a:tr h="866642">
                <a:tc>
                  <a:txBody>
                    <a:bodyPr/>
                    <a:lstStyle/>
                    <a:p>
                      <a:r>
                        <a:rPr lang="en-US" sz="900" b="1"/>
                        <a:t>Type of A/c’s</a:t>
                      </a:r>
                    </a:p>
                  </a:txBody>
                  <a:tcPr/>
                </a:tc>
                <a:tc>
                  <a:txBody>
                    <a:bodyPr/>
                    <a:lstStyle/>
                    <a:p>
                      <a:r>
                        <a:rPr lang="en-US" sz="1100" dirty="0">
                          <a:latin typeface="Trebuchet MS" panose="020B0603020202020204" pitchFamily="34" charset="0"/>
                        </a:rPr>
                        <a:t>SB, CA, TD  </a:t>
                      </a:r>
                    </a:p>
                    <a:p>
                      <a:r>
                        <a:rPr lang="en-IN" sz="1100" dirty="0">
                          <a:latin typeface="Trebuchet MS" panose="020B0603020202020204" pitchFamily="34" charset="0"/>
                        </a:rPr>
                        <a:t>TD</a:t>
                      </a:r>
                      <a:r>
                        <a:rPr lang="en-IN" sz="1100" baseline="0" dirty="0">
                          <a:latin typeface="Trebuchet MS" panose="020B0603020202020204" pitchFamily="34" charset="0"/>
                        </a:rPr>
                        <a:t> – Minimum 1 month Max  3 Years</a:t>
                      </a:r>
                    </a:p>
                    <a:p>
                      <a:r>
                        <a:rPr lang="en-IN" sz="1100" baseline="0" dirty="0">
                          <a:latin typeface="Trebuchet MS" panose="020B0603020202020204" pitchFamily="34" charset="0"/>
                        </a:rPr>
                        <a:t> ($250,000/- &amp; above shorter period of one week to less than one month)</a:t>
                      </a:r>
                      <a:endParaRPr lang="en-US" sz="1100" dirty="0">
                        <a:latin typeface="Trebuchet MS" panose="020B0603020202020204" pitchFamily="34" charset="0"/>
                      </a:endParaRPr>
                    </a:p>
                  </a:txBody>
                  <a:tcPr/>
                </a:tc>
                <a:tc>
                  <a:txBody>
                    <a:bodyPr/>
                    <a:lstStyle/>
                    <a:p>
                      <a:r>
                        <a:rPr lang="en-US" sz="1100" dirty="0">
                          <a:latin typeface="Trebuchet MS" panose="020B0603020202020204" pitchFamily="34" charset="0"/>
                        </a:rPr>
                        <a:t>Current A/c </a:t>
                      </a:r>
                    </a:p>
                  </a:txBody>
                  <a:tcPr/>
                </a:tc>
                <a:tc>
                  <a:txBody>
                    <a:bodyPr/>
                    <a:lstStyle/>
                    <a:p>
                      <a:r>
                        <a:rPr lang="en-US" sz="900"/>
                        <a:t>Current A/c </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sz="900" dirty="0"/>
                        <a:t>Current A/c . </a:t>
                      </a:r>
                      <a:r>
                        <a:rPr lang="en-US" sz="900" b="1" i="1" dirty="0"/>
                        <a:t>Maximum only 5 Accounts can be opened</a:t>
                      </a:r>
                    </a:p>
                    <a:p>
                      <a:endParaRPr lang="en-US" sz="900" dirty="0"/>
                    </a:p>
                  </a:txBody>
                  <a:tcPr/>
                </a:tc>
                <a:extLst>
                  <a:ext uri="{0D108BD9-81ED-4DB2-BD59-A6C34878D82A}">
                    <a16:rowId xmlns:a16="http://schemas.microsoft.com/office/drawing/2014/main" val="10004"/>
                  </a:ext>
                </a:extLst>
              </a:tr>
            </a:tbl>
          </a:graphicData>
        </a:graphic>
      </p:graphicFrame>
      <p:sp>
        <p:nvSpPr>
          <p:cNvPr id="4"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5"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93" y="963038"/>
            <a:ext cx="8998085" cy="5165387"/>
          </a:xfrm>
        </p:spPr>
        <p:txBody>
          <a:bodyPr/>
          <a:lstStyle/>
          <a:p>
            <a:pPr marL="0" indent="0" algn="just">
              <a:buNone/>
            </a:pPr>
            <a:r>
              <a:rPr lang="en-US" sz="2000" dirty="0">
                <a:solidFill>
                  <a:schemeClr val="tx1"/>
                </a:solidFill>
                <a:latin typeface="Trebuchet MS" panose="020B0603020202020204" pitchFamily="34" charset="0"/>
              </a:rPr>
              <a:t>Banks shall report all over the counter (OTC) transactions in gold derivatives undertaken by them in terms of </a:t>
            </a:r>
            <a:r>
              <a:rPr lang="en-US" sz="2000" dirty="0" smtClean="0">
                <a:solidFill>
                  <a:schemeClr val="tx1"/>
                </a:solidFill>
                <a:latin typeface="Trebuchet MS" panose="020B0603020202020204" pitchFamily="34" charset="0"/>
              </a:rPr>
              <a:t>the regulations </a:t>
            </a:r>
            <a:r>
              <a:rPr lang="en-US" sz="2000" dirty="0">
                <a:solidFill>
                  <a:schemeClr val="tx1"/>
                </a:solidFill>
                <a:latin typeface="Trebuchet MS" panose="020B0603020202020204" pitchFamily="34" charset="0"/>
              </a:rPr>
              <a:t>in domestic markets, International Financial Services Centre (IFSC) and outside India to the trade repository (TR) of Clearing Corporation of India Ltd. (CCIL) with effect from </a:t>
            </a:r>
            <a:r>
              <a:rPr lang="en-US" sz="2000" dirty="0" smtClean="0">
                <a:solidFill>
                  <a:schemeClr val="tx1"/>
                </a:solidFill>
                <a:latin typeface="Trebuchet MS" panose="020B0603020202020204" pitchFamily="34" charset="0"/>
              </a:rPr>
              <a:t>_ and Banks </a:t>
            </a:r>
            <a:r>
              <a:rPr lang="en-US" sz="2000" dirty="0">
                <a:solidFill>
                  <a:schemeClr val="tx1"/>
                </a:solidFill>
                <a:latin typeface="Trebuchet MS" panose="020B0603020202020204" pitchFamily="34" charset="0"/>
              </a:rPr>
              <a:t>shall report all the aforesaid transactions undertaken by them or their eligible customers/constituents to the TR before </a:t>
            </a:r>
            <a:r>
              <a:rPr lang="en-US" sz="2000" dirty="0" smtClean="0">
                <a:solidFill>
                  <a:schemeClr val="tx1"/>
                </a:solidFill>
                <a:latin typeface="Trebuchet MS" panose="020B0603020202020204" pitchFamily="34" charset="0"/>
              </a:rPr>
              <a:t>_ of </a:t>
            </a:r>
            <a:r>
              <a:rPr lang="en-US" sz="2000" dirty="0">
                <a:solidFill>
                  <a:schemeClr val="tx1"/>
                </a:solidFill>
                <a:latin typeface="Trebuchet MS" panose="020B0603020202020204" pitchFamily="34" charset="0"/>
              </a:rPr>
              <a:t>the following business day</a:t>
            </a:r>
            <a:r>
              <a:rPr lang="en-US" sz="2000" dirty="0" smtClean="0">
                <a:solidFill>
                  <a:schemeClr val="tx1"/>
                </a:solidFill>
                <a:latin typeface="Trebuchet MS" panose="020B0603020202020204" pitchFamily="34" charset="0"/>
              </a:rPr>
              <a:t>.</a:t>
            </a:r>
          </a:p>
          <a:p>
            <a:pPr algn="just">
              <a:buFont typeface="+mj-lt"/>
              <a:buAutoNum type="alphaLcParenR"/>
            </a:pPr>
            <a:r>
              <a:rPr lang="en-US" sz="2000" dirty="0" smtClean="0">
                <a:solidFill>
                  <a:schemeClr val="tx1"/>
                </a:solidFill>
                <a:latin typeface="Trebuchet MS" panose="020B0603020202020204" pitchFamily="34" charset="0"/>
              </a:rPr>
              <a:t>01.01.2025</a:t>
            </a:r>
            <a:r>
              <a:rPr lang="en-US" sz="2000" dirty="0">
                <a:solidFill>
                  <a:schemeClr val="tx1"/>
                </a:solidFill>
                <a:latin typeface="Trebuchet MS" panose="020B0603020202020204" pitchFamily="34" charset="0"/>
              </a:rPr>
              <a:t>, 9</a:t>
            </a:r>
            <a:r>
              <a:rPr lang="en-US" sz="2000" dirty="0" smtClean="0">
                <a:solidFill>
                  <a:schemeClr val="tx1"/>
                </a:solidFill>
                <a:latin typeface="Trebuchet MS" panose="020B0603020202020204" pitchFamily="34" charset="0"/>
              </a:rPr>
              <a:t> am</a:t>
            </a:r>
          </a:p>
          <a:p>
            <a:pPr algn="just">
              <a:buFont typeface="+mj-lt"/>
              <a:buAutoNum type="alphaLcParenR"/>
            </a:pPr>
            <a:r>
              <a:rPr lang="en-US" sz="2000" dirty="0" smtClean="0">
                <a:solidFill>
                  <a:schemeClr val="tx1"/>
                </a:solidFill>
                <a:latin typeface="Trebuchet MS" panose="020B0603020202020204" pitchFamily="34" charset="0"/>
              </a:rPr>
              <a:t>01.04.2025, 5 pm</a:t>
            </a:r>
          </a:p>
          <a:p>
            <a:pPr algn="just">
              <a:buFont typeface="+mj-lt"/>
              <a:buAutoNum type="alphaLcParenR"/>
            </a:pPr>
            <a:r>
              <a:rPr lang="en-US" sz="2000" dirty="0" smtClean="0">
                <a:solidFill>
                  <a:schemeClr val="tx1"/>
                </a:solidFill>
                <a:latin typeface="Trebuchet MS" panose="020B0603020202020204" pitchFamily="34" charset="0"/>
              </a:rPr>
              <a:t>31.03.2025, 4 pm</a:t>
            </a:r>
          </a:p>
          <a:p>
            <a:pPr algn="just">
              <a:buFont typeface="+mj-lt"/>
              <a:buAutoNum type="alphaLcParenR"/>
            </a:pPr>
            <a:r>
              <a:rPr lang="en-US" sz="2000" dirty="0" smtClean="0">
                <a:solidFill>
                  <a:schemeClr val="tx1"/>
                </a:solidFill>
                <a:latin typeface="Trebuchet MS" panose="020B0603020202020204" pitchFamily="34" charset="0"/>
              </a:rPr>
              <a:t>30.06.2025, 12 noon</a:t>
            </a:r>
          </a:p>
          <a:p>
            <a:pPr algn="just">
              <a:buFont typeface="+mj-lt"/>
              <a:buAutoNum type="alphaLcParenR"/>
            </a:pPr>
            <a:r>
              <a:rPr lang="en-US" sz="2000" dirty="0">
                <a:solidFill>
                  <a:schemeClr val="tx1"/>
                </a:solidFill>
                <a:latin typeface="Trebuchet MS" panose="020B0603020202020204" pitchFamily="34" charset="0"/>
              </a:rPr>
              <a:t>01.02.2025, 12 noon</a:t>
            </a:r>
          </a:p>
          <a:p>
            <a:pPr algn="just"/>
            <a:endParaRPr lang="en-US" dirty="0"/>
          </a:p>
          <a:p>
            <a:pPr algn="just"/>
            <a:endParaRPr lang="en-US" dirty="0"/>
          </a:p>
          <a:p>
            <a:pPr algn="just"/>
            <a:endParaRPr lang="en-US" dirty="0" smtClean="0"/>
          </a:p>
          <a:p>
            <a:pPr algn="just"/>
            <a:endParaRPr lang="en-US" dirty="0"/>
          </a:p>
          <a:p>
            <a:pPr algn="just"/>
            <a:endParaRPr lang="en-US" dirty="0" smtClean="0"/>
          </a:p>
          <a:p>
            <a:endParaRPr lang="en-US" dirty="0"/>
          </a:p>
        </p:txBody>
      </p:sp>
    </p:spTree>
    <p:extLst>
      <p:ext uri="{BB962C8B-B14F-4D97-AF65-F5344CB8AC3E}">
        <p14:creationId xmlns:p14="http://schemas.microsoft.com/office/powerpoint/2010/main" val="151940450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009" y="1439693"/>
            <a:ext cx="8637891" cy="4085617"/>
          </a:xfrm>
        </p:spPr>
        <p:txBody>
          <a:bodyPr/>
          <a:lstStyle/>
          <a:p>
            <a:pPr marL="0" indent="0" algn="just">
              <a:buNone/>
            </a:pPr>
            <a:r>
              <a:rPr lang="en-US" sz="2000" dirty="0" smtClean="0">
                <a:solidFill>
                  <a:schemeClr val="tx1"/>
                </a:solidFill>
                <a:latin typeface="Trebuchet MS" panose="020B0603020202020204" pitchFamily="34" charset="0"/>
              </a:rPr>
              <a:t>As per ECGC Country Risk Classification, Which risk category C1 represents</a:t>
            </a:r>
          </a:p>
          <a:p>
            <a:pPr marL="457200" indent="-457200" fontAlgn="t">
              <a:buFont typeface="+mj-lt"/>
              <a:buAutoNum type="alphaLcParenR"/>
            </a:pPr>
            <a:r>
              <a:rPr lang="en-US" sz="2000" dirty="0">
                <a:solidFill>
                  <a:schemeClr val="tx1"/>
                </a:solidFill>
                <a:latin typeface="Trebuchet MS" panose="020B0603020202020204" pitchFamily="34" charset="0"/>
              </a:rPr>
              <a:t>Insignificant</a:t>
            </a:r>
          </a:p>
          <a:p>
            <a:pPr marL="457200" indent="-457200" fontAlgn="t">
              <a:buFont typeface="+mj-lt"/>
              <a:buAutoNum type="alphaLcParenR"/>
            </a:pPr>
            <a:r>
              <a:rPr lang="en-US" sz="2000" dirty="0">
                <a:solidFill>
                  <a:schemeClr val="tx1"/>
                </a:solidFill>
                <a:latin typeface="Trebuchet MS" panose="020B0603020202020204" pitchFamily="34" charset="0"/>
              </a:rPr>
              <a:t>Low Risk</a:t>
            </a:r>
          </a:p>
          <a:p>
            <a:pPr marL="457200" indent="-457200" fontAlgn="t">
              <a:buFont typeface="+mj-lt"/>
              <a:buAutoNum type="alphaLcParenR"/>
            </a:pPr>
            <a:r>
              <a:rPr lang="en-US" sz="2000" dirty="0">
                <a:solidFill>
                  <a:schemeClr val="tx1"/>
                </a:solidFill>
                <a:latin typeface="Trebuchet MS" panose="020B0603020202020204" pitchFamily="34" charset="0"/>
              </a:rPr>
              <a:t>Moderately Low Risk</a:t>
            </a:r>
          </a:p>
          <a:p>
            <a:pPr marL="457200" indent="-457200" fontAlgn="t">
              <a:buFont typeface="+mj-lt"/>
              <a:buAutoNum type="alphaLcParenR"/>
            </a:pPr>
            <a:r>
              <a:rPr lang="en-US" sz="2000" dirty="0" smtClean="0">
                <a:solidFill>
                  <a:schemeClr val="tx1"/>
                </a:solidFill>
                <a:latin typeface="Trebuchet MS" panose="020B0603020202020204" pitchFamily="34" charset="0"/>
              </a:rPr>
              <a:t>Moderately </a:t>
            </a:r>
            <a:r>
              <a:rPr lang="en-US" sz="2000" dirty="0">
                <a:solidFill>
                  <a:schemeClr val="tx1"/>
                </a:solidFill>
                <a:latin typeface="Trebuchet MS" panose="020B0603020202020204" pitchFamily="34" charset="0"/>
              </a:rPr>
              <a:t>High </a:t>
            </a:r>
            <a:r>
              <a:rPr lang="en-US" sz="2000" dirty="0" smtClean="0">
                <a:solidFill>
                  <a:schemeClr val="tx1"/>
                </a:solidFill>
                <a:latin typeface="Trebuchet MS" panose="020B0603020202020204" pitchFamily="34" charset="0"/>
              </a:rPr>
              <a:t>Risk</a:t>
            </a:r>
          </a:p>
          <a:p>
            <a:pPr marL="457200" indent="-457200" fontAlgn="t">
              <a:buFont typeface="+mj-lt"/>
              <a:buAutoNum type="alphaLcParenR"/>
            </a:pPr>
            <a:r>
              <a:rPr lang="en-US" sz="2000" dirty="0">
                <a:solidFill>
                  <a:schemeClr val="tx1"/>
                </a:solidFill>
                <a:latin typeface="Trebuchet MS" panose="020B0603020202020204" pitchFamily="34" charset="0"/>
              </a:rPr>
              <a:t>Moderate  Risk</a:t>
            </a:r>
          </a:p>
          <a:p>
            <a:pPr fontAlgn="t"/>
            <a:endParaRPr lang="en-US" b="0" dirty="0"/>
          </a:p>
          <a:p>
            <a:pPr marL="0" indent="0">
              <a:buNone/>
            </a:pPr>
            <a:endParaRPr lang="en-US" dirty="0"/>
          </a:p>
        </p:txBody>
      </p:sp>
    </p:spTree>
    <p:extLst>
      <p:ext uri="{BB962C8B-B14F-4D97-AF65-F5344CB8AC3E}">
        <p14:creationId xmlns:p14="http://schemas.microsoft.com/office/powerpoint/2010/main" val="490687554"/>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561387" cy="572602"/>
          </a:xfrm>
        </p:spPr>
        <p:txBody>
          <a:bodyPr/>
          <a:lstStyle/>
          <a:p>
            <a:pPr algn="ctr"/>
            <a:r>
              <a:rPr lang="en-US" sz="2000" b="1">
                <a:solidFill>
                  <a:srgbClr val="C00000"/>
                </a:solidFill>
              </a:rPr>
              <a:t>LRS- LIBERALISED REMITTANCE SCHEME(IC/521/2024</a:t>
            </a:r>
            <a:r>
              <a:rPr lang="en-US" b="1">
                <a:solidFill>
                  <a:srgbClr val="C00000"/>
                </a:solidFill>
              </a:rPr>
              <a:t>)</a:t>
            </a:r>
            <a:r>
              <a:rPr lang="en-US" b="1">
                <a:solidFill>
                  <a:srgbClr val="0000FF"/>
                </a:solidFill>
              </a:rPr>
              <a:t/>
            </a:r>
            <a:br>
              <a:rPr lang="en-US" b="1">
                <a:solidFill>
                  <a:srgbClr val="0000FF"/>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86061" y="1021976"/>
            <a:ext cx="9057939" cy="5357309"/>
          </a:xfrm>
        </p:spPr>
        <p:txBody>
          <a:bodyPr/>
          <a:lstStyle/>
          <a:p>
            <a:pPr marL="0" indent="0">
              <a:spcBef>
                <a:spcPct val="20000"/>
              </a:spcBef>
              <a:buClr>
                <a:schemeClr val="accent3"/>
              </a:buClr>
              <a:buSzPct val="95000"/>
              <a:buNone/>
              <a:defRPr/>
            </a:pPr>
            <a:r>
              <a:rPr lang="en-US" dirty="0">
                <a:solidFill>
                  <a:srgbClr val="C00000"/>
                </a:solidFill>
              </a:rPr>
              <a:t>Individuals including minors( not available to Corporates, Partnership Firms, HUF, Trusts etc.,) can avail </a:t>
            </a:r>
            <a:r>
              <a:rPr lang="en-US" dirty="0">
                <a:solidFill>
                  <a:srgbClr val="0000FF"/>
                </a:solidFill>
              </a:rPr>
              <a:t>forex facility with in overall limit of </a:t>
            </a:r>
            <a:r>
              <a:rPr lang="en-US" dirty="0">
                <a:solidFill>
                  <a:srgbClr val="C00000"/>
                </a:solidFill>
                <a:effectLst>
                  <a:outerShdw blurRad="38100" dist="38100" dir="2700000" algn="tl">
                    <a:srgbClr val="000000">
                      <a:alpha val="43137"/>
                    </a:srgbClr>
                  </a:outerShdw>
                </a:effectLst>
              </a:rPr>
              <a:t>$250,000 </a:t>
            </a:r>
            <a:r>
              <a:rPr lang="en-US" dirty="0">
                <a:solidFill>
                  <a:srgbClr val="C00000"/>
                </a:solidFill>
              </a:rPr>
              <a:t>in a financial year </a:t>
            </a:r>
            <a:r>
              <a:rPr lang="en-US" dirty="0">
                <a:solidFill>
                  <a:srgbClr val="0000FF"/>
                </a:solidFill>
              </a:rPr>
              <a:t>for following purposes  </a:t>
            </a:r>
            <a:r>
              <a:rPr lang="en-US" dirty="0">
                <a:solidFill>
                  <a:srgbClr val="C00000"/>
                </a:solidFill>
              </a:rPr>
              <a:t>beyond that approval from RBI required:</a:t>
            </a:r>
          </a:p>
          <a:p>
            <a:pPr>
              <a:spcBef>
                <a:spcPct val="20000"/>
              </a:spcBef>
              <a:buClr>
                <a:schemeClr val="accent3"/>
              </a:buClr>
              <a:buSzPct val="95000"/>
              <a:buFont typeface="Wingdings" panose="05000000000000000000" pitchFamily="2" charset="2"/>
              <a:buChar char="Ø"/>
              <a:defRPr/>
            </a:pPr>
            <a:r>
              <a:rPr lang="en-US" sz="1400" dirty="0"/>
              <a:t>Private Visit ( other than </a:t>
            </a:r>
            <a:r>
              <a:rPr lang="en-US" sz="1400" dirty="0">
                <a:solidFill>
                  <a:srgbClr val="C00000"/>
                </a:solidFill>
              </a:rPr>
              <a:t>Nepal and Bhutan</a:t>
            </a:r>
            <a:r>
              <a:rPr lang="en-US" sz="1400" dirty="0"/>
              <a:t>)</a:t>
            </a:r>
          </a:p>
          <a:p>
            <a:pPr algn="just">
              <a:spcBef>
                <a:spcPct val="20000"/>
              </a:spcBef>
              <a:buClr>
                <a:schemeClr val="accent3"/>
              </a:buClr>
              <a:buSzPct val="95000"/>
              <a:buFont typeface="Wingdings" panose="05000000000000000000" pitchFamily="2" charset="2"/>
              <a:buChar char="Ø"/>
              <a:defRPr/>
            </a:pPr>
            <a:r>
              <a:rPr lang="en-US" sz="1400" dirty="0"/>
              <a:t>Gift / Donation </a:t>
            </a:r>
          </a:p>
          <a:p>
            <a:pPr algn="just">
              <a:spcBef>
                <a:spcPct val="20000"/>
              </a:spcBef>
              <a:buClr>
                <a:schemeClr val="accent3"/>
              </a:buClr>
              <a:buSzPct val="95000"/>
              <a:buFont typeface="Wingdings" panose="05000000000000000000" pitchFamily="2" charset="2"/>
              <a:buChar char="Ø"/>
              <a:defRPr/>
            </a:pPr>
            <a:r>
              <a:rPr lang="en-US" sz="1400" dirty="0"/>
              <a:t>Going abroad for employment </a:t>
            </a:r>
          </a:p>
          <a:p>
            <a:pPr algn="just">
              <a:spcBef>
                <a:spcPct val="20000"/>
              </a:spcBef>
              <a:buClr>
                <a:schemeClr val="accent3"/>
              </a:buClr>
              <a:buSzPct val="95000"/>
              <a:buFont typeface="Wingdings" panose="05000000000000000000" pitchFamily="2" charset="2"/>
              <a:buChar char="Ø"/>
              <a:defRPr/>
            </a:pPr>
            <a:r>
              <a:rPr lang="en-US" sz="1400" dirty="0">
                <a:solidFill>
                  <a:srgbClr val="0000FF"/>
                </a:solidFill>
              </a:rPr>
              <a:t>Emigration </a:t>
            </a:r>
          </a:p>
          <a:p>
            <a:pPr algn="just">
              <a:spcBef>
                <a:spcPct val="20000"/>
              </a:spcBef>
              <a:buClr>
                <a:schemeClr val="accent3"/>
              </a:buClr>
              <a:buSzPct val="95000"/>
              <a:buFont typeface="Wingdings" panose="05000000000000000000" pitchFamily="2" charset="2"/>
              <a:buChar char="Ø"/>
              <a:defRPr/>
            </a:pPr>
            <a:r>
              <a:rPr lang="en-US" sz="1400" dirty="0"/>
              <a:t>Maintenance of </a:t>
            </a:r>
            <a:r>
              <a:rPr lang="en-US" sz="1400" dirty="0">
                <a:solidFill>
                  <a:srgbClr val="FF0000"/>
                </a:solidFill>
              </a:rPr>
              <a:t>close relatives </a:t>
            </a:r>
            <a:r>
              <a:rPr lang="en-US" sz="1400" dirty="0"/>
              <a:t>abroad  (Section 2(77) Companies Act 2013 only 8)</a:t>
            </a:r>
          </a:p>
          <a:p>
            <a:pPr algn="just">
              <a:spcBef>
                <a:spcPct val="20000"/>
              </a:spcBef>
              <a:buClr>
                <a:schemeClr val="accent3"/>
              </a:buClr>
              <a:buSzPct val="95000"/>
              <a:buFont typeface="Wingdings" panose="05000000000000000000" pitchFamily="2" charset="2"/>
              <a:buChar char="Ø"/>
              <a:defRPr/>
            </a:pPr>
            <a:r>
              <a:rPr lang="en-US" sz="1400" dirty="0"/>
              <a:t>Business Trip </a:t>
            </a:r>
          </a:p>
          <a:p>
            <a:pPr algn="just">
              <a:spcBef>
                <a:spcPct val="20000"/>
              </a:spcBef>
              <a:buClr>
                <a:schemeClr val="accent3"/>
              </a:buClr>
              <a:buSzPct val="95000"/>
              <a:buFont typeface="Wingdings" panose="05000000000000000000" pitchFamily="2" charset="2"/>
              <a:buChar char="Ø"/>
              <a:defRPr/>
            </a:pPr>
            <a:r>
              <a:rPr lang="en-US" sz="1400" dirty="0">
                <a:solidFill>
                  <a:srgbClr val="0000FF"/>
                </a:solidFill>
              </a:rPr>
              <a:t>Medical treatment abroad</a:t>
            </a:r>
          </a:p>
          <a:p>
            <a:pPr algn="just">
              <a:spcBef>
                <a:spcPct val="20000"/>
              </a:spcBef>
              <a:buClr>
                <a:schemeClr val="accent3"/>
              </a:buClr>
              <a:buSzPct val="95000"/>
              <a:buFont typeface="Wingdings" panose="05000000000000000000" pitchFamily="2" charset="2"/>
              <a:buChar char="Ø"/>
              <a:defRPr/>
            </a:pPr>
            <a:r>
              <a:rPr lang="en-US" sz="1400" dirty="0">
                <a:solidFill>
                  <a:srgbClr val="0000FF"/>
                </a:solidFill>
              </a:rPr>
              <a:t> Students for pursuing studies abroad. </a:t>
            </a:r>
          </a:p>
          <a:p>
            <a:pPr algn="just">
              <a:spcBef>
                <a:spcPct val="20000"/>
              </a:spcBef>
              <a:buClr>
                <a:schemeClr val="accent3"/>
              </a:buClr>
              <a:buSzPct val="95000"/>
              <a:buFont typeface="Wingdings" panose="05000000000000000000" pitchFamily="2" charset="2"/>
              <a:buChar char="Ø"/>
              <a:defRPr/>
            </a:pPr>
            <a:r>
              <a:rPr lang="en-US" sz="1400" dirty="0"/>
              <a:t>Any other current account transaction</a:t>
            </a:r>
          </a:p>
          <a:p>
            <a:pPr algn="just">
              <a:spcBef>
                <a:spcPct val="20000"/>
              </a:spcBef>
              <a:buClr>
                <a:schemeClr val="accent3"/>
              </a:buClr>
              <a:buSzPct val="95000"/>
              <a:buFont typeface="Wingdings" panose="05000000000000000000" pitchFamily="2" charset="2"/>
              <a:buChar char="Ø"/>
              <a:defRPr/>
            </a:pPr>
            <a:endParaRPr lang="en-US" sz="1400" dirty="0"/>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819087"/>
            <a:ext cx="8561387" cy="572602"/>
          </a:xfrm>
        </p:spPr>
        <p:txBody>
          <a:bodyPr/>
          <a:lstStyle/>
          <a:p>
            <a:pPr algn="ctr"/>
            <a:r>
              <a:rPr lang="en-US" b="1">
                <a:solidFill>
                  <a:srgbClr val="C00000"/>
                </a:solidFill>
              </a:rPr>
              <a:t>LRS- LIBERALISED REMITTANCE SCHEME….Contd</a:t>
            </a:r>
            <a:r>
              <a:rPr lang="en-US" b="1">
                <a:solidFill>
                  <a:srgbClr val="0000FF"/>
                </a:solidFill>
              </a:rPr>
              <a:t/>
            </a:r>
            <a:br>
              <a:rPr lang="en-US" b="1">
                <a:solidFill>
                  <a:srgbClr val="0000FF"/>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86061" y="1264386"/>
            <a:ext cx="9057939" cy="5357309"/>
          </a:xfrm>
        </p:spPr>
        <p:txBody>
          <a:bodyPr/>
          <a:lstStyle/>
          <a:p>
            <a:pPr marL="274320" indent="-274320">
              <a:spcBef>
                <a:spcPct val="20000"/>
              </a:spcBef>
              <a:buClr>
                <a:schemeClr val="accent3"/>
              </a:buClr>
              <a:buSzPct val="95000"/>
              <a:defRPr/>
            </a:pPr>
            <a:r>
              <a:rPr lang="en-US" sz="2000">
                <a:solidFill>
                  <a:srgbClr val="0000FF"/>
                </a:solidFill>
              </a:rPr>
              <a:t>Exception</a:t>
            </a:r>
            <a:r>
              <a:rPr lang="en-US" sz="2000"/>
              <a:t>:</a:t>
            </a:r>
          </a:p>
          <a:p>
            <a:pPr marL="274320" indent="-274320">
              <a:spcBef>
                <a:spcPct val="20000"/>
              </a:spcBef>
              <a:buClr>
                <a:schemeClr val="accent3"/>
              </a:buClr>
              <a:buSzPct val="95000"/>
              <a:defRPr/>
            </a:pPr>
            <a:r>
              <a:rPr lang="en-US" sz="2000"/>
              <a:t>For </a:t>
            </a:r>
            <a:r>
              <a:rPr lang="en-US" sz="2000">
                <a:solidFill>
                  <a:srgbClr val="FF0066"/>
                </a:solidFill>
              </a:rPr>
              <a:t>emigration, medical treatment and studies abroad</a:t>
            </a:r>
            <a:r>
              <a:rPr lang="en-US" sz="2000"/>
              <a:t>, forex may be </a:t>
            </a:r>
            <a:r>
              <a:rPr lang="en-US" sz="2000">
                <a:solidFill>
                  <a:srgbClr val="0000FF"/>
                </a:solidFill>
              </a:rPr>
              <a:t>availed in excess of </a:t>
            </a:r>
            <a:r>
              <a:rPr lang="en-US" sz="2000"/>
              <a:t>LRS limit if required supported by documents.</a:t>
            </a:r>
          </a:p>
          <a:p>
            <a:pPr marL="274320" indent="-274320">
              <a:spcBef>
                <a:spcPct val="20000"/>
              </a:spcBef>
              <a:buClr>
                <a:schemeClr val="accent3"/>
              </a:buClr>
              <a:buSzPct val="95000"/>
              <a:defRPr/>
            </a:pPr>
            <a:r>
              <a:rPr lang="en-IN" sz="2000" i="1">
                <a:solidFill>
                  <a:srgbClr val="C00000"/>
                </a:solidFill>
              </a:rPr>
              <a:t>Branches to take permission from S &amp; P Section, IT WING for remittance under LRS for Overseas Direct Investment (FX 47/2022)</a:t>
            </a:r>
            <a:endParaRPr lang="en-US" sz="2000" i="1">
              <a:solidFill>
                <a:srgbClr val="C00000"/>
              </a:solidFill>
            </a:endParaRPr>
          </a:p>
          <a:p>
            <a:pPr marL="274320" indent="-274320">
              <a:spcBef>
                <a:spcPct val="20000"/>
              </a:spcBef>
              <a:buClr>
                <a:schemeClr val="accent3"/>
              </a:buClr>
              <a:buSzPct val="95000"/>
              <a:defRPr/>
            </a:pPr>
            <a:r>
              <a:rPr lang="en-US" sz="2000">
                <a:solidFill>
                  <a:srgbClr val="C00000"/>
                </a:solidFill>
              </a:rPr>
              <a:t> </a:t>
            </a:r>
            <a:r>
              <a:rPr lang="en-US" sz="2400" i="1" u="sng">
                <a:solidFill>
                  <a:srgbClr val="C00000"/>
                </a:solidFill>
                <a:effectLst>
                  <a:outerShdw blurRad="38100" dist="38100" dir="2700000" algn="tl">
                    <a:srgbClr val="000000">
                      <a:alpha val="43137"/>
                    </a:srgbClr>
                  </a:outerShdw>
                </a:effectLst>
              </a:rPr>
              <a:t>Mandatory to have PAN number to make remittances.</a:t>
            </a:r>
          </a:p>
          <a:p>
            <a:pPr marL="274320" indent="-274320">
              <a:spcBef>
                <a:spcPct val="20000"/>
              </a:spcBef>
              <a:buClr>
                <a:schemeClr val="accent3"/>
              </a:buClr>
              <a:buSzPct val="95000"/>
              <a:defRPr/>
            </a:pPr>
            <a:r>
              <a:rPr lang="en-US" sz="2000">
                <a:solidFill>
                  <a:srgbClr val="FF0000"/>
                </a:solidFill>
              </a:rPr>
              <a:t>The</a:t>
            </a:r>
            <a:r>
              <a:rPr lang="en-US" sz="2000">
                <a:solidFill>
                  <a:srgbClr val="C00000"/>
                </a:solidFill>
              </a:rPr>
              <a:t> </a:t>
            </a:r>
            <a:r>
              <a:rPr lang="en-US" sz="2000">
                <a:solidFill>
                  <a:srgbClr val="FF0000"/>
                </a:solidFill>
              </a:rPr>
              <a:t>resident individual seeking to make the remittance should furnish</a:t>
            </a:r>
            <a:r>
              <a:rPr lang="en-US" sz="2000">
                <a:solidFill>
                  <a:srgbClr val="C00000"/>
                </a:solidFill>
              </a:rPr>
              <a:t> </a:t>
            </a:r>
            <a:r>
              <a:rPr lang="en-US" sz="2000">
                <a:solidFill>
                  <a:srgbClr val="00B050"/>
                </a:solidFill>
              </a:rPr>
              <a:t>FORM A2 </a:t>
            </a:r>
            <a:r>
              <a:rPr lang="en-US" sz="2000">
                <a:solidFill>
                  <a:srgbClr val="FF0000"/>
                </a:solidFill>
              </a:rPr>
              <a:t>for purchase of foreign exchange under LRS.</a:t>
            </a:r>
          </a:p>
          <a:p>
            <a:pPr marL="274320" indent="-274320">
              <a:spcBef>
                <a:spcPct val="20000"/>
              </a:spcBef>
              <a:buClr>
                <a:schemeClr val="accent3"/>
              </a:buClr>
              <a:buSzPct val="95000"/>
              <a:defRPr/>
            </a:pPr>
            <a:r>
              <a:rPr lang="en-US" sz="2000">
                <a:solidFill>
                  <a:srgbClr val="00B050"/>
                </a:solidFill>
              </a:rPr>
              <a:t>Form A2 in physical or digital form is mandatory for all cross-border remittances irrespective of the value of transaction (IC/522/2024).</a:t>
            </a:r>
          </a:p>
          <a:p>
            <a:pPr marL="274320" indent="-274320">
              <a:spcBef>
                <a:spcPct val="20000"/>
              </a:spcBef>
              <a:buClr>
                <a:schemeClr val="accent3"/>
              </a:buClr>
              <a:buSzPct val="95000"/>
              <a:defRPr/>
            </a:pPr>
            <a:r>
              <a:rPr lang="en-US" sz="2000" i="1">
                <a:solidFill>
                  <a:srgbClr val="C00000"/>
                </a:solidFill>
              </a:rPr>
              <a:t>Availability of LRS </a:t>
            </a:r>
            <a:r>
              <a:rPr lang="en-US" sz="2000" i="1"/>
              <a:t>limit to be verified by accessing </a:t>
            </a:r>
            <a:r>
              <a:rPr lang="en-US" sz="2000"/>
              <a:t>CIMS portal </a:t>
            </a:r>
            <a:r>
              <a:rPr lang="en-US" sz="2000" i="1">
                <a:solidFill>
                  <a:srgbClr val="C00000"/>
                </a:solidFill>
              </a:rPr>
              <a:t> of RBI (Centralised Information Management System)  using the PAN Number.</a:t>
            </a:r>
          </a:p>
          <a:p>
            <a:pPr marL="0" indent="0">
              <a:buNone/>
            </a:pPr>
            <a:r>
              <a:rPr lang="en-US"/>
              <a:t>.</a:t>
            </a:r>
            <a:endParaRPr lang="en-US" sz="2000" i="1">
              <a:solidFill>
                <a:srgbClr val="C00000"/>
              </a:solidFill>
            </a:endParaRPr>
          </a:p>
          <a:p>
            <a:pPr marL="0" indent="0">
              <a:spcBef>
                <a:spcPct val="20000"/>
              </a:spcBef>
              <a:buClr>
                <a:schemeClr val="accent3"/>
              </a:buClr>
              <a:buSzPct val="95000"/>
              <a:buNone/>
              <a:defRPr/>
            </a:pPr>
            <a:endParaRPr lang="en-US" sz="2000" i="1">
              <a:solidFill>
                <a:srgbClr val="C00000"/>
              </a:solidFill>
            </a:endParaRPr>
          </a:p>
          <a:p>
            <a:pPr marL="0" indent="0">
              <a:spcBef>
                <a:spcPct val="20000"/>
              </a:spcBef>
              <a:buClr>
                <a:schemeClr val="accent3"/>
              </a:buClr>
              <a:buSzPct val="95000"/>
              <a:buNone/>
              <a:defRPr/>
            </a:pPr>
            <a:r>
              <a:rPr lang="en-US" sz="2000" i="1">
                <a:solidFill>
                  <a:schemeClr val="tx2">
                    <a:lumMod val="95000"/>
                    <a:lumOff val="5000"/>
                  </a:schemeClr>
                </a:solidFill>
              </a:rPr>
              <a:t> </a:t>
            </a:r>
          </a:p>
          <a:p>
            <a:pPr marL="274320" indent="-274320">
              <a:spcBef>
                <a:spcPct val="20000"/>
              </a:spcBef>
              <a:buClr>
                <a:schemeClr val="accent3"/>
              </a:buClr>
              <a:buSzPct val="95000"/>
              <a:defRPr/>
            </a:pPr>
            <a:endParaRPr lang="en-US" sz="2000">
              <a:solidFill>
                <a:srgbClr val="FF0000"/>
              </a:solidFill>
            </a:endParaRPr>
          </a:p>
          <a:p>
            <a:pPr marL="274320" indent="-274320">
              <a:spcBef>
                <a:spcPct val="20000"/>
              </a:spcBef>
              <a:buClr>
                <a:schemeClr val="accent3"/>
              </a:buClr>
              <a:buSzPct val="95000"/>
              <a:defRPr/>
            </a:pPr>
            <a:endParaRPr lang="en-US" sz="2000">
              <a:solidFill>
                <a:srgbClr val="FF0000"/>
              </a:solidFill>
            </a:endParaRPr>
          </a:p>
          <a:p>
            <a:pPr marL="274320" indent="-274320" algn="just">
              <a:spcBef>
                <a:spcPct val="20000"/>
              </a:spcBef>
              <a:buClr>
                <a:schemeClr val="accent3"/>
              </a:buClr>
              <a:buSzPct val="95000"/>
              <a:defRPr/>
            </a:pPr>
            <a:endParaRPr lang="en-IN" sz="2000">
              <a:solidFill>
                <a:srgbClr val="FF3300"/>
              </a:solidFill>
              <a:latin typeface="Trebuchet MS" panose="020B0603020202020204" pitchFamily="34" charset="0"/>
            </a:endParaRPr>
          </a:p>
          <a:p>
            <a:pPr>
              <a:buNone/>
            </a:pPr>
            <a:endParaRPr lang="en-US" sz="2400"/>
          </a:p>
          <a:p>
            <a:pPr marL="0" indent="0">
              <a:buNone/>
            </a:pPr>
            <a:endParaRPr lang="en-US" sz="2400"/>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12" y="571000"/>
            <a:ext cx="8731973" cy="800984"/>
          </a:xfrm>
          <a:solidFill>
            <a:srgbClr val="002060"/>
          </a:solidFill>
        </p:spPr>
        <p:txBody>
          <a:bodyPr/>
          <a:lstStyle/>
          <a:p>
            <a:pPr algn="ctr"/>
            <a:r>
              <a:rPr lang="en-US" sz="2200" b="1">
                <a:solidFill>
                  <a:schemeClr val="bg1"/>
                </a:solidFill>
              </a:rPr>
              <a:t>Tax Collected at Source on LRS w.e.f. 1.04.2025 (IC/260/2025)</a:t>
            </a:r>
            <a:endParaRPr lang="en-IN" sz="2200" b="1">
              <a:solidFill>
                <a:schemeClr val="bg1"/>
              </a:solidFill>
            </a:endParaRPr>
          </a:p>
        </p:txBody>
      </p:sp>
      <p:sp>
        <p:nvSpPr>
          <p:cNvPr id="3" name="Content Placeholder 2"/>
          <p:cNvSpPr>
            <a:spLocks noGrp="1"/>
          </p:cNvSpPr>
          <p:nvPr>
            <p:ph idx="1"/>
          </p:nvPr>
        </p:nvSpPr>
        <p:spPr>
          <a:xfrm>
            <a:off x="206012" y="1371984"/>
            <a:ext cx="8731973" cy="5050868"/>
          </a:xfrm>
          <a:noFill/>
        </p:spPr>
        <p:txBody>
          <a:bodyPr/>
          <a:lstStyle/>
          <a:p>
            <a:pPr algn="just">
              <a:lnSpc>
                <a:spcPct val="107000"/>
              </a:lnSpc>
              <a:spcBef>
                <a:spcPct val="0"/>
              </a:spcBef>
              <a:spcAft>
                <a:spcPct val="0"/>
              </a:spcAft>
              <a:buFont typeface="Arial" panose="020B0604020202020204" pitchFamily="34" charset="0"/>
              <a:buChar char="•"/>
            </a:pPr>
            <a:r>
              <a:rPr lang="en-US" altLang="en-IN" sz="1800" dirty="0">
                <a:solidFill>
                  <a:srgbClr val="00B050"/>
                </a:solidFill>
              </a:rPr>
              <a:t>Under FEMA, LRS(Liberalised Remittance Scheme) allows resident individulas to remit USD 250,000 per financial year (April to March) for permissible current and capital account transactions. </a:t>
            </a:r>
            <a:endParaRPr lang="en-IN" sz="1800" dirty="0">
              <a:solidFill>
                <a:srgbClr val="00B050"/>
              </a:solidFill>
            </a:endParaRPr>
          </a:p>
          <a:p>
            <a:pPr algn="just">
              <a:lnSpc>
                <a:spcPct val="107000"/>
              </a:lnSpc>
              <a:spcBef>
                <a:spcPct val="0"/>
              </a:spcBef>
              <a:spcAft>
                <a:spcPct val="0"/>
              </a:spcAft>
              <a:buFont typeface="Arial" panose="020B0604020202020204" pitchFamily="34" charset="0"/>
              <a:buChar char="•"/>
            </a:pPr>
            <a:r>
              <a:rPr lang="en-IN" sz="1800" dirty="0" smtClean="0">
                <a:solidFill>
                  <a:srgbClr val="00B050"/>
                </a:solidFill>
              </a:rPr>
              <a:t>The </a:t>
            </a:r>
            <a:r>
              <a:rPr lang="en-IN" sz="1800" dirty="0">
                <a:solidFill>
                  <a:srgbClr val="00B050"/>
                </a:solidFill>
              </a:rPr>
              <a:t>threshold amount under Liberalized Remittance Scheme increased from Rs.7,00,000/- </a:t>
            </a:r>
            <a:r>
              <a:rPr lang="en-IN" sz="1800" dirty="0">
                <a:solidFill>
                  <a:srgbClr val="FF0000"/>
                </a:solidFill>
              </a:rPr>
              <a:t>to Rs.10,00,000/-. </a:t>
            </a:r>
          </a:p>
          <a:p>
            <a:pPr algn="just">
              <a:lnSpc>
                <a:spcPct val="107000"/>
              </a:lnSpc>
              <a:spcBef>
                <a:spcPct val="0"/>
              </a:spcBef>
              <a:spcAft>
                <a:spcPct val="0"/>
              </a:spcAft>
              <a:buFont typeface="Arial" panose="020B0604020202020204" pitchFamily="34" charset="0"/>
              <a:buChar char="•"/>
            </a:pPr>
            <a:endParaRPr lang="en-IN" sz="2000" dirty="0">
              <a:solidFill>
                <a:srgbClr val="00B050"/>
              </a:solidFill>
            </a:endParaRPr>
          </a:p>
          <a:p>
            <a:pPr marL="0" indent="0">
              <a:buNone/>
            </a:pPr>
            <a:endParaRPr lang="en-US" sz="2000" dirty="0"/>
          </a:p>
        </p:txBody>
      </p:sp>
      <p:graphicFrame>
        <p:nvGraphicFramePr>
          <p:cNvPr id="18" name="Table 17"/>
          <p:cNvGraphicFramePr>
            <a:graphicFrameLocks noGrp="1"/>
          </p:cNvGraphicFramePr>
          <p:nvPr>
            <p:extLst>
              <p:ext uri="{D42A27DB-BD31-4B8C-83A1-F6EECF244321}">
                <p14:modId xmlns:p14="http://schemas.microsoft.com/office/powerpoint/2010/main" val="3621364394"/>
              </p:ext>
            </p:extLst>
          </p:nvPr>
        </p:nvGraphicFramePr>
        <p:xfrm>
          <a:off x="1270000" y="3008671"/>
          <a:ext cx="6096000" cy="3383280"/>
        </p:xfrm>
        <a:graphic>
          <a:graphicData uri="http://schemas.openxmlformats.org/drawingml/2006/table">
            <a:tbl>
              <a:tblPr firstRow="1" bandRow="1">
                <a:tableStyleId>{5C22544A-7EE6-4342-B048-85BDC9FD1C3A}</a:tableStyleId>
              </a:tblPr>
              <a:tblGrid>
                <a:gridCol w="2079869">
                  <a:extLst>
                    <a:ext uri="{9D8B030D-6E8A-4147-A177-3AD203B41FA5}">
                      <a16:colId xmlns:a16="http://schemas.microsoft.com/office/drawing/2014/main" val="20000"/>
                    </a:ext>
                  </a:extLst>
                </a:gridCol>
                <a:gridCol w="1984131">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796413">
                <a:tc>
                  <a:txBody>
                    <a:bodyPr/>
                    <a:lstStyle/>
                    <a:p>
                      <a:r>
                        <a:rPr lang="en-GB" sz="1600" dirty="0"/>
                        <a:t>NATURE OF PAYMENT</a:t>
                      </a:r>
                      <a:endParaRPr lang="en-IN" sz="1600" dirty="0"/>
                    </a:p>
                  </a:txBody>
                  <a:tcPr/>
                </a:tc>
                <a:tc>
                  <a:txBody>
                    <a:bodyPr/>
                    <a:lstStyle/>
                    <a:p>
                      <a:r>
                        <a:rPr lang="en-GB" sz="1600" dirty="0"/>
                        <a:t>Applicable TCS (</a:t>
                      </a:r>
                      <a:r>
                        <a:rPr lang="en-GB" sz="1600" dirty="0" err="1"/>
                        <a:t>Upto</a:t>
                      </a:r>
                      <a:r>
                        <a:rPr lang="en-GB" sz="1600" dirty="0"/>
                        <a:t> Rs.</a:t>
                      </a:r>
                      <a:r>
                        <a:rPr lang="en-GB" sz="1600" baseline="0" dirty="0"/>
                        <a:t>10 lacs remittance)</a:t>
                      </a:r>
                      <a:endParaRPr lang="en-IN" sz="1600" dirty="0"/>
                    </a:p>
                  </a:txBody>
                  <a:tcPr/>
                </a:tc>
                <a:tc>
                  <a:txBody>
                    <a:bodyPr/>
                    <a:lstStyle/>
                    <a:p>
                      <a:r>
                        <a:rPr lang="en-GB" sz="1600" dirty="0"/>
                        <a:t>Applicable TCS (Above</a:t>
                      </a:r>
                      <a:r>
                        <a:rPr lang="en-GB" sz="1600" baseline="0" dirty="0"/>
                        <a:t> Rs.10 lacs remittance)</a:t>
                      </a:r>
                      <a:endParaRPr lang="en-IN" sz="1600" dirty="0"/>
                    </a:p>
                  </a:txBody>
                  <a:tcPr/>
                </a:tc>
                <a:extLst>
                  <a:ext uri="{0D108BD9-81ED-4DB2-BD59-A6C34878D82A}">
                    <a16:rowId xmlns:a16="http://schemas.microsoft.com/office/drawing/2014/main" val="10000"/>
                  </a:ext>
                </a:extLst>
              </a:tr>
              <a:tr h="0">
                <a:tc>
                  <a:txBody>
                    <a:bodyPr/>
                    <a:lstStyle/>
                    <a:p>
                      <a:r>
                        <a:rPr lang="en-GB" dirty="0"/>
                        <a:t>LRS for</a:t>
                      </a:r>
                      <a:r>
                        <a:rPr lang="en-GB" baseline="0" dirty="0"/>
                        <a:t> Education financed by Bank</a:t>
                      </a:r>
                      <a:endParaRPr lang="en-IN" dirty="0"/>
                    </a:p>
                  </a:txBody>
                  <a:tcPr/>
                </a:tc>
                <a:tc>
                  <a:txBody>
                    <a:bodyPr/>
                    <a:lstStyle/>
                    <a:p>
                      <a:pPr algn="ctr"/>
                      <a:r>
                        <a:rPr lang="en-GB" dirty="0"/>
                        <a:t>NIL</a:t>
                      </a:r>
                      <a:endParaRPr lang="en-IN" dirty="0"/>
                    </a:p>
                  </a:txBody>
                  <a:tcPr/>
                </a:tc>
                <a:tc>
                  <a:txBody>
                    <a:bodyPr/>
                    <a:lstStyle/>
                    <a:p>
                      <a:pPr algn="ctr"/>
                      <a:r>
                        <a:rPr lang="en-GB" b="0" dirty="0" smtClean="0">
                          <a:solidFill>
                            <a:schemeClr val="tx1"/>
                          </a:solidFill>
                        </a:rPr>
                        <a:t>NIL</a:t>
                      </a:r>
                      <a:endParaRPr lang="en-IN" b="0" dirty="0">
                        <a:solidFill>
                          <a:schemeClr val="tx1"/>
                        </a:solidFill>
                      </a:endParaRPr>
                    </a:p>
                  </a:txBody>
                  <a:tcPr/>
                </a:tc>
                <a:extLst>
                  <a:ext uri="{0D108BD9-81ED-4DB2-BD59-A6C34878D82A}">
                    <a16:rowId xmlns:a16="http://schemas.microsoft.com/office/drawing/2014/main" val="10001"/>
                  </a:ext>
                </a:extLst>
              </a:tr>
              <a:tr h="0">
                <a:tc>
                  <a:txBody>
                    <a:bodyPr/>
                    <a:lstStyle/>
                    <a:p>
                      <a:r>
                        <a:rPr lang="en-GB" dirty="0"/>
                        <a:t>LRS for Education/Medical</a:t>
                      </a:r>
                      <a:endParaRPr lang="en-IN" dirty="0"/>
                    </a:p>
                  </a:txBody>
                  <a:tcPr/>
                </a:tc>
                <a:tc>
                  <a:txBody>
                    <a:bodyPr/>
                    <a:lstStyle/>
                    <a:p>
                      <a:pPr algn="ctr"/>
                      <a:r>
                        <a:rPr lang="en-GB" dirty="0"/>
                        <a:t>NIL</a:t>
                      </a:r>
                      <a:endParaRPr lang="en-IN" dirty="0"/>
                    </a:p>
                  </a:txBody>
                  <a:tcPr/>
                </a:tc>
                <a:tc>
                  <a:txBody>
                    <a:bodyPr/>
                    <a:lstStyle/>
                    <a:p>
                      <a:pPr algn="ctr"/>
                      <a:r>
                        <a:rPr lang="en-GB" dirty="0"/>
                        <a:t>5%</a:t>
                      </a:r>
                      <a:endParaRPr lang="en-IN" dirty="0"/>
                    </a:p>
                  </a:txBody>
                  <a:tcPr/>
                </a:tc>
                <a:extLst>
                  <a:ext uri="{0D108BD9-81ED-4DB2-BD59-A6C34878D82A}">
                    <a16:rowId xmlns:a16="http://schemas.microsoft.com/office/drawing/2014/main" val="10002"/>
                  </a:ext>
                </a:extLst>
              </a:tr>
              <a:tr h="0">
                <a:tc>
                  <a:txBody>
                    <a:bodyPr/>
                    <a:lstStyle/>
                    <a:p>
                      <a:r>
                        <a:rPr lang="en-GB" dirty="0"/>
                        <a:t>LRS</a:t>
                      </a:r>
                      <a:r>
                        <a:rPr lang="en-GB" baseline="0" dirty="0"/>
                        <a:t> other purpose</a:t>
                      </a:r>
                      <a:endParaRPr lang="en-IN" dirty="0"/>
                    </a:p>
                  </a:txBody>
                  <a:tcPr/>
                </a:tc>
                <a:tc>
                  <a:txBody>
                    <a:bodyPr/>
                    <a:lstStyle/>
                    <a:p>
                      <a:pPr algn="ctr"/>
                      <a:r>
                        <a:rPr lang="en-GB" dirty="0"/>
                        <a:t>NIL</a:t>
                      </a:r>
                      <a:endParaRPr lang="en-IN" dirty="0"/>
                    </a:p>
                  </a:txBody>
                  <a:tcPr/>
                </a:tc>
                <a:tc>
                  <a:txBody>
                    <a:bodyPr/>
                    <a:lstStyle/>
                    <a:p>
                      <a:pPr algn="ctr"/>
                      <a:r>
                        <a:rPr lang="en-GB" dirty="0"/>
                        <a:t>20%</a:t>
                      </a:r>
                      <a:endParaRPr lang="en-IN" dirty="0"/>
                    </a:p>
                  </a:txBody>
                  <a:tcPr/>
                </a:tc>
                <a:extLst>
                  <a:ext uri="{0D108BD9-81ED-4DB2-BD59-A6C34878D82A}">
                    <a16:rowId xmlns:a16="http://schemas.microsoft.com/office/drawing/2014/main" val="10003"/>
                  </a:ext>
                </a:extLst>
              </a:tr>
              <a:tr h="0">
                <a:tc>
                  <a:txBody>
                    <a:bodyPr/>
                    <a:lstStyle/>
                    <a:p>
                      <a:r>
                        <a:rPr lang="en-GB" dirty="0"/>
                        <a:t>Purchase</a:t>
                      </a:r>
                      <a:r>
                        <a:rPr lang="en-GB" baseline="0" dirty="0"/>
                        <a:t> of Tour Program</a:t>
                      </a:r>
                      <a:endParaRPr lang="en-IN" dirty="0"/>
                    </a:p>
                  </a:txBody>
                  <a:tcPr/>
                </a:tc>
                <a:tc>
                  <a:txBody>
                    <a:bodyPr/>
                    <a:lstStyle/>
                    <a:p>
                      <a:pPr algn="ctr"/>
                      <a:r>
                        <a:rPr lang="en-GB" dirty="0"/>
                        <a:t>5%</a:t>
                      </a:r>
                      <a:endParaRPr lang="en-IN" dirty="0"/>
                    </a:p>
                  </a:txBody>
                  <a:tcPr/>
                </a:tc>
                <a:tc>
                  <a:txBody>
                    <a:bodyPr/>
                    <a:lstStyle/>
                    <a:p>
                      <a:pPr algn="ctr"/>
                      <a:r>
                        <a:rPr lang="en-GB" dirty="0"/>
                        <a:t>20%</a:t>
                      </a:r>
                      <a:endParaRPr lang="en-IN" dirty="0"/>
                    </a:p>
                  </a:txBody>
                  <a:tcPr/>
                </a:tc>
                <a:extLst>
                  <a:ext uri="{0D108BD9-81ED-4DB2-BD59-A6C34878D82A}">
                    <a16:rowId xmlns:a16="http://schemas.microsoft.com/office/drawing/2014/main" val="10004"/>
                  </a:ext>
                </a:extLst>
              </a:tr>
            </a:tbl>
          </a:graphicData>
        </a:graphic>
      </p:graphicFrame>
      <p:sp>
        <p:nvSpPr>
          <p:cNvPr id="19"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3667127037"/>
      </p:ext>
    </p:extLst>
  </p:cSld>
  <p:clrMapOvr>
    <a:masterClrMapping/>
  </p:clrMapOvr>
  <p:transition spd="med">
    <p:whee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180" y="609828"/>
            <a:ext cx="6793778" cy="465513"/>
          </a:xfrm>
        </p:spPr>
        <p:txBody>
          <a:bodyPr/>
          <a:lstStyle/>
          <a:p>
            <a:pPr algn="ctr"/>
            <a:r>
              <a:rPr lang="en-IN" sz="2000" b="1" dirty="0">
                <a:solidFill>
                  <a:srgbClr val="7030A0"/>
                </a:solidFill>
              </a:rPr>
              <a:t>ONLINE SUBMISSION OF FORM A2 (877/2024)</a:t>
            </a:r>
            <a:endParaRPr lang="en-US" sz="3600" b="1" dirty="0">
              <a:solidFill>
                <a:srgbClr val="7030A0"/>
              </a:solidFill>
            </a:endParaRPr>
          </a:p>
        </p:txBody>
      </p:sp>
      <p:sp>
        <p:nvSpPr>
          <p:cNvPr id="3" name="Content Placeholder 2"/>
          <p:cNvSpPr>
            <a:spLocks noGrp="1"/>
          </p:cNvSpPr>
          <p:nvPr>
            <p:ph idx="1"/>
          </p:nvPr>
        </p:nvSpPr>
        <p:spPr>
          <a:xfrm>
            <a:off x="204280" y="1138842"/>
            <a:ext cx="8764621" cy="5211157"/>
          </a:xfrm>
        </p:spPr>
        <p:txBody>
          <a:bodyPr/>
          <a:lstStyle/>
          <a:p>
            <a:endParaRPr lang="en-IN" dirty="0"/>
          </a:p>
          <a:p>
            <a:endParaRPr lang="en-GB" dirty="0"/>
          </a:p>
          <a:p>
            <a:pPr algn="just"/>
            <a:r>
              <a:rPr lang="en-GB" sz="2000" dirty="0"/>
              <a:t>Online submission of form A2 since February 11 , 2016, RBI has permitted AD  banks offering internet banking facility to their customer to allow </a:t>
            </a:r>
            <a:r>
              <a:rPr lang="en-GB" sz="2000" u="sng" dirty="0">
                <a:solidFill>
                  <a:srgbClr val="FF0000"/>
                </a:solidFill>
                <a:effectLst>
                  <a:outerShdw blurRad="38100" dist="38100" dir="2700000" algn="tl">
                    <a:srgbClr val="000000">
                      <a:alpha val="43137"/>
                    </a:srgbClr>
                  </a:outerShdw>
                </a:effectLst>
              </a:rPr>
              <a:t>online submission of form A2</a:t>
            </a:r>
            <a:r>
              <a:rPr lang="en-GB" sz="2000" dirty="0"/>
              <a:t>.</a:t>
            </a:r>
            <a:r>
              <a:rPr lang="en-IN" sz="2000" dirty="0"/>
              <a:t> </a:t>
            </a:r>
          </a:p>
          <a:p>
            <a:endParaRPr lang="en-GB" sz="2000" dirty="0"/>
          </a:p>
          <a:p>
            <a:r>
              <a:rPr lang="en-GB" sz="2000" dirty="0"/>
              <a:t>REMOVAL OF LIMITS : </a:t>
            </a:r>
            <a:endParaRPr lang="en-IN" sz="2000" dirty="0"/>
          </a:p>
          <a:p>
            <a:pPr lvl="0" algn="just"/>
            <a:r>
              <a:rPr lang="en-IN" sz="2000" dirty="0">
                <a:solidFill>
                  <a:srgbClr val="00B050"/>
                </a:solidFill>
              </a:rPr>
              <a:t>There shall not be any limit on the amount being remitted on the  basis of ‘online’ Form A2 within the ambit of extant statutory and regulatory framework.</a:t>
            </a:r>
            <a:endParaRPr lang="en-US" sz="2000" dirty="0">
              <a:solidFill>
                <a:srgbClr val="00B050"/>
              </a:solidFill>
            </a:endParaRPr>
          </a:p>
          <a:p>
            <a:endParaRPr lang="en-GB" sz="2000" dirty="0">
              <a:solidFill>
                <a:srgbClr val="00B050"/>
              </a:solidFill>
            </a:endParaRPr>
          </a:p>
          <a:p>
            <a:endParaRPr lang="en-IN" sz="2000" dirty="0"/>
          </a:p>
          <a:p>
            <a:endParaRPr lang="en-IN"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20436"/>
            <a:ext cx="9143999" cy="5708073"/>
          </a:xfrm>
          <a:noFill/>
        </p:spPr>
        <p:txBody>
          <a:bodyPr/>
          <a:lstStyle/>
          <a:p>
            <a:pPr marL="0" indent="0">
              <a:buNone/>
            </a:pPr>
            <a:r>
              <a:rPr lang="en-IN"/>
              <a:t> </a:t>
            </a:r>
            <a:endParaRPr lang="en-US" sz="1800">
              <a:solidFill>
                <a:srgbClr val="00B050"/>
              </a:solidFill>
            </a:endParaRPr>
          </a:p>
        </p:txBody>
      </p:sp>
      <p:sp>
        <p:nvSpPr>
          <p:cNvPr id="2" name="Rectangle 1"/>
          <p:cNvSpPr/>
          <p:nvPr/>
        </p:nvSpPr>
        <p:spPr>
          <a:xfrm>
            <a:off x="166255" y="720436"/>
            <a:ext cx="8977744" cy="5293757"/>
          </a:xfrm>
          <a:prstGeom prst="rect">
            <a:avLst/>
          </a:prstGeom>
        </p:spPr>
        <p:txBody>
          <a:bodyPr wrap="square">
            <a:spAutoFit/>
          </a:bodyPr>
          <a:lstStyle/>
          <a:p>
            <a:pPr algn="just"/>
            <a:r>
              <a:rPr lang="en-US" sz="3200" b="1" dirty="0">
                <a:solidFill>
                  <a:srgbClr val="FF0000"/>
                </a:solidFill>
              </a:rPr>
              <a:t>Non-Resident Account holders can register for UPI services with international mobile numbers of select countries to perform domestic transactions (IC/239/2025)</a:t>
            </a:r>
          </a:p>
          <a:p>
            <a:endParaRPr lang="en-US" sz="3200" dirty="0">
              <a:solidFill>
                <a:srgbClr val="FF0000"/>
              </a:solidFill>
            </a:endParaRPr>
          </a:p>
          <a:p>
            <a:pPr algn="just"/>
            <a:r>
              <a:rPr lang="en-US" sz="3200" b="1" dirty="0">
                <a:solidFill>
                  <a:srgbClr val="00B050"/>
                </a:solidFill>
              </a:rPr>
              <a:t>Customers can register for UPI with mobile numbers of </a:t>
            </a:r>
            <a:r>
              <a:rPr lang="en-US" sz="3200" b="1" dirty="0">
                <a:solidFill>
                  <a:srgbClr val="FF0000"/>
                </a:solidFill>
              </a:rPr>
              <a:t>12 </a:t>
            </a:r>
            <a:r>
              <a:rPr lang="en-US" sz="3200" b="1" dirty="0">
                <a:solidFill>
                  <a:srgbClr val="00B050"/>
                </a:solidFill>
              </a:rPr>
              <a:t>Countries. </a:t>
            </a:r>
          </a:p>
          <a:p>
            <a:pPr algn="just"/>
            <a:r>
              <a:rPr lang="en-US" sz="3200" b="1" dirty="0">
                <a:solidFill>
                  <a:srgbClr val="00B050"/>
                </a:solidFill>
              </a:rPr>
              <a:t>(Singapore, Australia, Canada, </a:t>
            </a:r>
            <a:r>
              <a:rPr lang="en-US" sz="3200" b="1" dirty="0" err="1">
                <a:solidFill>
                  <a:srgbClr val="00B050"/>
                </a:solidFill>
              </a:rPr>
              <a:t>Hongkong</a:t>
            </a:r>
            <a:r>
              <a:rPr lang="en-US" sz="3200" b="1" dirty="0">
                <a:solidFill>
                  <a:srgbClr val="00B050"/>
                </a:solidFill>
              </a:rPr>
              <a:t>, Oman, Qatar, USA, Saudi Arabia, UAE, UK, Malaysia, France)  </a:t>
            </a:r>
          </a:p>
          <a:p>
            <a:endParaRPr lang="en-US" dirty="0">
              <a:solidFill>
                <a:srgbClr val="00B050"/>
              </a:solidFill>
            </a:endParaRPr>
          </a:p>
        </p:txBody>
      </p:sp>
      <p:sp>
        <p:nvSpPr>
          <p:cNvPr id="38"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20436"/>
            <a:ext cx="9143999" cy="5708073"/>
          </a:xfrm>
          <a:noFill/>
        </p:spPr>
        <p:txBody>
          <a:bodyPr/>
          <a:lstStyle/>
          <a:p>
            <a:pPr marL="0" indent="0">
              <a:buNone/>
            </a:pPr>
            <a:r>
              <a:rPr lang="en-IN"/>
              <a:t> </a:t>
            </a:r>
            <a:endParaRPr lang="en-US" sz="1800">
              <a:solidFill>
                <a:srgbClr val="00B050"/>
              </a:solidFill>
            </a:endParaRPr>
          </a:p>
        </p:txBody>
      </p:sp>
      <p:sp>
        <p:nvSpPr>
          <p:cNvPr id="2" name="Rectangle 1"/>
          <p:cNvSpPr/>
          <p:nvPr/>
        </p:nvSpPr>
        <p:spPr>
          <a:xfrm>
            <a:off x="170481" y="1278375"/>
            <a:ext cx="8803036" cy="3785652"/>
          </a:xfrm>
          <a:prstGeom prst="rect">
            <a:avLst/>
          </a:prstGeom>
        </p:spPr>
        <p:txBody>
          <a:bodyPr wrap="square">
            <a:spAutoFit/>
          </a:bodyPr>
          <a:lstStyle/>
          <a:p>
            <a:r>
              <a:rPr lang="en-IN" sz="2400" b="1" dirty="0" smtClean="0">
                <a:solidFill>
                  <a:srgbClr val="FF0000"/>
                </a:solidFill>
              </a:rPr>
              <a:t>UPI-Pay </a:t>
            </a:r>
            <a:r>
              <a:rPr lang="en-IN" sz="2400" b="1" dirty="0">
                <a:solidFill>
                  <a:srgbClr val="FF0000"/>
                </a:solidFill>
              </a:rPr>
              <a:t>Now: India- Singapore Cross Border Remittance System through UPI (IC/570/2025):</a:t>
            </a:r>
          </a:p>
          <a:p>
            <a:r>
              <a:rPr lang="en-IN" sz="2400" b="1" dirty="0">
                <a:solidFill>
                  <a:srgbClr val="FF0000"/>
                </a:solidFill>
              </a:rPr>
              <a:t/>
            </a:r>
            <a:br>
              <a:rPr lang="en-IN" sz="2400" b="1" dirty="0">
                <a:solidFill>
                  <a:srgbClr val="FF0000"/>
                </a:solidFill>
              </a:rPr>
            </a:br>
            <a:r>
              <a:rPr lang="en-US" sz="2400" b="1" dirty="0">
                <a:solidFill>
                  <a:srgbClr val="00B050"/>
                </a:solidFill>
              </a:rPr>
              <a:t>Canara Bank has launched instant cross border remittance solution between India and Singapore through UPI by linking UPI and </a:t>
            </a:r>
            <a:r>
              <a:rPr lang="en-US" sz="2400" b="1" dirty="0">
                <a:solidFill>
                  <a:srgbClr val="FF0000"/>
                </a:solidFill>
              </a:rPr>
              <a:t>Pay Now, a Singapore based payment solution </a:t>
            </a:r>
            <a:r>
              <a:rPr lang="en-US" sz="2400" b="1" dirty="0">
                <a:solidFill>
                  <a:srgbClr val="00B050"/>
                </a:solidFill>
              </a:rPr>
              <a:t>has been enabled for CROSS border remittance facility in Canara ai1 </a:t>
            </a:r>
            <a:r>
              <a:rPr lang="en-US" sz="2400" b="1" dirty="0" smtClean="0">
                <a:solidFill>
                  <a:srgbClr val="00B050"/>
                </a:solidFill>
              </a:rPr>
              <a:t>app.</a:t>
            </a:r>
          </a:p>
          <a:p>
            <a:r>
              <a:rPr lang="en-US" sz="2400" b="1" dirty="0" smtClean="0">
                <a:solidFill>
                  <a:srgbClr val="00B050"/>
                </a:solidFill>
              </a:rPr>
              <a:t>This </a:t>
            </a:r>
            <a:r>
              <a:rPr lang="en-US" sz="2400" b="1" dirty="0">
                <a:solidFill>
                  <a:srgbClr val="00B050"/>
                </a:solidFill>
              </a:rPr>
              <a:t>enables users in India and Singapore to remit and receive </a:t>
            </a:r>
            <a:r>
              <a:rPr lang="en-US" sz="2400" dirty="0">
                <a:solidFill>
                  <a:srgbClr val="00B050"/>
                </a:solidFill>
              </a:rPr>
              <a:t>money to each other instantly</a:t>
            </a:r>
            <a:r>
              <a:rPr lang="en-US" sz="2400" dirty="0" smtClean="0"/>
              <a:t>.</a:t>
            </a:r>
            <a:endParaRPr lang="en-US" sz="2400" dirty="0"/>
          </a:p>
        </p:txBody>
      </p:sp>
      <p:sp>
        <p:nvSpPr>
          <p:cNvPr id="38"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978459362"/>
      </p:ext>
    </p:extLst>
  </p:cSld>
  <p:clrMapOvr>
    <a:masterClrMapping/>
  </p:clrMapOvr>
  <p:transition spd="med">
    <p:whee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91306" y="704850"/>
            <a:ext cx="8561387" cy="693127"/>
          </a:xfrm>
          <a:solidFill>
            <a:srgbClr val="FFFF00"/>
          </a:solidFill>
        </p:spPr>
        <p:txBody>
          <a:bodyPr/>
          <a:lstStyle/>
          <a:p>
            <a:r>
              <a:rPr lang="en-GB" sz="1800" b="1" dirty="0"/>
              <a:t>UPI-</a:t>
            </a:r>
            <a:r>
              <a:rPr lang="en-GB" sz="1800" b="1" dirty="0" err="1"/>
              <a:t>PayNow</a:t>
            </a:r>
            <a:r>
              <a:rPr lang="en-GB" sz="1800" b="1" dirty="0"/>
              <a:t>: India- Singapore Cross Border Remittance System through UPI – IC/570/2025</a:t>
            </a:r>
            <a:endParaRPr lang="en-IN" sz="1800" b="1" dirty="0"/>
          </a:p>
        </p:txBody>
      </p:sp>
      <p:sp>
        <p:nvSpPr>
          <p:cNvPr id="3" name="Content Placeholder 2"/>
          <p:cNvSpPr>
            <a:spLocks noGrp="1"/>
          </p:cNvSpPr>
          <p:nvPr>
            <p:ph idx="4294967295"/>
          </p:nvPr>
        </p:nvSpPr>
        <p:spPr>
          <a:xfrm>
            <a:off x="0" y="1645872"/>
            <a:ext cx="9144000" cy="5708650"/>
          </a:xfrm>
          <a:prstGeom prst="rect">
            <a:avLst/>
          </a:prstGeom>
          <a:noFill/>
        </p:spPr>
        <p:txBody>
          <a:bodyPr/>
          <a:lstStyle/>
          <a:p>
            <a:pPr marL="0" indent="0">
              <a:buNone/>
            </a:pPr>
            <a:r>
              <a:rPr lang="en-IN" dirty="0">
                <a:solidFill>
                  <a:srgbClr val="00B050"/>
                </a:solidFill>
              </a:rPr>
              <a:t>1.</a:t>
            </a:r>
            <a:r>
              <a:rPr lang="en-IN" dirty="0"/>
              <a:t> </a:t>
            </a:r>
            <a:r>
              <a:rPr lang="en-IN" dirty="0">
                <a:solidFill>
                  <a:srgbClr val="FF0000"/>
                </a:solidFill>
              </a:rPr>
              <a:t>Foreign Inward Remittance (FIR) </a:t>
            </a:r>
            <a:r>
              <a:rPr lang="en-IN" dirty="0">
                <a:solidFill>
                  <a:srgbClr val="00B050"/>
                </a:solidFill>
              </a:rPr>
              <a:t>- To receive funds from Singapore to India using UPI ID of Indian UPI User.</a:t>
            </a:r>
            <a:endParaRPr lang="en-US" dirty="0">
              <a:solidFill>
                <a:srgbClr val="00B050"/>
              </a:solidFill>
            </a:endParaRPr>
          </a:p>
          <a:p>
            <a:pPr marL="0" indent="0">
              <a:buNone/>
            </a:pPr>
            <a:r>
              <a:rPr lang="en-IN" dirty="0">
                <a:solidFill>
                  <a:srgbClr val="00B050"/>
                </a:solidFill>
              </a:rPr>
              <a:t>2. </a:t>
            </a:r>
            <a:r>
              <a:rPr lang="en-IN" dirty="0">
                <a:solidFill>
                  <a:srgbClr val="FF0000"/>
                </a:solidFill>
              </a:rPr>
              <a:t>Foreign Outward Remittance (FOR) </a:t>
            </a:r>
            <a:r>
              <a:rPr lang="en-IN" dirty="0">
                <a:solidFill>
                  <a:srgbClr val="00B050"/>
                </a:solidFill>
              </a:rPr>
              <a:t>- To remit funds to Singapore from India using Mobile Number of Singapore BCS Pay Now User.</a:t>
            </a:r>
            <a:endParaRPr lang="en-US" dirty="0">
              <a:solidFill>
                <a:srgbClr val="00B050"/>
              </a:solidFill>
            </a:endParaRPr>
          </a:p>
          <a:p>
            <a:pPr marL="0" indent="0">
              <a:buNone/>
            </a:pPr>
            <a:r>
              <a:rPr lang="en-IN" dirty="0">
                <a:solidFill>
                  <a:srgbClr val="00B050"/>
                </a:solidFill>
              </a:rPr>
              <a:t>The following are the </a:t>
            </a:r>
            <a:r>
              <a:rPr lang="en-IN" dirty="0">
                <a:solidFill>
                  <a:srgbClr val="FF0000"/>
                </a:solidFill>
              </a:rPr>
              <a:t>present remittance conditions permitted by NPCI </a:t>
            </a:r>
            <a:r>
              <a:rPr lang="en-IN" dirty="0">
                <a:solidFill>
                  <a:srgbClr val="00B050"/>
                </a:solidFill>
              </a:rPr>
              <a:t>for India, Singapore cross border remittance system using UPI-Pay Now linkage.</a:t>
            </a:r>
            <a:endParaRPr lang="en-IN" dirty="0">
              <a:solidFill>
                <a:srgbClr val="FF0000"/>
              </a:solidFill>
            </a:endParaRPr>
          </a:p>
          <a:p>
            <a:pPr marL="0" indent="0">
              <a:buNone/>
            </a:pPr>
            <a:endParaRPr lang="en-US" dirty="0"/>
          </a:p>
          <a:p>
            <a:pPr marL="0" indent="0">
              <a:buNone/>
            </a:pPr>
            <a:endParaRPr lang="en-US" sz="1800" dirty="0">
              <a:solidFill>
                <a:srgbClr val="00B050"/>
              </a:solidFill>
            </a:endParaRPr>
          </a:p>
        </p:txBody>
      </p:sp>
      <p:graphicFrame>
        <p:nvGraphicFramePr>
          <p:cNvPr id="2" name="Table 1"/>
          <p:cNvGraphicFramePr>
            <a:graphicFrameLocks noGrp="1"/>
          </p:cNvGraphicFramePr>
          <p:nvPr/>
        </p:nvGraphicFramePr>
        <p:xfrm>
          <a:off x="179842" y="3674616"/>
          <a:ext cx="8469746" cy="2554489"/>
        </p:xfrm>
        <a:graphic>
          <a:graphicData uri="http://schemas.openxmlformats.org/drawingml/2006/table">
            <a:tbl>
              <a:tblPr firstRow="1" firstCol="1" bandRow="1"/>
              <a:tblGrid>
                <a:gridCol w="1016797">
                  <a:extLst>
                    <a:ext uri="{9D8B030D-6E8A-4147-A177-3AD203B41FA5}">
                      <a16:colId xmlns:a16="http://schemas.microsoft.com/office/drawing/2014/main" val="20000"/>
                    </a:ext>
                  </a:extLst>
                </a:gridCol>
                <a:gridCol w="4903397">
                  <a:extLst>
                    <a:ext uri="{9D8B030D-6E8A-4147-A177-3AD203B41FA5}">
                      <a16:colId xmlns:a16="http://schemas.microsoft.com/office/drawing/2014/main" val="20001"/>
                    </a:ext>
                  </a:extLst>
                </a:gridCol>
                <a:gridCol w="2549552">
                  <a:extLst>
                    <a:ext uri="{9D8B030D-6E8A-4147-A177-3AD203B41FA5}">
                      <a16:colId xmlns:a16="http://schemas.microsoft.com/office/drawing/2014/main" val="20002"/>
                    </a:ext>
                  </a:extLst>
                </a:gridCol>
              </a:tblGrid>
              <a:tr h="353692">
                <a:tc>
                  <a:txBody>
                    <a:bodyPr/>
                    <a:lstStyle/>
                    <a:p>
                      <a:pPr marL="228600" marR="30480" algn="just">
                        <a:lnSpc>
                          <a:spcPct val="107000"/>
                        </a:lnSpc>
                        <a:spcBef>
                          <a:spcPts val="830"/>
                        </a:spcBef>
                        <a:spcAft>
                          <a:spcPts val="800"/>
                        </a:spcAft>
                        <a:tabLst>
                          <a:tab pos="582930" algn="l"/>
                        </a:tabLst>
                      </a:pPr>
                      <a:r>
                        <a:rPr lang="en-IN" b="1" dirty="0">
                          <a:solidFill>
                            <a:srgbClr val="FF0000"/>
                          </a:solidFill>
                        </a:rPr>
                        <a:t>S No</a:t>
                      </a:r>
                      <a:endParaRPr lang="en-US" b="1" dirty="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ctr">
                        <a:lnSpc>
                          <a:spcPct val="107000"/>
                        </a:lnSpc>
                        <a:spcBef>
                          <a:spcPts val="830"/>
                        </a:spcBef>
                        <a:spcAft>
                          <a:spcPts val="800"/>
                        </a:spcAft>
                        <a:tabLst>
                          <a:tab pos="582930" algn="l"/>
                        </a:tabLst>
                      </a:pPr>
                      <a:r>
                        <a:rPr lang="en-IN" b="1" dirty="0">
                          <a:solidFill>
                            <a:srgbClr val="FF0000"/>
                          </a:solidFill>
                        </a:rPr>
                        <a:t>Conditions</a:t>
                      </a:r>
                      <a:endParaRPr lang="en-US" b="1" dirty="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ctr">
                        <a:lnSpc>
                          <a:spcPct val="107000"/>
                        </a:lnSpc>
                        <a:spcBef>
                          <a:spcPts val="830"/>
                        </a:spcBef>
                        <a:spcAft>
                          <a:spcPts val="800"/>
                        </a:spcAft>
                        <a:tabLst>
                          <a:tab pos="582930" algn="l"/>
                        </a:tabLst>
                      </a:pPr>
                      <a:r>
                        <a:rPr lang="en-IN" b="1">
                          <a:solidFill>
                            <a:srgbClr val="FF0000"/>
                          </a:solidFill>
                        </a:rPr>
                        <a:t>Allowed limit</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13778">
                <a:tc>
                  <a:txBody>
                    <a:bodyPr/>
                    <a:lstStyle/>
                    <a:p>
                      <a:pPr marL="228600" marR="30480" algn="just">
                        <a:lnSpc>
                          <a:spcPct val="107000"/>
                        </a:lnSpc>
                        <a:spcBef>
                          <a:spcPts val="830"/>
                        </a:spcBef>
                        <a:spcAft>
                          <a:spcPts val="800"/>
                        </a:spcAft>
                        <a:tabLst>
                          <a:tab pos="582930" algn="l"/>
                        </a:tabLst>
                      </a:pPr>
                      <a:r>
                        <a:rPr lang="en-IN">
                          <a:solidFill>
                            <a:srgbClr val="00B050"/>
                          </a:solidFill>
                        </a:rPr>
                        <a:t>1</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Maximum amount per day/per transaction for Foreign Inward Remittance (FIR) or Foreign Outward Remittance (FOR)</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ctr">
                        <a:lnSpc>
                          <a:spcPct val="107000"/>
                        </a:lnSpc>
                        <a:spcBef>
                          <a:spcPts val="830"/>
                        </a:spcBef>
                        <a:spcAft>
                          <a:spcPts val="800"/>
                        </a:spcAft>
                        <a:tabLst>
                          <a:tab pos="582930" algn="l"/>
                        </a:tabLst>
                      </a:pPr>
                      <a:r>
                        <a:rPr lang="en-IN">
                          <a:solidFill>
                            <a:srgbClr val="00B050"/>
                          </a:solidFill>
                        </a:rPr>
                        <a:t>SGD 1000</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33327">
                <a:tc>
                  <a:txBody>
                    <a:bodyPr/>
                    <a:lstStyle/>
                    <a:p>
                      <a:pPr marL="228600" marR="30480" algn="just">
                        <a:lnSpc>
                          <a:spcPct val="107000"/>
                        </a:lnSpc>
                        <a:spcBef>
                          <a:spcPts val="830"/>
                        </a:spcBef>
                        <a:spcAft>
                          <a:spcPts val="800"/>
                        </a:spcAft>
                        <a:tabLst>
                          <a:tab pos="582930" algn="l"/>
                        </a:tabLst>
                      </a:pPr>
                      <a:r>
                        <a:rPr lang="en-IN">
                          <a:solidFill>
                            <a:srgbClr val="00B050"/>
                          </a:solidFill>
                        </a:rPr>
                        <a:t>2</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Minimum amount per transaction for FIR or FOR</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ctr">
                        <a:lnSpc>
                          <a:spcPct val="107000"/>
                        </a:lnSpc>
                        <a:spcBef>
                          <a:spcPts val="830"/>
                        </a:spcBef>
                        <a:spcAft>
                          <a:spcPts val="800"/>
                        </a:spcAft>
                        <a:tabLst>
                          <a:tab pos="582930" algn="l"/>
                        </a:tabLst>
                      </a:pPr>
                      <a:r>
                        <a:rPr lang="en-IN">
                          <a:solidFill>
                            <a:srgbClr val="00B050"/>
                          </a:solidFill>
                        </a:rPr>
                        <a:t>SGD 1</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3692">
                <a:tc>
                  <a:txBody>
                    <a:bodyPr/>
                    <a:lstStyle/>
                    <a:p>
                      <a:pPr marL="228600" marR="30480" algn="just">
                        <a:lnSpc>
                          <a:spcPct val="107000"/>
                        </a:lnSpc>
                        <a:spcBef>
                          <a:spcPts val="830"/>
                        </a:spcBef>
                        <a:spcAft>
                          <a:spcPts val="800"/>
                        </a:spcAft>
                        <a:tabLst>
                          <a:tab pos="582930" algn="l"/>
                        </a:tabLst>
                      </a:pPr>
                      <a:r>
                        <a:rPr lang="en-IN">
                          <a:solidFill>
                            <a:srgbClr val="00B050"/>
                          </a:solidFill>
                        </a:rPr>
                        <a:t>3</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Maximum number of transactions per day</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ctr">
                        <a:lnSpc>
                          <a:spcPct val="107000"/>
                        </a:lnSpc>
                        <a:spcBef>
                          <a:spcPts val="830"/>
                        </a:spcBef>
                        <a:spcAft>
                          <a:spcPts val="800"/>
                        </a:spcAft>
                        <a:tabLst>
                          <a:tab pos="582930" algn="l"/>
                        </a:tabLst>
                      </a:pPr>
                      <a:r>
                        <a:rPr lang="en-IN" dirty="0">
                          <a:solidFill>
                            <a:srgbClr val="00B050"/>
                          </a:solidFill>
                        </a:rPr>
                        <a:t>No limit</a:t>
                      </a:r>
                      <a:endParaRPr lang="en-US"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5"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769351"/>
            <a:ext cx="8651631" cy="637417"/>
          </a:xfrm>
          <a:solidFill>
            <a:srgbClr val="FFFF00"/>
          </a:solidFill>
        </p:spPr>
        <p:txBody>
          <a:bodyPr/>
          <a:lstStyle/>
          <a:p>
            <a:pPr marL="0" indent="0">
              <a:buNone/>
            </a:pPr>
            <a:r>
              <a:rPr lang="en-GB" sz="2000" b="0" dirty="0"/>
              <a:t>UPI-</a:t>
            </a:r>
            <a:r>
              <a:rPr lang="en-GB" sz="2000" b="0" dirty="0" err="1"/>
              <a:t>PayNow</a:t>
            </a:r>
            <a:r>
              <a:rPr lang="en-GB" sz="2000" b="0" dirty="0"/>
              <a:t>: India- Singapore Cross Border Remittance System through UPI  - IC/570/2025</a:t>
            </a:r>
            <a:endParaRPr lang="en-US" dirty="0"/>
          </a:p>
          <a:p>
            <a:endParaRPr lang="en-US" dirty="0"/>
          </a:p>
        </p:txBody>
      </p:sp>
      <p:graphicFrame>
        <p:nvGraphicFramePr>
          <p:cNvPr id="4" name="Table 3"/>
          <p:cNvGraphicFramePr>
            <a:graphicFrameLocks noGrp="1"/>
          </p:cNvGraphicFramePr>
          <p:nvPr/>
        </p:nvGraphicFramePr>
        <p:xfrm>
          <a:off x="120074" y="1810326"/>
          <a:ext cx="8663708" cy="3445738"/>
        </p:xfrm>
        <a:graphic>
          <a:graphicData uri="http://schemas.openxmlformats.org/drawingml/2006/table">
            <a:tbl>
              <a:tblPr firstRow="1" firstCol="1" bandRow="1"/>
              <a:tblGrid>
                <a:gridCol w="847046">
                  <a:extLst>
                    <a:ext uri="{9D8B030D-6E8A-4147-A177-3AD203B41FA5}">
                      <a16:colId xmlns:a16="http://schemas.microsoft.com/office/drawing/2014/main" val="20000"/>
                    </a:ext>
                  </a:extLst>
                </a:gridCol>
                <a:gridCol w="4361654">
                  <a:extLst>
                    <a:ext uri="{9D8B030D-6E8A-4147-A177-3AD203B41FA5}">
                      <a16:colId xmlns:a16="http://schemas.microsoft.com/office/drawing/2014/main" val="20001"/>
                    </a:ext>
                  </a:extLst>
                </a:gridCol>
                <a:gridCol w="3455008">
                  <a:extLst>
                    <a:ext uri="{9D8B030D-6E8A-4147-A177-3AD203B41FA5}">
                      <a16:colId xmlns:a16="http://schemas.microsoft.com/office/drawing/2014/main" val="20002"/>
                    </a:ext>
                  </a:extLst>
                </a:gridCol>
              </a:tblGrid>
              <a:tr h="421597">
                <a:tc>
                  <a:txBody>
                    <a:bodyPr/>
                    <a:lstStyle/>
                    <a:p>
                      <a:pPr marL="0" marR="0" algn="l">
                        <a:lnSpc>
                          <a:spcPct val="107000"/>
                        </a:lnSpc>
                        <a:spcBef>
                          <a:spcPct val="0"/>
                        </a:spcBef>
                        <a:spcAft>
                          <a:spcPts val="800"/>
                        </a:spcAft>
                      </a:pPr>
                      <a:r>
                        <a:rPr lang="en-IN" b="1">
                          <a:solidFill>
                            <a:srgbClr val="FF0000"/>
                          </a:solidFill>
                        </a:rPr>
                        <a:t>S No. </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ct val="0"/>
                        </a:spcBef>
                        <a:spcAft>
                          <a:spcPts val="800"/>
                        </a:spcAft>
                      </a:pPr>
                      <a:r>
                        <a:rPr lang="en-IN" b="1">
                          <a:solidFill>
                            <a:srgbClr val="FF0000"/>
                          </a:solidFill>
                        </a:rPr>
                        <a:t>Particulars</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ct val="0"/>
                        </a:spcBef>
                        <a:spcAft>
                          <a:spcPts val="800"/>
                        </a:spcAft>
                      </a:pPr>
                      <a:r>
                        <a:rPr lang="en-IN" b="1">
                          <a:solidFill>
                            <a:srgbClr val="FF0000"/>
                          </a:solidFill>
                        </a:rPr>
                        <a:t>Amount</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04828">
                <a:tc>
                  <a:txBody>
                    <a:bodyPr/>
                    <a:lstStyle/>
                    <a:p>
                      <a:pPr marL="228600" marR="30480" algn="just">
                        <a:lnSpc>
                          <a:spcPct val="107000"/>
                        </a:lnSpc>
                        <a:spcBef>
                          <a:spcPts val="830"/>
                        </a:spcBef>
                        <a:spcAft>
                          <a:spcPts val="800"/>
                        </a:spcAft>
                        <a:tabLst>
                          <a:tab pos="582930" algn="l"/>
                        </a:tabLst>
                      </a:pPr>
                      <a:r>
                        <a:rPr lang="en-IN">
                          <a:solidFill>
                            <a:srgbClr val="00B050"/>
                          </a:solidFill>
                        </a:rPr>
                        <a:t>1</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ct val="0"/>
                        </a:spcBef>
                        <a:spcAft>
                          <a:spcPts val="800"/>
                        </a:spcAft>
                      </a:pPr>
                      <a:r>
                        <a:rPr lang="en-IN">
                          <a:solidFill>
                            <a:srgbClr val="00B050"/>
                          </a:solidFill>
                        </a:rPr>
                        <a:t>Bank’s Commission for each transaction.</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just">
                        <a:lnSpc>
                          <a:spcPct val="107000"/>
                        </a:lnSpc>
                        <a:spcBef>
                          <a:spcPts val="830"/>
                        </a:spcBef>
                        <a:spcAft>
                          <a:spcPts val="800"/>
                        </a:spcAft>
                        <a:tabLst>
                          <a:tab pos="582930" algn="l"/>
                        </a:tabLst>
                      </a:pPr>
                      <a:r>
                        <a:rPr lang="en-IN">
                          <a:solidFill>
                            <a:srgbClr val="00B050"/>
                          </a:solidFill>
                        </a:rPr>
                        <a:t>SGD 3.75 at Bank’s TT Selling card rate.</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2414">
                <a:tc>
                  <a:txBody>
                    <a:bodyPr/>
                    <a:lstStyle/>
                    <a:p>
                      <a:pPr marL="228600" marR="30480" algn="just">
                        <a:lnSpc>
                          <a:spcPct val="107000"/>
                        </a:lnSpc>
                        <a:spcBef>
                          <a:spcPts val="830"/>
                        </a:spcBef>
                        <a:spcAft>
                          <a:spcPts val="800"/>
                        </a:spcAft>
                        <a:tabLst>
                          <a:tab pos="582930" algn="l"/>
                        </a:tabLst>
                      </a:pPr>
                      <a:r>
                        <a:rPr lang="en-IN">
                          <a:solidFill>
                            <a:srgbClr val="00B050"/>
                          </a:solidFill>
                        </a:rPr>
                        <a:t>2</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a:solidFill>
                            <a:srgbClr val="00B050"/>
                          </a:solidFill>
                        </a:rPr>
                        <a:t>GST on Commission</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just">
                        <a:lnSpc>
                          <a:spcPct val="107000"/>
                        </a:lnSpc>
                        <a:spcBef>
                          <a:spcPts val="830"/>
                        </a:spcBef>
                        <a:spcAft>
                          <a:spcPts val="800"/>
                        </a:spcAft>
                        <a:tabLst>
                          <a:tab pos="582930" algn="l"/>
                        </a:tabLst>
                      </a:pPr>
                      <a:r>
                        <a:rPr lang="en-IN">
                          <a:solidFill>
                            <a:srgbClr val="00B050"/>
                          </a:solidFill>
                        </a:rPr>
                        <a:t>18% on SGD 3.75</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2414">
                <a:tc>
                  <a:txBody>
                    <a:bodyPr/>
                    <a:lstStyle/>
                    <a:p>
                      <a:pPr marL="228600" marR="30480" algn="just">
                        <a:lnSpc>
                          <a:spcPct val="107000"/>
                        </a:lnSpc>
                        <a:spcBef>
                          <a:spcPts val="830"/>
                        </a:spcBef>
                        <a:spcAft>
                          <a:spcPts val="800"/>
                        </a:spcAft>
                        <a:tabLst>
                          <a:tab pos="582930" algn="l"/>
                        </a:tabLst>
                      </a:pPr>
                      <a:r>
                        <a:rPr lang="en-IN">
                          <a:solidFill>
                            <a:srgbClr val="00B050"/>
                          </a:solidFill>
                        </a:rPr>
                        <a:t>3</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a:solidFill>
                            <a:srgbClr val="00B050"/>
                          </a:solidFill>
                        </a:rPr>
                        <a:t>TCS collected from upfront basis.</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just">
                        <a:lnSpc>
                          <a:spcPct val="107000"/>
                        </a:lnSpc>
                        <a:spcBef>
                          <a:spcPts val="830"/>
                        </a:spcBef>
                        <a:spcAft>
                          <a:spcPts val="800"/>
                        </a:spcAft>
                        <a:tabLst>
                          <a:tab pos="582930" algn="l"/>
                        </a:tabLst>
                      </a:pPr>
                      <a:r>
                        <a:rPr lang="en-IN">
                          <a:solidFill>
                            <a:srgbClr val="00B050"/>
                          </a:solidFill>
                        </a:rPr>
                        <a:t>20% on Transaction Amount</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14485">
                <a:tc>
                  <a:txBody>
                    <a:bodyPr/>
                    <a:lstStyle/>
                    <a:p>
                      <a:pPr marL="228600" marR="30480" algn="just">
                        <a:lnSpc>
                          <a:spcPct val="107000"/>
                        </a:lnSpc>
                        <a:spcBef>
                          <a:spcPts val="830"/>
                        </a:spcBef>
                        <a:spcAft>
                          <a:spcPts val="800"/>
                        </a:spcAft>
                        <a:tabLst>
                          <a:tab pos="582930" algn="l"/>
                        </a:tabLst>
                      </a:pPr>
                      <a:r>
                        <a:rPr lang="en-IN">
                          <a:solidFill>
                            <a:srgbClr val="00B050"/>
                          </a:solidFill>
                        </a:rPr>
                        <a:t>4</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a:solidFill>
                            <a:srgbClr val="00B050"/>
                          </a:solidFill>
                        </a:rPr>
                        <a:t>GST on currency conversion or Currency Conversion Tax (CCT).</a:t>
                      </a:r>
                      <a:endParaRPr lang="en-US">
                        <a:solidFill>
                          <a:srgbClr val="00B050"/>
                        </a:solidFill>
                      </a:endParaRPr>
                    </a:p>
                    <a:p>
                      <a:pPr marL="228600" marR="0" algn="just">
                        <a:lnSpc>
                          <a:spcPct val="107000"/>
                        </a:lnSpc>
                        <a:spcBef>
                          <a:spcPct val="0"/>
                        </a:spcBef>
                        <a:spcAft>
                          <a:spcPts val="800"/>
                        </a:spcAft>
                      </a:pPr>
                      <a:r>
                        <a:rPr lang="en-IN">
                          <a:solidFill>
                            <a:srgbClr val="00B050"/>
                          </a:solidFill>
                        </a:rPr>
                        <a:t> </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0480" algn="just">
                        <a:lnSpc>
                          <a:spcPct val="107000"/>
                        </a:lnSpc>
                        <a:spcBef>
                          <a:spcPts val="830"/>
                        </a:spcBef>
                        <a:spcAft>
                          <a:spcPts val="800"/>
                        </a:spcAft>
                        <a:tabLst>
                          <a:tab pos="582930" algn="l"/>
                        </a:tabLst>
                      </a:pPr>
                      <a:r>
                        <a:rPr lang="en-IN">
                          <a:solidFill>
                            <a:srgbClr val="00B050"/>
                          </a:solidFill>
                        </a:rPr>
                        <a:t>18% of one per cent of the gross amount of purchase or sale of foreign currency, subject to a minimum of Rs.45/- as per circular: 317/2017</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2"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96686"/>
            <a:ext cx="9144000" cy="578199"/>
          </a:xfrm>
        </p:spPr>
        <p:style>
          <a:lnRef idx="0">
            <a:schemeClr val="accent6"/>
          </a:lnRef>
          <a:fillRef idx="3">
            <a:schemeClr val="accent6"/>
          </a:fillRef>
          <a:effectRef idx="3">
            <a:schemeClr val="accent6"/>
          </a:effectRef>
          <a:fontRef idx="minor">
            <a:schemeClr val="lt1"/>
          </a:fontRef>
        </p:style>
        <p:txBody>
          <a:bodyPr/>
          <a:lstStyle/>
          <a:p>
            <a:pPr lvl="0" algn="ctr"/>
            <a:r>
              <a:rPr lang="en-IN" sz="1600" b="1" dirty="0"/>
              <a:t> ACCOUNTS IN FOREIGN CURRENCY FOR SETTLEMENT  (RBI amends FEMA 10 (R) (</a:t>
            </a:r>
            <a:r>
              <a:rPr lang="en-IN" sz="1600" b="1" dirty="0" smtClean="0"/>
              <a:t>IC/67/2025)</a:t>
            </a:r>
            <a:endParaRPr lang="en-US" sz="1600" dirty="0"/>
          </a:p>
        </p:txBody>
      </p:sp>
      <p:sp>
        <p:nvSpPr>
          <p:cNvPr id="3" name="Content Placeholder 2"/>
          <p:cNvSpPr>
            <a:spLocks noGrp="1"/>
          </p:cNvSpPr>
          <p:nvPr>
            <p:ph idx="1"/>
          </p:nvPr>
        </p:nvSpPr>
        <p:spPr>
          <a:xfrm>
            <a:off x="1" y="1274885"/>
            <a:ext cx="9144000" cy="5202115"/>
          </a:xfrm>
        </p:spPr>
        <p:txBody>
          <a:bodyPr/>
          <a:lstStyle/>
          <a:p>
            <a:pPr algn="just"/>
            <a:endParaRPr lang="en-IN" sz="1800" dirty="0" smtClean="0">
              <a:solidFill>
                <a:srgbClr val="7030A0"/>
              </a:solidFill>
              <a:latin typeface="Trebuchet MS" panose="020B0603020202020204" pitchFamily="34" charset="0"/>
            </a:endParaRPr>
          </a:p>
          <a:p>
            <a:pPr algn="just"/>
            <a:r>
              <a:rPr lang="en-IN" sz="1800" dirty="0" smtClean="0">
                <a:solidFill>
                  <a:srgbClr val="7030A0"/>
                </a:solidFill>
                <a:latin typeface="Trebuchet MS" panose="020B0603020202020204" pitchFamily="34" charset="0"/>
              </a:rPr>
              <a:t>RBI </a:t>
            </a:r>
            <a:r>
              <a:rPr lang="en-IN" sz="1800" dirty="0">
                <a:solidFill>
                  <a:srgbClr val="7030A0"/>
                </a:solidFill>
                <a:latin typeface="Trebuchet MS" panose="020B0603020202020204" pitchFamily="34" charset="0"/>
              </a:rPr>
              <a:t>amends FEMA 10 (R) 2015 permitting Indian exporters to open  accounts in any foreign currency overseas for settlement of trade transactions including receiving export proceeds and using these proceeds to pay for imports, subject to conditions ( IC/67/2025</a:t>
            </a:r>
            <a:r>
              <a:rPr lang="en-IN" sz="1800" dirty="0" smtClean="0">
                <a:solidFill>
                  <a:srgbClr val="7030A0"/>
                </a:solidFill>
                <a:latin typeface="Trebuchet MS" panose="020B0603020202020204" pitchFamily="34" charset="0"/>
              </a:rPr>
              <a:t>)</a:t>
            </a:r>
          </a:p>
          <a:p>
            <a:r>
              <a:rPr lang="en-US" sz="1800" u="sng" dirty="0" smtClean="0">
                <a:solidFill>
                  <a:srgbClr val="7030A0"/>
                </a:solidFill>
              </a:rPr>
              <a:t>Foreign </a:t>
            </a:r>
            <a:r>
              <a:rPr lang="en-US" sz="1800" u="sng" dirty="0">
                <a:solidFill>
                  <a:srgbClr val="7030A0"/>
                </a:solidFill>
              </a:rPr>
              <a:t>Currency Accounts for Exporters :</a:t>
            </a:r>
          </a:p>
          <a:p>
            <a:r>
              <a:rPr lang="en-US" sz="1800" dirty="0"/>
              <a:t>Indian Exporters can open, hold and maintain  foreign currency accounts abroad to receive export proceeds.</a:t>
            </a:r>
          </a:p>
          <a:p>
            <a:r>
              <a:rPr lang="en-US" sz="1800" dirty="0"/>
              <a:t>Funds can be used for imports  or must be repatriated to India.</a:t>
            </a:r>
          </a:p>
          <a:p>
            <a:r>
              <a:rPr lang="en-US" sz="1800" dirty="0"/>
              <a:t>Repatriation must occur by the end of the next month.</a:t>
            </a:r>
          </a:p>
          <a:p>
            <a:r>
              <a:rPr lang="en-US" sz="1800" dirty="0"/>
              <a:t>All actions are subject to FEMA regulations</a:t>
            </a:r>
            <a:r>
              <a:rPr lang="en-US" sz="1800" dirty="0" smtClean="0"/>
              <a:t>.</a:t>
            </a:r>
          </a:p>
          <a:p>
            <a:endParaRPr lang="en-US" sz="1800" dirty="0"/>
          </a:p>
          <a:p>
            <a:pPr algn="just"/>
            <a:endParaRPr lang="en-IN" sz="1800" dirty="0">
              <a:solidFill>
                <a:srgbClr val="00B050"/>
              </a:solidFill>
              <a:latin typeface="Trebuchet MS" panose="020B0603020202020204" pitchFamily="34" charset="0"/>
            </a:endParaRPr>
          </a:p>
          <a:p>
            <a:pPr algn="just"/>
            <a:endParaRPr lang="en-IN" sz="2000" dirty="0">
              <a:solidFill>
                <a:srgbClr val="00B050"/>
              </a:solidFill>
            </a:endParaRPr>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772998655"/>
      </p:ext>
    </p:extLst>
  </p:cSld>
  <p:clrMapOvr>
    <a:masterClrMapping/>
  </p:clrMapOvr>
  <p:transition spd="med">
    <p:whee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561387" cy="572602"/>
          </a:xfrm>
        </p:spPr>
        <p:txBody>
          <a:bodyPr/>
          <a:lstStyle/>
          <a:p>
            <a:pPr algn="ctr"/>
            <a:r>
              <a:rPr lang="en-US" b="1">
                <a:solidFill>
                  <a:srgbClr val="C00000"/>
                </a:solidFill>
              </a:rPr>
              <a:t>Foreign Currency for Travellers</a:t>
            </a:r>
            <a:r>
              <a:rPr lang="en-US" b="1">
                <a:solidFill>
                  <a:srgbClr val="0000FF"/>
                </a:solidFill>
              </a:rPr>
              <a:t/>
            </a:r>
            <a:br>
              <a:rPr lang="en-US" b="1">
                <a:solidFill>
                  <a:srgbClr val="0000FF"/>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86061" y="1021976"/>
            <a:ext cx="9057939" cy="5357309"/>
          </a:xfrm>
        </p:spPr>
        <p:txBody>
          <a:bodyPr/>
          <a:lstStyle/>
          <a:p>
            <a:pPr marL="0" indent="0">
              <a:spcBef>
                <a:spcPct val="20000"/>
              </a:spcBef>
              <a:buClr>
                <a:schemeClr val="accent3"/>
              </a:buClr>
              <a:buSzPct val="95000"/>
              <a:buNone/>
              <a:defRPr/>
            </a:pPr>
            <a:r>
              <a:rPr lang="en-US" sz="2000">
                <a:solidFill>
                  <a:srgbClr val="00B0F0"/>
                </a:solidFill>
              </a:rPr>
              <a:t>How much of Foreign Currency can be carried in Cash for Travel Abroad?.</a:t>
            </a:r>
          </a:p>
          <a:p>
            <a:pPr marL="0" indent="0">
              <a:spcBef>
                <a:spcPct val="20000"/>
              </a:spcBef>
              <a:buClr>
                <a:schemeClr val="accent3"/>
              </a:buClr>
              <a:buSzPct val="95000"/>
              <a:buNone/>
              <a:defRPr/>
            </a:pPr>
            <a:endParaRPr lang="en-US" sz="2000">
              <a:solidFill>
                <a:srgbClr val="FF0000"/>
              </a:solidFill>
            </a:endParaRPr>
          </a:p>
          <a:p>
            <a:pPr marL="274320" indent="-274320" algn="just">
              <a:spcBef>
                <a:spcPct val="20000"/>
              </a:spcBef>
              <a:buClr>
                <a:schemeClr val="accent3"/>
              </a:buClr>
              <a:buSzPct val="95000"/>
              <a:defRPr/>
            </a:pPr>
            <a:endParaRPr lang="en-IN" sz="2000">
              <a:solidFill>
                <a:srgbClr val="FF3300"/>
              </a:solidFill>
              <a:latin typeface="Trebuchet MS" panose="020B0603020202020204" pitchFamily="34" charset="0"/>
            </a:endParaRPr>
          </a:p>
          <a:p>
            <a:pPr>
              <a:buNone/>
            </a:pPr>
            <a:endParaRPr lang="en-US" sz="2400"/>
          </a:p>
          <a:p>
            <a:pPr marL="0" indent="0">
              <a:buNone/>
            </a:pPr>
            <a:endParaRPr lang="en-US" sz="2400"/>
          </a:p>
          <a:p>
            <a:pPr marL="0" indent="0">
              <a:buNone/>
            </a:pPr>
            <a:endParaRPr lang="en-US" sz="2400"/>
          </a:p>
          <a:p>
            <a:pPr marL="0" indent="0">
              <a:buNone/>
            </a:pPr>
            <a:endParaRPr lang="en-US" sz="2400"/>
          </a:p>
          <a:p>
            <a:pPr marL="0" indent="0">
              <a:buNone/>
            </a:pPr>
            <a:endParaRPr lang="en-US" sz="2400"/>
          </a:p>
          <a:p>
            <a:pPr marL="0" indent="0">
              <a:buNone/>
            </a:pPr>
            <a:endParaRPr lang="en-US" sz="2400"/>
          </a:p>
          <a:p>
            <a:pPr marL="0" indent="0">
              <a:buNone/>
            </a:pPr>
            <a:endParaRPr lang="en-US" sz="1400"/>
          </a:p>
          <a:p>
            <a:pPr marL="0" indent="0">
              <a:buNone/>
            </a:pPr>
            <a:r>
              <a:rPr lang="en-US" sz="1400"/>
              <a:t>																		</a:t>
            </a:r>
            <a:r>
              <a:rPr lang="en-US" sz="1400">
                <a:solidFill>
                  <a:srgbClr val="FF0000"/>
                </a:solidFill>
              </a:rPr>
              <a:t>Contd..,</a:t>
            </a:r>
          </a:p>
          <a:p>
            <a:pPr marL="0" indent="0">
              <a:buNone/>
            </a:pPr>
            <a:endParaRPr lang="en-US" sz="2400"/>
          </a:p>
        </p:txBody>
      </p:sp>
      <p:graphicFrame>
        <p:nvGraphicFramePr>
          <p:cNvPr id="4" name="Table 3"/>
          <p:cNvGraphicFramePr>
            <a:graphicFrameLocks noGrp="1"/>
          </p:cNvGraphicFramePr>
          <p:nvPr/>
        </p:nvGraphicFramePr>
        <p:xfrm>
          <a:off x="190050" y="1742738"/>
          <a:ext cx="8771070" cy="4846320"/>
        </p:xfrm>
        <a:graphic>
          <a:graphicData uri="http://schemas.openxmlformats.org/drawingml/2006/table">
            <a:tbl>
              <a:tblPr firstRow="1" bandRow="1">
                <a:tableStyleId>{5C22544A-7EE6-4342-B048-85BDC9FD1C3A}</a:tableStyleId>
              </a:tblPr>
              <a:tblGrid>
                <a:gridCol w="4790741">
                  <a:extLst>
                    <a:ext uri="{9D8B030D-6E8A-4147-A177-3AD203B41FA5}">
                      <a16:colId xmlns:a16="http://schemas.microsoft.com/office/drawing/2014/main" val="20000"/>
                    </a:ext>
                  </a:extLst>
                </a:gridCol>
                <a:gridCol w="3980329">
                  <a:extLst>
                    <a:ext uri="{9D8B030D-6E8A-4147-A177-3AD203B41FA5}">
                      <a16:colId xmlns:a16="http://schemas.microsoft.com/office/drawing/2014/main" val="20001"/>
                    </a:ext>
                  </a:extLst>
                </a:gridCol>
              </a:tblGrid>
              <a:tr h="33775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591062">
                <a:tc>
                  <a:txBody>
                    <a:bodyPr/>
                    <a:lstStyle/>
                    <a:p>
                      <a:r>
                        <a:rPr lang="en-US"/>
                        <a:t>Travellers</a:t>
                      </a:r>
                      <a:r>
                        <a:rPr lang="en-US" baseline="0"/>
                        <a:t> Proceeding to </a:t>
                      </a:r>
                      <a:r>
                        <a:rPr lang="en-US" b="1" baseline="0"/>
                        <a:t>IRAQ or LIBYA</a:t>
                      </a:r>
                      <a:endParaRPr lang="en-US" b="1"/>
                    </a:p>
                  </a:txBody>
                  <a:tcPr/>
                </a:tc>
                <a:tc>
                  <a:txBody>
                    <a:bodyPr/>
                    <a:lstStyle/>
                    <a:p>
                      <a:r>
                        <a:rPr lang="en-US"/>
                        <a:t>Not Exceeding </a:t>
                      </a:r>
                      <a:r>
                        <a:rPr lang="en-US" b="1"/>
                        <a:t>USD 5000 </a:t>
                      </a:r>
                      <a:r>
                        <a:rPr lang="en-US"/>
                        <a:t>per visit or its equivalent.</a:t>
                      </a:r>
                    </a:p>
                  </a:txBody>
                  <a:tcPr/>
                </a:tc>
                <a:extLst>
                  <a:ext uri="{0D108BD9-81ED-4DB2-BD59-A6C34878D82A}">
                    <a16:rowId xmlns:a16="http://schemas.microsoft.com/office/drawing/2014/main" val="10001"/>
                  </a:ext>
                </a:extLst>
              </a:tr>
              <a:tr h="1857623">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Travellers</a:t>
                      </a:r>
                      <a:r>
                        <a:rPr lang="en-US" baseline="0"/>
                        <a:t> Proceeding to Islamic Republic of </a:t>
                      </a:r>
                      <a:r>
                        <a:rPr lang="en-US" b="1" baseline="0"/>
                        <a:t>IRAN, RUSSIAN Federation &amp; other Republic of Commonwealth of Independent states (</a:t>
                      </a:r>
                      <a:r>
                        <a:rPr lang="en-US" b="0" baseline="0"/>
                        <a:t>Ex Ukraine, Uzbekistan,Tajkistan,Turkmenistan,Moldova, Kazakhistan, Kyrgyzstan, Belarus, Armenia, Azerbaijan</a:t>
                      </a:r>
                      <a:r>
                        <a:rPr lang="en-US" b="1" baseline="0"/>
                        <a:t>)</a:t>
                      </a:r>
                      <a:endParaRPr lang="en-US" b="1"/>
                    </a:p>
                  </a:txBody>
                  <a:tcPr/>
                </a:tc>
                <a:tc>
                  <a:txBody>
                    <a:bodyPr/>
                    <a:lstStyle/>
                    <a:p>
                      <a:r>
                        <a:rPr lang="en-US" b="1"/>
                        <a:t>Full</a:t>
                      </a:r>
                      <a:r>
                        <a:rPr lang="en-US" b="1" baseline="0"/>
                        <a:t> Exchange </a:t>
                      </a:r>
                      <a:r>
                        <a:rPr lang="en-US" baseline="0"/>
                        <a:t>may be released</a:t>
                      </a:r>
                      <a:endParaRPr lang="en-US"/>
                    </a:p>
                  </a:txBody>
                  <a:tcPr/>
                </a:tc>
                <a:extLst>
                  <a:ext uri="{0D108BD9-81ED-4DB2-BD59-A6C34878D82A}">
                    <a16:rowId xmlns:a16="http://schemas.microsoft.com/office/drawing/2014/main" val="10002"/>
                  </a:ext>
                </a:extLst>
              </a:tr>
              <a:tr h="591062">
                <a:tc>
                  <a:txBody>
                    <a:bodyPr/>
                    <a:lstStyle/>
                    <a:p>
                      <a:r>
                        <a:rPr lang="en-US" dirty="0" err="1"/>
                        <a:t>Travellers</a:t>
                      </a:r>
                      <a:r>
                        <a:rPr lang="en-US" dirty="0"/>
                        <a:t> proceeding</a:t>
                      </a:r>
                      <a:r>
                        <a:rPr lang="en-US" baseline="0" dirty="0"/>
                        <a:t> </a:t>
                      </a:r>
                      <a:r>
                        <a:rPr lang="en-US" b="1" baseline="0" dirty="0"/>
                        <a:t>to any other Country</a:t>
                      </a:r>
                      <a:endParaRPr lang="en-US" b="1" dirty="0"/>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Not Exceeding </a:t>
                      </a:r>
                      <a:r>
                        <a:rPr lang="en-US" b="1"/>
                        <a:t>USD 3000 </a:t>
                      </a:r>
                      <a:r>
                        <a:rPr lang="en-US"/>
                        <a:t>per visit or its equivalent.</a:t>
                      </a:r>
                    </a:p>
                  </a:txBody>
                  <a:tcPr/>
                </a:tc>
                <a:extLst>
                  <a:ext uri="{0D108BD9-81ED-4DB2-BD59-A6C34878D82A}">
                    <a16:rowId xmlns:a16="http://schemas.microsoft.com/office/drawing/2014/main" val="10003"/>
                  </a:ext>
                </a:extLst>
              </a:tr>
              <a:tr h="1097686">
                <a:tc>
                  <a:txBody>
                    <a:bodyPr/>
                    <a:lstStyle/>
                    <a:p>
                      <a:r>
                        <a:rPr lang="en-US"/>
                        <a:t>Travellers proceeding to </a:t>
                      </a:r>
                      <a:r>
                        <a:rPr lang="en-US" b="1"/>
                        <a:t>HAJ/ Umrah</a:t>
                      </a:r>
                      <a:r>
                        <a:rPr lang="en-US" b="1" baseline="0"/>
                        <a:t> Pilgrimage</a:t>
                      </a:r>
                      <a:endParaRPr lang="en-US" b="1"/>
                    </a:p>
                  </a:txBody>
                  <a:tcPr/>
                </a:tc>
                <a:tc>
                  <a:txBody>
                    <a:bodyPr/>
                    <a:lstStyle/>
                    <a:p>
                      <a:r>
                        <a:rPr lang="en-US"/>
                        <a:t>Full amount of entitlement in Cash</a:t>
                      </a:r>
                      <a:r>
                        <a:rPr lang="en-US" baseline="0"/>
                        <a:t> or up to the cash limit as specified by the HAJ Committee of India, may be released.</a:t>
                      </a:r>
                      <a:endParaRPr lang="en-US"/>
                    </a:p>
                  </a:txBody>
                  <a:tcPr/>
                </a:tc>
                <a:extLst>
                  <a:ext uri="{0D108BD9-81ED-4DB2-BD59-A6C34878D82A}">
                    <a16:rowId xmlns:a16="http://schemas.microsoft.com/office/drawing/2014/main" val="10004"/>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561387" cy="572602"/>
          </a:xfrm>
        </p:spPr>
        <p:txBody>
          <a:bodyPr/>
          <a:lstStyle/>
          <a:p>
            <a:pPr algn="ctr"/>
            <a:r>
              <a:rPr lang="en-US" b="1">
                <a:solidFill>
                  <a:srgbClr val="C00000"/>
                </a:solidFill>
              </a:rPr>
              <a:t>Foreign Currency for Travellers</a:t>
            </a:r>
            <a:r>
              <a:rPr lang="en-US" b="1">
                <a:solidFill>
                  <a:srgbClr val="0000FF"/>
                </a:solidFill>
              </a:rPr>
              <a:t/>
            </a:r>
            <a:br>
              <a:rPr lang="en-US" b="1">
                <a:solidFill>
                  <a:srgbClr val="0000FF"/>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86061" y="1021976"/>
            <a:ext cx="9057939" cy="5357309"/>
          </a:xfrm>
        </p:spPr>
        <p:txBody>
          <a:bodyPr/>
          <a:lstStyle/>
          <a:p>
            <a:pPr marL="0" indent="0">
              <a:spcBef>
                <a:spcPct val="20000"/>
              </a:spcBef>
              <a:buClr>
                <a:schemeClr val="accent3"/>
              </a:buClr>
              <a:buSzPct val="95000"/>
              <a:buNone/>
              <a:defRPr/>
            </a:pPr>
            <a:r>
              <a:rPr lang="en-US" sz="2000">
                <a:solidFill>
                  <a:srgbClr val="00B0F0"/>
                </a:solidFill>
                <a:effectLst>
                  <a:outerShdw blurRad="38100" dist="38100" dir="2700000" algn="tl">
                    <a:srgbClr val="000000">
                      <a:alpha val="43137"/>
                    </a:srgbClr>
                  </a:outerShdw>
                </a:effectLst>
              </a:rPr>
              <a:t>What if the foreign currency is Unspent/Unused ?</a:t>
            </a:r>
          </a:p>
          <a:p>
            <a:pPr marL="0" indent="0">
              <a:spcBef>
                <a:spcPct val="20000"/>
              </a:spcBef>
              <a:buClr>
                <a:schemeClr val="accent3"/>
              </a:buClr>
              <a:buSzPct val="95000"/>
              <a:buNone/>
              <a:defRPr/>
            </a:pPr>
            <a:r>
              <a:rPr lang="en-US" sz="2000">
                <a:solidFill>
                  <a:srgbClr val="00B050"/>
                </a:solidFill>
              </a:rPr>
              <a:t>Resident Individual </a:t>
            </a:r>
            <a:r>
              <a:rPr lang="en-US" sz="2000">
                <a:solidFill>
                  <a:schemeClr val="tx1"/>
                </a:solidFill>
              </a:rPr>
              <a:t>is required to surrender the foreign exchange </a:t>
            </a:r>
            <a:r>
              <a:rPr lang="en-US" sz="2000">
                <a:solidFill>
                  <a:srgbClr val="00B050"/>
                </a:solidFill>
              </a:rPr>
              <a:t>within a period of 180 days </a:t>
            </a:r>
            <a:r>
              <a:rPr lang="en-US" sz="2000">
                <a:solidFill>
                  <a:schemeClr val="tx1"/>
                </a:solidFill>
              </a:rPr>
              <a:t>from the date of purchase/return of the travel.</a:t>
            </a:r>
          </a:p>
          <a:p>
            <a:pPr marL="0" indent="0">
              <a:spcBef>
                <a:spcPct val="20000"/>
              </a:spcBef>
              <a:buClr>
                <a:schemeClr val="accent3"/>
              </a:buClr>
              <a:buSzPct val="95000"/>
              <a:buNone/>
              <a:defRPr/>
            </a:pPr>
            <a:r>
              <a:rPr lang="en-US" sz="2000">
                <a:solidFill>
                  <a:srgbClr val="00B0F0"/>
                </a:solidFill>
                <a:effectLst>
                  <a:outerShdw blurRad="38100" dist="38100" dir="2700000" algn="tl">
                    <a:srgbClr val="000000">
                      <a:alpha val="43137"/>
                    </a:srgbClr>
                  </a:outerShdw>
                </a:effectLst>
              </a:rPr>
              <a:t>How much foreign Currency can be retained ?</a:t>
            </a:r>
          </a:p>
          <a:p>
            <a:pPr marL="0" indent="0">
              <a:spcBef>
                <a:spcPct val="20000"/>
              </a:spcBef>
              <a:buClr>
                <a:schemeClr val="accent3"/>
              </a:buClr>
              <a:buSzPct val="95000"/>
              <a:buNone/>
              <a:defRPr/>
            </a:pPr>
            <a:r>
              <a:rPr lang="en-US" sz="2000">
                <a:solidFill>
                  <a:schemeClr val="tx1"/>
                </a:solidFill>
              </a:rPr>
              <a:t>A returning traveller is </a:t>
            </a:r>
            <a:r>
              <a:rPr lang="en-US" sz="2000">
                <a:solidFill>
                  <a:srgbClr val="00B050"/>
                </a:solidFill>
              </a:rPr>
              <a:t>permitted to retain </a:t>
            </a:r>
            <a:r>
              <a:rPr lang="en-US" sz="2000">
                <a:solidFill>
                  <a:schemeClr val="tx1"/>
                </a:solidFill>
              </a:rPr>
              <a:t>with him/her , currency notes </a:t>
            </a:r>
            <a:r>
              <a:rPr lang="en-US" sz="2000">
                <a:solidFill>
                  <a:srgbClr val="00B050"/>
                </a:solidFill>
              </a:rPr>
              <a:t>upto an aggregate amount of USD 2000</a:t>
            </a:r>
            <a:r>
              <a:rPr lang="en-US" sz="2000">
                <a:solidFill>
                  <a:srgbClr val="00B0F0"/>
                </a:solidFill>
              </a:rPr>
              <a:t> </a:t>
            </a:r>
            <a:r>
              <a:rPr lang="en-US" sz="2000">
                <a:solidFill>
                  <a:schemeClr val="tx1"/>
                </a:solidFill>
              </a:rPr>
              <a:t>or its equivalent and </a:t>
            </a:r>
            <a:r>
              <a:rPr lang="en-US" sz="2000">
                <a:solidFill>
                  <a:srgbClr val="00B050"/>
                </a:solidFill>
              </a:rPr>
              <a:t>Foreign Coins without any ceiling</a:t>
            </a:r>
            <a:r>
              <a:rPr lang="en-US" sz="2000">
                <a:solidFill>
                  <a:srgbClr val="00B0F0"/>
                </a:solidFill>
              </a:rPr>
              <a:t> </a:t>
            </a:r>
            <a:r>
              <a:rPr lang="en-US" sz="2000">
                <a:solidFill>
                  <a:schemeClr val="tx1"/>
                </a:solidFill>
              </a:rPr>
              <a:t>beyond 180 days.</a:t>
            </a:r>
          </a:p>
          <a:p>
            <a:pPr marL="0" indent="0">
              <a:spcBef>
                <a:spcPct val="20000"/>
              </a:spcBef>
              <a:buClr>
                <a:schemeClr val="accent3"/>
              </a:buClr>
              <a:buSzPct val="95000"/>
              <a:buNone/>
              <a:defRPr/>
            </a:pPr>
            <a:r>
              <a:rPr lang="en-US" sz="2000">
                <a:solidFill>
                  <a:srgbClr val="00B0F0"/>
                </a:solidFill>
                <a:effectLst>
                  <a:outerShdw blurRad="38100" dist="38100" dir="2700000" algn="tl">
                    <a:srgbClr val="000000">
                      <a:alpha val="43137"/>
                    </a:srgbClr>
                  </a:outerShdw>
                </a:effectLst>
              </a:rPr>
              <a:t>How much Foreign Currency can be brought in while visiting India?</a:t>
            </a:r>
          </a:p>
          <a:p>
            <a:pPr marL="0" indent="0">
              <a:spcBef>
                <a:spcPct val="20000"/>
              </a:spcBef>
              <a:buClr>
                <a:schemeClr val="accent3"/>
              </a:buClr>
              <a:buSzPct val="95000"/>
              <a:buNone/>
              <a:defRPr/>
            </a:pPr>
            <a:r>
              <a:rPr lang="en-US" sz="2000">
                <a:solidFill>
                  <a:schemeClr val="tx1"/>
                </a:solidFill>
              </a:rPr>
              <a:t>A person coming into India from abroad can bring with him </a:t>
            </a:r>
            <a:r>
              <a:rPr lang="en-US" sz="2000">
                <a:solidFill>
                  <a:srgbClr val="00B050"/>
                </a:solidFill>
              </a:rPr>
              <a:t>foreign exchange without any limit. </a:t>
            </a:r>
            <a:r>
              <a:rPr lang="en-US" sz="2000">
                <a:solidFill>
                  <a:schemeClr val="tx1"/>
                </a:solidFill>
              </a:rPr>
              <a:t>If the aggregate value of foreign exchange in </a:t>
            </a:r>
            <a:r>
              <a:rPr lang="en-US" sz="2000">
                <a:solidFill>
                  <a:srgbClr val="FF0000"/>
                </a:solidFill>
              </a:rPr>
              <a:t>the form of currency notes or bank notes brought in exceeds USD 10,000 or its equivalent </a:t>
            </a:r>
            <a:r>
              <a:rPr lang="en-US" sz="2000">
                <a:solidFill>
                  <a:schemeClr val="tx1"/>
                </a:solidFill>
              </a:rPr>
              <a:t>&amp;/or the value of </a:t>
            </a:r>
            <a:r>
              <a:rPr lang="en-US" sz="2000">
                <a:solidFill>
                  <a:srgbClr val="FF0000"/>
                </a:solidFill>
              </a:rPr>
              <a:t>Foreign Currency alone exceeds USD 5,000 or its equivalent </a:t>
            </a:r>
            <a:r>
              <a:rPr lang="en-US" sz="2000">
                <a:solidFill>
                  <a:schemeClr val="tx1"/>
                </a:solidFill>
              </a:rPr>
              <a:t>, it should be declared to the </a:t>
            </a:r>
            <a:r>
              <a:rPr lang="en-US" sz="2000">
                <a:solidFill>
                  <a:srgbClr val="00B050"/>
                </a:solidFill>
              </a:rPr>
              <a:t>Customs Authorities </a:t>
            </a:r>
            <a:r>
              <a:rPr lang="en-US" sz="2000">
                <a:solidFill>
                  <a:schemeClr val="tx1"/>
                </a:solidFill>
              </a:rPr>
              <a:t>at the Airport in the </a:t>
            </a:r>
            <a:r>
              <a:rPr lang="en-US" sz="2000">
                <a:solidFill>
                  <a:srgbClr val="FF0000"/>
                </a:solidFill>
              </a:rPr>
              <a:t>Currency Declaration Form (CDF) </a:t>
            </a:r>
            <a:r>
              <a:rPr lang="en-US" sz="2000">
                <a:solidFill>
                  <a:schemeClr val="tx1"/>
                </a:solidFill>
              </a:rPr>
              <a:t>on arrival in INDIA.</a:t>
            </a:r>
          </a:p>
          <a:p>
            <a:pPr marL="0" indent="0">
              <a:spcBef>
                <a:spcPct val="20000"/>
              </a:spcBef>
              <a:buClr>
                <a:schemeClr val="accent3"/>
              </a:buClr>
              <a:buSzPct val="95000"/>
              <a:buNone/>
              <a:defRPr/>
            </a:pPr>
            <a:r>
              <a:rPr lang="en-US">
                <a:solidFill>
                  <a:srgbClr val="FF0000"/>
                </a:solidFill>
              </a:rPr>
              <a:t>																		</a:t>
            </a:r>
            <a:endParaRPr lang="en-IN" sz="2000">
              <a:solidFill>
                <a:srgbClr val="FF3300"/>
              </a:solidFill>
              <a:latin typeface="Trebuchet MS" panose="020B0603020202020204" pitchFamily="34" charset="0"/>
            </a:endParaRPr>
          </a:p>
          <a:p>
            <a:pPr>
              <a:buNone/>
            </a:pPr>
            <a:endParaRPr lang="en-US" sz="2400"/>
          </a:p>
          <a:p>
            <a:pPr marL="0" indent="0">
              <a:buNone/>
            </a:pPr>
            <a:endParaRPr lang="en-US" sz="240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p:spPr>
        <p:txBody>
          <a:bodyPr/>
          <a:lstStyle/>
          <a:p>
            <a:pPr algn="ctr"/>
            <a:r>
              <a:rPr lang="en-US" b="1">
                <a:solidFill>
                  <a:srgbClr val="C00000"/>
                </a:solidFill>
              </a:rPr>
              <a:t>Travellers Carrying of Currency Notes Of Government Of India &amp;  Reserve Bank Of India Notes</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5407" y="1496741"/>
            <a:ext cx="8971878" cy="4873214"/>
          </a:xfrm>
        </p:spPr>
        <p:txBody>
          <a:bodyPr/>
          <a:lstStyle/>
          <a:p>
            <a:pPr algn="just">
              <a:spcBef>
                <a:spcPct val="20000"/>
              </a:spcBef>
              <a:buClr>
                <a:schemeClr val="accent3"/>
              </a:buClr>
              <a:buSzPct val="95000"/>
              <a:buFont typeface="Wingdings" panose="05000000000000000000" pitchFamily="2" charset="2"/>
              <a:buChar char="§"/>
              <a:defRPr/>
            </a:pPr>
            <a:r>
              <a:rPr lang="en-US" sz="2000">
                <a:solidFill>
                  <a:srgbClr val="00B050"/>
                </a:solidFill>
              </a:rPr>
              <a:t>Any person resident in India may take outside India </a:t>
            </a:r>
            <a:r>
              <a:rPr lang="en-US" sz="2000">
                <a:solidFill>
                  <a:srgbClr val="FF0000"/>
                </a:solidFill>
              </a:rPr>
              <a:t>(other than to Nepal and Bhutan) </a:t>
            </a:r>
            <a:r>
              <a:rPr lang="en-US" sz="2000">
                <a:solidFill>
                  <a:schemeClr val="tx1"/>
                </a:solidFill>
              </a:rPr>
              <a:t>currency notes of Government of India and Reserve Bank of India notes up to an </a:t>
            </a:r>
            <a:r>
              <a:rPr lang="en-US" sz="2000">
                <a:solidFill>
                  <a:srgbClr val="00B0F0"/>
                </a:solidFill>
              </a:rPr>
              <a:t>amount not exceeding </a:t>
            </a:r>
            <a:r>
              <a:rPr lang="en-US" sz="2400">
                <a:solidFill>
                  <a:srgbClr val="00B0F0"/>
                </a:solidFill>
              </a:rPr>
              <a:t>Rs.25,000/-</a:t>
            </a:r>
          </a:p>
          <a:p>
            <a:pPr algn="just">
              <a:spcBef>
                <a:spcPct val="20000"/>
              </a:spcBef>
              <a:buClr>
                <a:schemeClr val="accent3"/>
              </a:buClr>
              <a:buSzPct val="95000"/>
              <a:buFont typeface="Wingdings" panose="05000000000000000000" pitchFamily="2" charset="2"/>
              <a:buChar char="§"/>
              <a:defRPr/>
            </a:pPr>
            <a:r>
              <a:rPr lang="en-US" sz="2000">
                <a:solidFill>
                  <a:srgbClr val="00B050"/>
                </a:solidFill>
              </a:rPr>
              <a:t>Any person resident outside India</a:t>
            </a:r>
            <a:r>
              <a:rPr lang="en-US" sz="2000">
                <a:solidFill>
                  <a:schemeClr val="tx1"/>
                </a:solidFill>
              </a:rPr>
              <a:t>, </a:t>
            </a:r>
            <a:r>
              <a:rPr lang="en-US" sz="2000">
                <a:solidFill>
                  <a:srgbClr val="FF0000"/>
                </a:solidFill>
              </a:rPr>
              <a:t>not being a citizen of Pakistan and Bangladesh</a:t>
            </a:r>
            <a:r>
              <a:rPr lang="en-US" sz="2000">
                <a:solidFill>
                  <a:schemeClr val="tx1"/>
                </a:solidFill>
              </a:rPr>
              <a:t> and also not a traveler coming from and going to Pakistan and Bangladesh, and visiting India </a:t>
            </a:r>
            <a:r>
              <a:rPr lang="en-US" sz="2000">
                <a:solidFill>
                  <a:srgbClr val="00B050"/>
                </a:solidFill>
              </a:rPr>
              <a:t>may take outside India </a:t>
            </a:r>
            <a:r>
              <a:rPr lang="en-US" sz="2000">
                <a:solidFill>
                  <a:schemeClr val="tx1"/>
                </a:solidFill>
              </a:rPr>
              <a:t>currency notes of Government of India and Reserve Bank of India notes up to an amount not exceeding </a:t>
            </a:r>
            <a:r>
              <a:rPr lang="en-US" sz="2400">
                <a:solidFill>
                  <a:srgbClr val="00B0F0"/>
                </a:solidFill>
              </a:rPr>
              <a:t>Rs.25,000/- </a:t>
            </a:r>
            <a:r>
              <a:rPr lang="en-US" sz="2000">
                <a:solidFill>
                  <a:srgbClr val="FF0000"/>
                </a:solidFill>
              </a:rPr>
              <a:t>while exiting only through an airport. </a:t>
            </a:r>
          </a:p>
          <a:p>
            <a:pPr algn="just">
              <a:spcBef>
                <a:spcPct val="20000"/>
              </a:spcBef>
              <a:buClr>
                <a:schemeClr val="accent3"/>
              </a:buClr>
              <a:buSzPct val="95000"/>
              <a:buFont typeface="Wingdings" panose="05000000000000000000" pitchFamily="2" charset="2"/>
              <a:buChar char="§"/>
              <a:defRPr/>
            </a:pPr>
            <a:r>
              <a:rPr lang="en-US" sz="2000">
                <a:solidFill>
                  <a:srgbClr val="00B050"/>
                </a:solidFill>
              </a:rPr>
              <a:t>Any person resident in India </a:t>
            </a:r>
            <a:r>
              <a:rPr lang="en-US" sz="2000">
                <a:solidFill>
                  <a:schemeClr val="tx1"/>
                </a:solidFill>
              </a:rPr>
              <a:t>who had gone out of India on a temporary visit, may </a:t>
            </a:r>
            <a:r>
              <a:rPr lang="en-US" sz="2000">
                <a:solidFill>
                  <a:srgbClr val="00B050"/>
                </a:solidFill>
              </a:rPr>
              <a:t>bring into India at the time of his return from any place outside India</a:t>
            </a:r>
            <a:r>
              <a:rPr lang="en-US" sz="2000">
                <a:solidFill>
                  <a:schemeClr val="tx1"/>
                </a:solidFill>
              </a:rPr>
              <a:t> </a:t>
            </a:r>
            <a:r>
              <a:rPr lang="en-US" sz="2000">
                <a:solidFill>
                  <a:srgbClr val="FF0000"/>
                </a:solidFill>
              </a:rPr>
              <a:t>(other than from Nepal and Bhutan), </a:t>
            </a:r>
            <a:r>
              <a:rPr lang="en-US" sz="2000">
                <a:solidFill>
                  <a:schemeClr val="tx1"/>
                </a:solidFill>
              </a:rPr>
              <a:t>currency notes of Government of India and Reserve Bank of India notes up to an amount not exceeding </a:t>
            </a:r>
            <a:r>
              <a:rPr lang="en-US" sz="2400">
                <a:solidFill>
                  <a:srgbClr val="00B0F0"/>
                </a:solidFill>
              </a:rPr>
              <a:t>Rs.25,000/-                                       </a:t>
            </a:r>
            <a:r>
              <a:rPr lang="en-US" sz="1000">
                <a:solidFill>
                  <a:srgbClr val="00B0F0"/>
                </a:solidFill>
              </a:rPr>
              <a:t>(20) </a:t>
            </a:r>
          </a:p>
          <a:p>
            <a:pPr marL="274320" indent="-274320" algn="just">
              <a:spcBef>
                <a:spcPct val="20000"/>
              </a:spcBef>
              <a:buClr>
                <a:schemeClr val="accent3"/>
              </a:buClr>
              <a:buSzPct val="95000"/>
              <a:defRPr/>
            </a:pPr>
            <a:endParaRPr lang="en-IN" sz="2000">
              <a:solidFill>
                <a:srgbClr val="FF3300"/>
              </a:solidFill>
              <a:latin typeface="Trebuchet MS" panose="020B0603020202020204" pitchFamily="34" charset="0"/>
            </a:endParaRPr>
          </a:p>
          <a:p>
            <a:pPr>
              <a:buNone/>
            </a:pPr>
            <a:endParaRPr lang="en-US" sz="2400"/>
          </a:p>
          <a:p>
            <a:pPr marL="0" indent="0">
              <a:buNone/>
            </a:pPr>
            <a:endParaRPr lang="en-US" sz="240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a:solidFill>
            <a:srgbClr val="FFFF00"/>
          </a:solidFill>
        </p:spPr>
        <p:txBody>
          <a:bodyPr/>
          <a:lstStyle/>
          <a:p>
            <a:r>
              <a:rPr lang="en-US" sz="2000" b="1" dirty="0">
                <a:solidFill>
                  <a:srgbClr val="7030A0"/>
                </a:solidFill>
              </a:rPr>
              <a:t>Foreign Exchange Management (Manner of Receipt and Payment) (Amendment) Regulations, 2025, (IC/119/2025 &amp; IC/208/2025</a:t>
            </a:r>
            <a:r>
              <a:rPr lang="en-US" sz="2000" b="1" dirty="0">
                <a:solidFill>
                  <a:srgbClr val="FF0000"/>
                </a:solidFill>
              </a:rPr>
              <a:t>)</a:t>
            </a:r>
            <a:endParaRPr lang="en-US" sz="2000" dirty="0">
              <a:solidFill>
                <a:srgbClr val="FF0000"/>
              </a:solidFill>
            </a:endParaRPr>
          </a:p>
        </p:txBody>
      </p:sp>
      <p:sp>
        <p:nvSpPr>
          <p:cNvPr id="3" name="Content Placeholder 2"/>
          <p:cNvSpPr>
            <a:spLocks noGrp="1"/>
          </p:cNvSpPr>
          <p:nvPr>
            <p:ph idx="1"/>
          </p:nvPr>
        </p:nvSpPr>
        <p:spPr>
          <a:xfrm>
            <a:off x="1" y="1376979"/>
            <a:ext cx="9144000" cy="4873214"/>
          </a:xfrm>
        </p:spPr>
        <p:txBody>
          <a:bodyPr/>
          <a:lstStyle/>
          <a:p>
            <a:pPr marL="274320" indent="-274320" algn="just">
              <a:spcBef>
                <a:spcPct val="20000"/>
              </a:spcBef>
              <a:buClr>
                <a:schemeClr val="accent3"/>
              </a:buClr>
              <a:buSzPct val="95000"/>
              <a:defRPr/>
            </a:pPr>
            <a:r>
              <a:rPr lang="en-US" sz="2000" dirty="0">
                <a:solidFill>
                  <a:srgbClr val="FF0000"/>
                </a:solidFill>
              </a:rPr>
              <a:t>TRADE TRANSACTIONS :-</a:t>
            </a:r>
            <a:r>
              <a:rPr lang="en-US" sz="1800" dirty="0">
                <a:solidFill>
                  <a:srgbClr val="FF0000"/>
                </a:solidFill>
              </a:rPr>
              <a:t> </a:t>
            </a:r>
          </a:p>
          <a:p>
            <a:pPr marL="274320" indent="-274320" algn="just">
              <a:spcBef>
                <a:spcPct val="20000"/>
              </a:spcBef>
              <a:buClr>
                <a:schemeClr val="accent3"/>
              </a:buClr>
              <a:buSzPct val="95000"/>
              <a:defRPr/>
            </a:pPr>
            <a:r>
              <a:rPr lang="en-US" dirty="0">
                <a:solidFill>
                  <a:srgbClr val="C00000"/>
                </a:solidFill>
              </a:rPr>
              <a:t>Receipt/Payment for export to or import from the countries </a:t>
            </a:r>
            <a:r>
              <a:rPr lang="en-US" dirty="0" smtClean="0">
                <a:solidFill>
                  <a:srgbClr val="C00000"/>
                </a:solidFill>
              </a:rPr>
              <a:t>viz., Nepal, Bhutan &amp; Maldives. :</a:t>
            </a:r>
            <a:endParaRPr lang="en-US" dirty="0">
              <a:solidFill>
                <a:srgbClr val="C00000"/>
              </a:solidFill>
            </a:endParaRPr>
          </a:p>
          <a:p>
            <a:pPr marL="274320" indent="-274320" algn="just">
              <a:spcBef>
                <a:spcPct val="20000"/>
              </a:spcBef>
              <a:buClr>
                <a:schemeClr val="accent3"/>
              </a:buClr>
              <a:buSzPct val="95000"/>
              <a:defRPr/>
            </a:pPr>
            <a:r>
              <a:rPr lang="en-US" dirty="0">
                <a:solidFill>
                  <a:srgbClr val="C00000"/>
                </a:solidFill>
              </a:rPr>
              <a:t>Nepal and Bhutan - in Indian Rupees provided that in case of exports from India where the importer in Nepal permitted by the Nepal </a:t>
            </a:r>
            <a:r>
              <a:rPr lang="en-US" dirty="0" err="1">
                <a:solidFill>
                  <a:srgbClr val="C00000"/>
                </a:solidFill>
              </a:rPr>
              <a:t>Rashtra</a:t>
            </a:r>
            <a:r>
              <a:rPr lang="en-US" dirty="0">
                <a:solidFill>
                  <a:srgbClr val="C00000"/>
                </a:solidFill>
              </a:rPr>
              <a:t> Bank to make payment in foreign currency, such receipts towards the amount of the export may be in foreign currency.</a:t>
            </a:r>
          </a:p>
          <a:p>
            <a:pPr algn="just"/>
            <a:r>
              <a:rPr lang="en-US" dirty="0">
                <a:solidFill>
                  <a:srgbClr val="00B050"/>
                </a:solidFill>
              </a:rPr>
              <a:t>Member countries of ACU, other than Nepal and Bhutan – In respect of payments from a resident in the territory of one participant country to a resident in the territory of another participant country, through ACU mechanism, or as per the directions issued by the Reserve Bank to authorized dealers from time to time. </a:t>
            </a:r>
          </a:p>
          <a:p>
            <a:pPr algn="just"/>
            <a:r>
              <a:rPr lang="en-US" dirty="0">
                <a:solidFill>
                  <a:srgbClr val="00B050"/>
                </a:solidFill>
              </a:rPr>
              <a:t>For all other transactions, receipt and payment may be made in a manner as Countries other than member countries of ACU i.e.,  In Indian Rupees or in any foreign currency.</a:t>
            </a:r>
          </a:p>
          <a:p>
            <a:pPr marL="274320" indent="-274320" algn="just">
              <a:spcBef>
                <a:spcPct val="20000"/>
              </a:spcBef>
              <a:buClr>
                <a:schemeClr val="accent3"/>
              </a:buClr>
              <a:buSzPct val="95000"/>
              <a:defRPr/>
            </a:pPr>
            <a:r>
              <a:rPr lang="en-US" dirty="0">
                <a:solidFill>
                  <a:srgbClr val="FF0000"/>
                </a:solidFill>
              </a:rPr>
              <a:t>Asian Clearing Union (ACU) Mechanism – Indo - Maldives Trade: IC/208/2025</a:t>
            </a:r>
          </a:p>
          <a:p>
            <a:pPr marL="274320" indent="-274320" algn="just">
              <a:spcBef>
                <a:spcPct val="20000"/>
              </a:spcBef>
              <a:buClr>
                <a:schemeClr val="accent3"/>
              </a:buClr>
              <a:buSzPct val="95000"/>
              <a:defRPr/>
            </a:pPr>
            <a:r>
              <a:rPr lang="en-US" dirty="0">
                <a:solidFill>
                  <a:srgbClr val="00B050"/>
                </a:solidFill>
              </a:rPr>
              <a:t>India’s bilateral trade transactions with Maldives </a:t>
            </a:r>
            <a:r>
              <a:rPr lang="en-US" dirty="0">
                <a:solidFill>
                  <a:srgbClr val="FF0000"/>
                </a:solidFill>
              </a:rPr>
              <a:t>may also be settled in INR and/or MVR (Maldivian </a:t>
            </a:r>
            <a:r>
              <a:rPr lang="en-US" dirty="0" err="1">
                <a:solidFill>
                  <a:srgbClr val="FF0000"/>
                </a:solidFill>
              </a:rPr>
              <a:t>Rufiyaas</a:t>
            </a:r>
            <a:r>
              <a:rPr lang="en-US" dirty="0">
                <a:solidFill>
                  <a:srgbClr val="FF0000"/>
                </a:solidFill>
              </a:rPr>
              <a:t>)</a:t>
            </a:r>
            <a:r>
              <a:rPr lang="en-US" dirty="0">
                <a:solidFill>
                  <a:srgbClr val="00B050"/>
                </a:solidFill>
              </a:rPr>
              <a:t> in addition to the ACU mechanism</a:t>
            </a:r>
            <a:r>
              <a:rPr lang="en-US" dirty="0"/>
              <a:t>.</a:t>
            </a:r>
          </a:p>
          <a:p>
            <a:pPr marL="274320" indent="-274320" algn="just">
              <a:spcBef>
                <a:spcPct val="20000"/>
              </a:spcBef>
              <a:buClr>
                <a:schemeClr val="accent3"/>
              </a:buClr>
              <a:buSzPct val="95000"/>
              <a:defRPr/>
            </a:pPr>
            <a:endParaRPr lang="en-US" dirty="0">
              <a:solidFill>
                <a:srgbClr val="FF0000"/>
              </a:solidFill>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12" y="1643973"/>
            <a:ext cx="8688117" cy="3112853"/>
          </a:xfrm>
        </p:spPr>
        <p:txBody>
          <a:bodyPr/>
          <a:lstStyle/>
          <a:p>
            <a:pPr marL="0" indent="0">
              <a:buNone/>
            </a:pPr>
            <a:r>
              <a:rPr lang="en-US" sz="2000" dirty="0" smtClean="0">
                <a:solidFill>
                  <a:schemeClr val="tx1"/>
                </a:solidFill>
                <a:latin typeface="Trebuchet MS" panose="020B0603020202020204" pitchFamily="34" charset="0"/>
              </a:rPr>
              <a:t>What </a:t>
            </a:r>
            <a:r>
              <a:rPr lang="en-US" sz="2000" dirty="0">
                <a:solidFill>
                  <a:schemeClr val="tx1"/>
                </a:solidFill>
                <a:latin typeface="Trebuchet MS" panose="020B0603020202020204" pitchFamily="34" charset="0"/>
              </a:rPr>
              <a:t>is the overall forex limit under LRS per individual per financial year?</a:t>
            </a:r>
          </a:p>
          <a:p>
            <a:pPr marL="0" indent="0">
              <a:buNone/>
            </a:pPr>
            <a:r>
              <a:rPr lang="en-US" sz="2000" dirty="0">
                <a:solidFill>
                  <a:schemeClr val="tx1"/>
                </a:solidFill>
                <a:latin typeface="Trebuchet MS" panose="020B0603020202020204" pitchFamily="34" charset="0"/>
              </a:rPr>
              <a:t>a) $100,000</a:t>
            </a:r>
          </a:p>
          <a:p>
            <a:pPr marL="0" indent="0">
              <a:buNone/>
            </a:pPr>
            <a:r>
              <a:rPr lang="en-US" sz="2000" dirty="0">
                <a:solidFill>
                  <a:schemeClr val="tx1"/>
                </a:solidFill>
                <a:latin typeface="Trebuchet MS" panose="020B0603020202020204" pitchFamily="34" charset="0"/>
              </a:rPr>
              <a:t>b) $200,000</a:t>
            </a:r>
          </a:p>
          <a:p>
            <a:pPr marL="0" indent="0">
              <a:buNone/>
            </a:pPr>
            <a:r>
              <a:rPr lang="en-US" sz="2000" dirty="0">
                <a:solidFill>
                  <a:schemeClr val="tx1"/>
                </a:solidFill>
                <a:latin typeface="Trebuchet MS" panose="020B0603020202020204" pitchFamily="34" charset="0"/>
              </a:rPr>
              <a:t>c) $250,000</a:t>
            </a:r>
          </a:p>
          <a:p>
            <a:pPr marL="0" indent="0">
              <a:buNone/>
            </a:pPr>
            <a:r>
              <a:rPr lang="en-US" sz="2000" dirty="0">
                <a:solidFill>
                  <a:schemeClr val="tx1"/>
                </a:solidFill>
                <a:latin typeface="Trebuchet MS" panose="020B0603020202020204" pitchFamily="34" charset="0"/>
              </a:rPr>
              <a:t>d) $</a:t>
            </a:r>
            <a:r>
              <a:rPr lang="en-US" sz="2000" dirty="0" smtClean="0">
                <a:solidFill>
                  <a:schemeClr val="tx1"/>
                </a:solidFill>
                <a:latin typeface="Trebuchet MS" panose="020B0603020202020204" pitchFamily="34" charset="0"/>
              </a:rPr>
              <a:t>500,000</a:t>
            </a:r>
          </a:p>
          <a:p>
            <a:pPr marL="0" indent="0">
              <a:buNone/>
            </a:pPr>
            <a:r>
              <a:rPr lang="en-US" sz="2000" dirty="0" smtClean="0">
                <a:solidFill>
                  <a:schemeClr val="tx1"/>
                </a:solidFill>
                <a:latin typeface="Trebuchet MS" panose="020B0603020202020204" pitchFamily="34" charset="0"/>
              </a:rPr>
              <a:t>e) $ 50,000</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283441037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chemeClr val="accent3">
                <a:lumMod val="67000"/>
              </a:schemeClr>
            </a:gs>
            <a:gs pos="79000">
              <a:schemeClr val="accent3">
                <a:alpha val="22000"/>
                <a:lumMod val="31000"/>
                <a:lumOff val="69000"/>
              </a:schemeClr>
            </a:gs>
            <a:gs pos="49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643" y="1789113"/>
            <a:ext cx="8793803" cy="3094172"/>
          </a:xfrm>
        </p:spPr>
        <p:txBody>
          <a:bodyPr/>
          <a:lstStyle/>
          <a:p>
            <a:pPr marL="0" indent="0">
              <a:buNone/>
            </a:pPr>
            <a:r>
              <a:rPr lang="en-US" sz="2000" dirty="0">
                <a:solidFill>
                  <a:schemeClr val="tx1"/>
                </a:solidFill>
                <a:latin typeface="Trebuchet MS" panose="020B0603020202020204" pitchFamily="34" charset="0"/>
              </a:rPr>
              <a:t>From 01.04.2025, the threshold for TCS (Tax collected at Source) under LRS increased from ₹7 lakh to:</a:t>
            </a:r>
          </a:p>
          <a:p>
            <a:pPr marL="0" indent="0">
              <a:buNone/>
            </a:pPr>
            <a:r>
              <a:rPr lang="en-US" sz="2000" dirty="0">
                <a:solidFill>
                  <a:schemeClr val="tx1"/>
                </a:solidFill>
                <a:latin typeface="Trebuchet MS" panose="020B0603020202020204" pitchFamily="34" charset="0"/>
              </a:rPr>
              <a:t>a) ₹8 lakh</a:t>
            </a:r>
          </a:p>
          <a:p>
            <a:pPr marL="0" indent="0">
              <a:buNone/>
            </a:pPr>
            <a:r>
              <a:rPr lang="en-US" sz="2000" dirty="0">
                <a:solidFill>
                  <a:schemeClr val="tx1"/>
                </a:solidFill>
                <a:latin typeface="Trebuchet MS" panose="020B0603020202020204" pitchFamily="34" charset="0"/>
              </a:rPr>
              <a:t>b) ₹9 lakh</a:t>
            </a:r>
          </a:p>
          <a:p>
            <a:pPr marL="0" indent="0">
              <a:buNone/>
            </a:pPr>
            <a:r>
              <a:rPr lang="en-US" sz="2000" dirty="0">
                <a:solidFill>
                  <a:schemeClr val="tx1"/>
                </a:solidFill>
                <a:latin typeface="Trebuchet MS" panose="020B0603020202020204" pitchFamily="34" charset="0"/>
              </a:rPr>
              <a:t>c) ₹10 lakh</a:t>
            </a:r>
          </a:p>
          <a:p>
            <a:pPr marL="0" indent="0">
              <a:buNone/>
            </a:pPr>
            <a:r>
              <a:rPr lang="en-US" sz="2000" dirty="0">
                <a:solidFill>
                  <a:schemeClr val="tx1"/>
                </a:solidFill>
                <a:latin typeface="Trebuchet MS" panose="020B0603020202020204" pitchFamily="34" charset="0"/>
              </a:rPr>
              <a:t>d) ₹12 </a:t>
            </a:r>
            <a:r>
              <a:rPr lang="en-US" sz="2000" dirty="0" smtClean="0">
                <a:solidFill>
                  <a:schemeClr val="tx1"/>
                </a:solidFill>
                <a:latin typeface="Trebuchet MS" panose="020B0603020202020204" pitchFamily="34" charset="0"/>
              </a:rPr>
              <a:t>lakh</a:t>
            </a:r>
          </a:p>
          <a:p>
            <a:pPr marL="0" indent="0">
              <a:buNone/>
            </a:pPr>
            <a:r>
              <a:rPr lang="en-US" sz="2000" dirty="0" smtClean="0">
                <a:solidFill>
                  <a:schemeClr val="tx1"/>
                </a:solidFill>
                <a:latin typeface="Trebuchet MS" panose="020B0603020202020204" pitchFamily="34" charset="0"/>
              </a:rPr>
              <a:t>e) ₹7.50 </a:t>
            </a:r>
            <a:r>
              <a:rPr lang="en-US" sz="2000" dirty="0">
                <a:solidFill>
                  <a:schemeClr val="tx1"/>
                </a:solidFill>
                <a:latin typeface="Trebuchet MS" panose="020B0603020202020204" pitchFamily="34" charset="0"/>
              </a:rPr>
              <a:t>lakh</a:t>
            </a:r>
          </a:p>
          <a:p>
            <a:pPr marL="0" indent="0">
              <a:buNone/>
            </a:pP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3421215411"/>
      </p:ext>
    </p:extLst>
  </p:cSld>
  <p:clrMapOvr>
    <a:overrideClrMapping bg1="lt1" tx1="dk1" bg2="lt2" tx2="dk2" accent1="accent1" accent2="accent2" accent3="accent3" accent4="accent4" accent5="accent5" accent6="accent6" hlink="hlink" folHlink="folHlink"/>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26461" y="1478604"/>
            <a:ext cx="8822986" cy="4455267"/>
          </a:xfrm>
        </p:spPr>
        <p:txBody>
          <a:bodyPr/>
          <a:lstStyle/>
          <a:p>
            <a:pPr marL="0" indent="0">
              <a:buNone/>
            </a:pPr>
            <a:r>
              <a:rPr lang="en-US" sz="2000" dirty="0" smtClean="0">
                <a:solidFill>
                  <a:schemeClr val="tx1"/>
                </a:solidFill>
                <a:latin typeface="Trebuchet MS" panose="020B0603020202020204" pitchFamily="34" charset="0"/>
              </a:rPr>
              <a:t>Which </a:t>
            </a:r>
            <a:r>
              <a:rPr lang="en-US" sz="2000" dirty="0">
                <a:solidFill>
                  <a:schemeClr val="tx1"/>
                </a:solidFill>
                <a:latin typeface="Trebuchet MS" panose="020B0603020202020204" pitchFamily="34" charset="0"/>
              </a:rPr>
              <a:t>of the following is incorrect about TCS rates under LRS </a:t>
            </a:r>
            <a:r>
              <a:rPr lang="en-US" sz="2000" dirty="0" err="1">
                <a:solidFill>
                  <a:schemeClr val="tx1"/>
                </a:solidFill>
                <a:latin typeface="Trebuchet MS" panose="020B0603020202020204" pitchFamily="34" charset="0"/>
              </a:rPr>
              <a:t>w.e.f</a:t>
            </a:r>
            <a:r>
              <a:rPr lang="en-US" sz="2000" dirty="0">
                <a:solidFill>
                  <a:schemeClr val="tx1"/>
                </a:solidFill>
                <a:latin typeface="Trebuchet MS" panose="020B0603020202020204" pitchFamily="34" charset="0"/>
              </a:rPr>
              <a:t> 01.04.2025?</a:t>
            </a:r>
          </a:p>
          <a:p>
            <a:pPr marL="0" indent="0">
              <a:buNone/>
            </a:pPr>
            <a:r>
              <a:rPr lang="en-US" sz="2000" dirty="0">
                <a:solidFill>
                  <a:schemeClr val="tx1"/>
                </a:solidFill>
                <a:latin typeface="Trebuchet MS" panose="020B0603020202020204" pitchFamily="34" charset="0"/>
              </a:rPr>
              <a:t>a) For education financed by a bank, TCS above ₹10 lakh is </a:t>
            </a:r>
            <a:r>
              <a:rPr lang="en-US" sz="2000" dirty="0" smtClean="0">
                <a:solidFill>
                  <a:schemeClr val="tx1"/>
                </a:solidFill>
                <a:latin typeface="Trebuchet MS" panose="020B0603020202020204" pitchFamily="34" charset="0"/>
              </a:rPr>
              <a:t>nil</a:t>
            </a:r>
            <a:endParaRPr lang="en-US" sz="2000" dirty="0">
              <a:solidFill>
                <a:schemeClr val="tx1"/>
              </a:solidFill>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b) For education/medical expenses, TCS above ₹10 lakh is 5%</a:t>
            </a:r>
          </a:p>
          <a:p>
            <a:pPr marL="0" indent="0">
              <a:buNone/>
            </a:pPr>
            <a:r>
              <a:rPr lang="en-US" sz="2000" dirty="0">
                <a:solidFill>
                  <a:schemeClr val="tx1"/>
                </a:solidFill>
                <a:latin typeface="Trebuchet MS" panose="020B0603020202020204" pitchFamily="34" charset="0"/>
              </a:rPr>
              <a:t>c) For other purposes above ₹10 lakh, TCS is 15% </a:t>
            </a:r>
          </a:p>
          <a:p>
            <a:pPr marL="0" indent="0">
              <a:buNone/>
            </a:pPr>
            <a:r>
              <a:rPr lang="en-US" sz="2000" dirty="0">
                <a:solidFill>
                  <a:schemeClr val="tx1"/>
                </a:solidFill>
                <a:latin typeface="Trebuchet MS" panose="020B0603020202020204" pitchFamily="34" charset="0"/>
              </a:rPr>
              <a:t>d) For tour program purchases above ₹10 lakh, TCS is 20</a:t>
            </a:r>
            <a:r>
              <a:rPr lang="en-US" sz="2000" dirty="0" smtClean="0">
                <a:solidFill>
                  <a:schemeClr val="tx1"/>
                </a:solidFill>
                <a:latin typeface="Trebuchet MS" panose="020B0603020202020204" pitchFamily="34" charset="0"/>
              </a:rPr>
              <a:t>%</a:t>
            </a:r>
          </a:p>
          <a:p>
            <a:pPr marL="0" indent="0">
              <a:buNone/>
            </a:pPr>
            <a:r>
              <a:rPr lang="en-US" sz="2000" dirty="0" smtClean="0">
                <a:solidFill>
                  <a:schemeClr val="tx1"/>
                </a:solidFill>
                <a:latin typeface="Trebuchet MS" panose="020B0603020202020204" pitchFamily="34" charset="0"/>
              </a:rPr>
              <a:t>E ) All are incorrect</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569565971"/>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5">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281" y="1789113"/>
            <a:ext cx="8414425" cy="3551372"/>
          </a:xfrm>
        </p:spPr>
        <p:txBody>
          <a:bodyPr/>
          <a:lstStyle/>
          <a:p>
            <a:pPr marL="0" indent="0" algn="just">
              <a:buNone/>
            </a:pPr>
            <a:r>
              <a:rPr lang="en-US" sz="2000" dirty="0">
                <a:solidFill>
                  <a:schemeClr val="tx1"/>
                </a:solidFill>
                <a:latin typeface="Trebuchet MS" panose="020B0603020202020204" pitchFamily="34" charset="0"/>
              </a:rPr>
              <a:t>How many countries are permitted for UPI services with international mobile numbers to perform domestic transactions by Non-Resident account holders? </a:t>
            </a:r>
            <a:endParaRPr lang="en-US" sz="2000" dirty="0" smtClean="0">
              <a:solidFill>
                <a:schemeClr val="tx1"/>
              </a:solidFill>
              <a:latin typeface="Trebuchet MS" panose="020B0603020202020204" pitchFamily="34" charset="0"/>
            </a:endParaRPr>
          </a:p>
          <a:p>
            <a:pPr marL="0" indent="0" algn="just">
              <a:buNone/>
            </a:pPr>
            <a:r>
              <a:rPr lang="pt-BR" sz="2000" dirty="0">
                <a:solidFill>
                  <a:schemeClr val="tx1"/>
                </a:solidFill>
                <a:latin typeface="Trebuchet MS" panose="020B0603020202020204" pitchFamily="34" charset="0"/>
              </a:rPr>
              <a:t>a) 10</a:t>
            </a:r>
          </a:p>
          <a:p>
            <a:pPr marL="0" indent="0">
              <a:buNone/>
            </a:pPr>
            <a:r>
              <a:rPr lang="pt-BR" sz="2000" dirty="0">
                <a:solidFill>
                  <a:schemeClr val="tx1"/>
                </a:solidFill>
                <a:latin typeface="Trebuchet MS" panose="020B0603020202020204" pitchFamily="34" charset="0"/>
              </a:rPr>
              <a:t>b) 12</a:t>
            </a:r>
          </a:p>
          <a:p>
            <a:pPr marL="0" indent="0">
              <a:buNone/>
            </a:pPr>
            <a:r>
              <a:rPr lang="pt-BR" sz="2000" dirty="0">
                <a:solidFill>
                  <a:schemeClr val="tx1"/>
                </a:solidFill>
                <a:latin typeface="Trebuchet MS" panose="020B0603020202020204" pitchFamily="34" charset="0"/>
              </a:rPr>
              <a:t>c) 15</a:t>
            </a:r>
          </a:p>
          <a:p>
            <a:pPr marL="0" indent="0">
              <a:buNone/>
            </a:pPr>
            <a:r>
              <a:rPr lang="pt-BR" sz="2000" dirty="0">
                <a:solidFill>
                  <a:schemeClr val="tx1"/>
                </a:solidFill>
                <a:latin typeface="Trebuchet MS" panose="020B0603020202020204" pitchFamily="34" charset="0"/>
              </a:rPr>
              <a:t>d) </a:t>
            </a:r>
            <a:r>
              <a:rPr lang="pt-BR" sz="2000" dirty="0" smtClean="0">
                <a:solidFill>
                  <a:schemeClr val="tx1"/>
                </a:solidFill>
                <a:latin typeface="Trebuchet MS" panose="020B0603020202020204" pitchFamily="34" charset="0"/>
              </a:rPr>
              <a:t>20</a:t>
            </a:r>
          </a:p>
          <a:p>
            <a:pPr marL="0" indent="0">
              <a:buNone/>
            </a:pPr>
            <a:r>
              <a:rPr lang="pt-BR" sz="2000" dirty="0" smtClean="0">
                <a:solidFill>
                  <a:schemeClr val="tx1"/>
                </a:solidFill>
                <a:latin typeface="Trebuchet MS" panose="020B0603020202020204" pitchFamily="34" charset="0"/>
              </a:rPr>
              <a:t>E ) 9</a:t>
            </a:r>
            <a:endParaRPr lang="pt-BR" sz="2000" dirty="0">
              <a:solidFill>
                <a:schemeClr val="tx1"/>
              </a:solidFill>
              <a:latin typeface="Trebuchet MS" panose="020B0603020202020204" pitchFamily="34" charset="0"/>
            </a:endParaRPr>
          </a:p>
          <a:p>
            <a:endParaRPr lang="en-US" dirty="0"/>
          </a:p>
          <a:p>
            <a:endParaRPr lang="en-US" dirty="0"/>
          </a:p>
        </p:txBody>
      </p:sp>
    </p:spTree>
    <p:extLst>
      <p:ext uri="{BB962C8B-B14F-4D97-AF65-F5344CB8AC3E}">
        <p14:creationId xmlns:p14="http://schemas.microsoft.com/office/powerpoint/2010/main" val="285768353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371" y="1468878"/>
            <a:ext cx="8793804" cy="3842424"/>
          </a:xfrm>
        </p:spPr>
        <p:txBody>
          <a:bodyPr/>
          <a:lstStyle/>
          <a:p>
            <a:pPr marL="0" indent="0">
              <a:buNone/>
            </a:pPr>
            <a:r>
              <a:rPr lang="en-US" sz="2000" dirty="0">
                <a:solidFill>
                  <a:schemeClr val="tx1"/>
                </a:solidFill>
                <a:latin typeface="Trebuchet MS" panose="020B0603020202020204" pitchFamily="34" charset="0"/>
              </a:rPr>
              <a:t>Which of the following is incorrect about </a:t>
            </a:r>
            <a:r>
              <a:rPr lang="en-US" sz="2000" dirty="0" smtClean="0">
                <a:solidFill>
                  <a:schemeClr val="tx1"/>
                </a:solidFill>
                <a:latin typeface="Trebuchet MS" panose="020B0603020202020204" pitchFamily="34" charset="0"/>
              </a:rPr>
              <a:t>UPI-Pay Now </a:t>
            </a:r>
            <a:r>
              <a:rPr lang="en-US" sz="2000" dirty="0">
                <a:solidFill>
                  <a:schemeClr val="tx1"/>
                </a:solidFill>
                <a:latin typeface="Trebuchet MS" panose="020B0603020202020204" pitchFamily="34" charset="0"/>
              </a:rPr>
              <a:t>(India-Singapore Cross Border Remittance System through UPI)?</a:t>
            </a:r>
          </a:p>
          <a:p>
            <a:pPr marL="0" indent="0">
              <a:buNone/>
            </a:pPr>
            <a:r>
              <a:rPr lang="en-US" sz="2000" dirty="0">
                <a:solidFill>
                  <a:schemeClr val="tx1"/>
                </a:solidFill>
                <a:latin typeface="Trebuchet MS" panose="020B0603020202020204" pitchFamily="34" charset="0"/>
              </a:rPr>
              <a:t>a) Maximum transaction per day is SGD 1000</a:t>
            </a:r>
          </a:p>
          <a:p>
            <a:pPr marL="0" indent="0">
              <a:buNone/>
            </a:pPr>
            <a:r>
              <a:rPr lang="en-US" sz="2000" dirty="0">
                <a:solidFill>
                  <a:schemeClr val="tx1"/>
                </a:solidFill>
                <a:latin typeface="Trebuchet MS" panose="020B0603020202020204" pitchFamily="34" charset="0"/>
              </a:rPr>
              <a:t>b) Minimum per transaction amount is SGD 1</a:t>
            </a:r>
          </a:p>
          <a:p>
            <a:pPr marL="0" indent="0">
              <a:buNone/>
            </a:pPr>
            <a:r>
              <a:rPr lang="en-US" sz="2000" dirty="0">
                <a:solidFill>
                  <a:schemeClr val="tx1"/>
                </a:solidFill>
                <a:latin typeface="Trebuchet MS" panose="020B0603020202020204" pitchFamily="34" charset="0"/>
              </a:rPr>
              <a:t>c) There is no limit on daily </a:t>
            </a:r>
            <a:r>
              <a:rPr lang="en-US" sz="2000" dirty="0" smtClean="0">
                <a:solidFill>
                  <a:schemeClr val="tx1"/>
                </a:solidFill>
                <a:latin typeface="Trebuchet MS" panose="020B0603020202020204" pitchFamily="34" charset="0"/>
              </a:rPr>
              <a:t> number of transactions</a:t>
            </a:r>
            <a:endParaRPr lang="en-US" sz="2000" dirty="0">
              <a:solidFill>
                <a:schemeClr val="tx1"/>
              </a:solidFill>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d) It is available only via Canara Net Banking </a:t>
            </a:r>
            <a:endParaRPr lang="en-US" sz="2000" dirty="0" smtClean="0">
              <a:solidFill>
                <a:schemeClr val="tx1"/>
              </a:solidFill>
              <a:latin typeface="Trebuchet MS" panose="020B0603020202020204" pitchFamily="34" charset="0"/>
            </a:endParaRPr>
          </a:p>
          <a:p>
            <a:pPr marL="0" indent="0">
              <a:buNone/>
            </a:pPr>
            <a:r>
              <a:rPr lang="en-US" sz="2000" dirty="0" smtClean="0">
                <a:solidFill>
                  <a:schemeClr val="tx1"/>
                </a:solidFill>
                <a:latin typeface="Trebuchet MS" panose="020B0603020202020204" pitchFamily="34" charset="0"/>
              </a:rPr>
              <a:t>e) All are correct</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421894789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558" y="1235413"/>
            <a:ext cx="8521430" cy="4494178"/>
          </a:xfrm>
        </p:spPr>
        <p:txBody>
          <a:bodyPr/>
          <a:lstStyle/>
          <a:p>
            <a:pPr marL="0" indent="0" algn="just">
              <a:buNone/>
            </a:pPr>
            <a:r>
              <a:rPr lang="en-US" sz="2000" dirty="0" smtClean="0">
                <a:solidFill>
                  <a:schemeClr val="tx1"/>
                </a:solidFill>
                <a:latin typeface="Trebuchet MS" panose="020B0603020202020204" pitchFamily="34" charset="0"/>
              </a:rPr>
              <a:t>As per IC/877/2024, What is the  present limit </a:t>
            </a:r>
            <a:r>
              <a:rPr lang="en-US" sz="2000" dirty="0">
                <a:solidFill>
                  <a:schemeClr val="tx1"/>
                </a:solidFill>
                <a:latin typeface="Trebuchet MS" panose="020B0603020202020204" pitchFamily="34" charset="0"/>
              </a:rPr>
              <a:t>on the amount being remitted on the  basis of ‘online’ Form A2 within the ambit of extant statutory and regulatory framework.</a:t>
            </a:r>
          </a:p>
          <a:p>
            <a:pPr marL="457200" indent="-457200">
              <a:buFont typeface="+mj-lt"/>
              <a:buAutoNum type="alphaLcParenR"/>
            </a:pPr>
            <a:r>
              <a:rPr lang="en-US" sz="2000" dirty="0" smtClean="0">
                <a:solidFill>
                  <a:schemeClr val="tx1"/>
                </a:solidFill>
                <a:latin typeface="Trebuchet MS" panose="020B0603020202020204" pitchFamily="34" charset="0"/>
              </a:rPr>
              <a:t>     USD 25000</a:t>
            </a:r>
          </a:p>
          <a:p>
            <a:pPr marL="457200" indent="-457200">
              <a:buFont typeface="+mj-lt"/>
              <a:buAutoNum type="alphaLcParenR"/>
            </a:pPr>
            <a:r>
              <a:rPr lang="en-US" sz="2000" dirty="0" smtClean="0">
                <a:solidFill>
                  <a:schemeClr val="tx1"/>
                </a:solidFill>
                <a:latin typeface="Trebuchet MS" panose="020B0603020202020204" pitchFamily="34" charset="0"/>
              </a:rPr>
              <a:t>     USD 250000 </a:t>
            </a:r>
          </a:p>
          <a:p>
            <a:pPr marL="457200" indent="-457200">
              <a:buFont typeface="+mj-lt"/>
              <a:buAutoNum type="alphaLcParenR"/>
            </a:pPr>
            <a:r>
              <a:rPr lang="en-US" sz="2000" dirty="0" smtClean="0">
                <a:solidFill>
                  <a:schemeClr val="tx1"/>
                </a:solidFill>
                <a:latin typeface="Trebuchet MS" panose="020B0603020202020204" pitchFamily="34" charset="0"/>
              </a:rPr>
              <a:t>     USD 5000</a:t>
            </a:r>
          </a:p>
          <a:p>
            <a:pPr marL="457200" indent="-457200">
              <a:buFont typeface="+mj-lt"/>
              <a:buAutoNum type="alphaLcParenR"/>
            </a:pPr>
            <a:r>
              <a:rPr lang="en-US" sz="2000" dirty="0" smtClean="0">
                <a:solidFill>
                  <a:schemeClr val="tx1"/>
                </a:solidFill>
                <a:latin typeface="Trebuchet MS" panose="020B0603020202020204" pitchFamily="34" charset="0"/>
              </a:rPr>
              <a:t>     USD 10000</a:t>
            </a:r>
            <a:endParaRPr lang="en-US" sz="2000" dirty="0">
              <a:solidFill>
                <a:schemeClr val="tx1"/>
              </a:solidFill>
              <a:latin typeface="Trebuchet MS" panose="020B0603020202020204" pitchFamily="34" charset="0"/>
            </a:endParaRPr>
          </a:p>
          <a:p>
            <a:pPr marL="457200" indent="-457200">
              <a:buFont typeface="+mj-lt"/>
              <a:buAutoNum type="alphaLcParenR"/>
            </a:pPr>
            <a:r>
              <a:rPr lang="en-US" sz="2000" dirty="0" smtClean="0">
                <a:solidFill>
                  <a:schemeClr val="tx1"/>
                </a:solidFill>
                <a:latin typeface="Trebuchet MS" panose="020B0603020202020204" pitchFamily="34" charset="0"/>
              </a:rPr>
              <a:t>     No limit</a:t>
            </a:r>
          </a:p>
          <a:p>
            <a:endParaRPr lang="en-US" dirty="0"/>
          </a:p>
        </p:txBody>
      </p:sp>
    </p:spTree>
    <p:extLst>
      <p:ext uri="{BB962C8B-B14F-4D97-AF65-F5344CB8AC3E}">
        <p14:creationId xmlns:p14="http://schemas.microsoft.com/office/powerpoint/2010/main" val="2689519050"/>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96686"/>
            <a:ext cx="9144000" cy="481483"/>
          </a:xfrm>
        </p:spPr>
        <p:style>
          <a:lnRef idx="0">
            <a:schemeClr val="accent6"/>
          </a:lnRef>
          <a:fillRef idx="3">
            <a:schemeClr val="accent6"/>
          </a:fillRef>
          <a:effectRef idx="3">
            <a:schemeClr val="accent6"/>
          </a:effectRef>
          <a:fontRef idx="minor">
            <a:schemeClr val="lt1"/>
          </a:fontRef>
        </p:style>
        <p:txBody>
          <a:bodyPr/>
          <a:lstStyle/>
          <a:p>
            <a:pPr algn="ctr"/>
            <a:r>
              <a:rPr lang="en-IN" sz="1800" dirty="0"/>
              <a:t>RBI amends FEMA 5 (R) permitting as below as per </a:t>
            </a:r>
            <a:r>
              <a:rPr lang="en-IN" sz="1800" b="1" dirty="0"/>
              <a:t>(</a:t>
            </a:r>
            <a:r>
              <a:rPr lang="en-IN" sz="1800" b="1" dirty="0" smtClean="0"/>
              <a:t>IC/68/2025)</a:t>
            </a:r>
            <a:r>
              <a:rPr lang="en-US" sz="1800" dirty="0">
                <a:solidFill>
                  <a:srgbClr val="FF0000"/>
                </a:solidFill>
              </a:rPr>
              <a:t/>
            </a:r>
            <a:br>
              <a:rPr lang="en-US" sz="1800" dirty="0">
                <a:solidFill>
                  <a:srgbClr val="FF0000"/>
                </a:solidFill>
              </a:rPr>
            </a:br>
            <a:r>
              <a:rPr lang="en-US" sz="1800" dirty="0"/>
              <a:t/>
            </a:r>
            <a:br>
              <a:rPr lang="en-US" sz="1800" dirty="0"/>
            </a:br>
            <a:endParaRPr lang="en-IN" sz="1800" b="1" dirty="0">
              <a:solidFill>
                <a:srgbClr val="FF0000"/>
              </a:solidFill>
            </a:endParaRPr>
          </a:p>
        </p:txBody>
      </p:sp>
      <p:sp>
        <p:nvSpPr>
          <p:cNvPr id="3" name="Content Placeholder 2"/>
          <p:cNvSpPr>
            <a:spLocks noGrp="1"/>
          </p:cNvSpPr>
          <p:nvPr>
            <p:ph idx="1"/>
          </p:nvPr>
        </p:nvSpPr>
        <p:spPr>
          <a:xfrm>
            <a:off x="0" y="1317585"/>
            <a:ext cx="9143999" cy="5019998"/>
          </a:xfrm>
        </p:spPr>
        <p:txBody>
          <a:bodyPr/>
          <a:lstStyle/>
          <a:p>
            <a:pPr algn="just">
              <a:buFont typeface="Arial" panose="020B0604020202020204" pitchFamily="34" charset="0"/>
              <a:buChar char="•"/>
            </a:pPr>
            <a:r>
              <a:rPr lang="en-IN" sz="2400" dirty="0">
                <a:solidFill>
                  <a:schemeClr val="tx1"/>
                </a:solidFill>
                <a:latin typeface="Trebuchet MS" panose="020B0603020202020204" pitchFamily="34" charset="0"/>
              </a:rPr>
              <a:t>A person resident outside India, having business interest in India, may open a Special Non-Resident Rupee Account (SNRR account), with an authorised dealer in India or its </a:t>
            </a:r>
            <a:r>
              <a:rPr lang="en-IN" sz="2400" dirty="0">
                <a:solidFill>
                  <a:srgbClr val="7030A0"/>
                </a:solidFill>
                <a:latin typeface="Trebuchet MS" panose="020B0603020202020204" pitchFamily="34" charset="0"/>
              </a:rPr>
              <a:t>branch outside India</a:t>
            </a:r>
            <a:r>
              <a:rPr lang="en-IN" sz="2400" dirty="0">
                <a:solidFill>
                  <a:schemeClr val="tx1"/>
                </a:solidFill>
                <a:latin typeface="Trebuchet MS" panose="020B0603020202020204" pitchFamily="34" charset="0"/>
              </a:rPr>
              <a:t>.</a:t>
            </a:r>
          </a:p>
          <a:p>
            <a:pPr algn="just">
              <a:buFont typeface="Arial" panose="020B0604020202020204" pitchFamily="34" charset="0"/>
              <a:buChar char="•"/>
            </a:pPr>
            <a:r>
              <a:rPr lang="en-IN" sz="2400" dirty="0">
                <a:solidFill>
                  <a:schemeClr val="tx1"/>
                </a:solidFill>
                <a:latin typeface="Trebuchet MS" panose="020B0603020202020204" pitchFamily="34" charset="0"/>
              </a:rPr>
              <a:t>The purpose is putting through permissible current and capital account transactions with a </a:t>
            </a:r>
            <a:r>
              <a:rPr lang="en-IN" sz="2400" dirty="0" smtClean="0">
                <a:solidFill>
                  <a:schemeClr val="tx1"/>
                </a:solidFill>
                <a:latin typeface="Trebuchet MS" panose="020B0603020202020204" pitchFamily="34" charset="0"/>
              </a:rPr>
              <a:t>person </a:t>
            </a:r>
            <a:r>
              <a:rPr lang="en-IN" sz="2400" dirty="0">
                <a:solidFill>
                  <a:schemeClr val="tx1"/>
                </a:solidFill>
                <a:latin typeface="Trebuchet MS" panose="020B0603020202020204" pitchFamily="34" charset="0"/>
              </a:rPr>
              <a:t>resident in India in accordance with the rules and regulations framed under the Act, and for putting through any transaction with a person resident outside India.</a:t>
            </a:r>
            <a:endParaRPr lang="en-US" sz="2400" dirty="0">
              <a:solidFill>
                <a:schemeClr val="tx1"/>
              </a:solidFill>
              <a:latin typeface="Trebuchet MS" panose="020B0603020202020204" pitchFamily="34" charset="0"/>
            </a:endParaRPr>
          </a:p>
          <a:p>
            <a:pPr algn="just"/>
            <a:r>
              <a:rPr lang="en-GB" sz="2400" dirty="0">
                <a:solidFill>
                  <a:schemeClr val="tx1"/>
                </a:solidFill>
                <a:latin typeface="Trebuchet MS" panose="020B0603020202020204" pitchFamily="34" charset="0"/>
              </a:rPr>
              <a:t>Transfer of funds between </a:t>
            </a:r>
            <a:r>
              <a:rPr lang="en-GB" sz="2400" dirty="0" err="1">
                <a:solidFill>
                  <a:schemeClr val="tx1"/>
                </a:solidFill>
                <a:latin typeface="Trebuchet MS" panose="020B0603020202020204" pitchFamily="34" charset="0"/>
              </a:rPr>
              <a:t>repatriable</a:t>
            </a:r>
            <a:r>
              <a:rPr lang="en-GB" sz="2400" dirty="0">
                <a:solidFill>
                  <a:schemeClr val="tx1"/>
                </a:solidFill>
                <a:latin typeface="Trebuchet MS" panose="020B0603020202020204" pitchFamily="34" charset="0"/>
              </a:rPr>
              <a:t> Rupee accounts is permitted.</a:t>
            </a:r>
          </a:p>
          <a:p>
            <a:pPr algn="just"/>
            <a:r>
              <a:rPr lang="en-GB" sz="2400" dirty="0">
                <a:solidFill>
                  <a:schemeClr val="tx1"/>
                </a:solidFill>
                <a:latin typeface="Trebuchet MS" panose="020B0603020202020204" pitchFamily="34" charset="0"/>
              </a:rPr>
              <a:t>The tenure of SNRR account shall be concurrent to the tenure of the contract/period of operation/the business of the account holder</a:t>
            </a:r>
            <a:r>
              <a:rPr lang="en-GB" sz="2000" dirty="0">
                <a:solidFill>
                  <a:schemeClr val="tx1"/>
                </a:solidFill>
              </a:rPr>
              <a:t>. </a:t>
            </a:r>
            <a:endParaRPr lang="en-IN" sz="2000" dirty="0">
              <a:solidFill>
                <a:schemeClr val="tx1"/>
              </a:solidFill>
            </a:endParaRPr>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558" y="1235413"/>
            <a:ext cx="8521430" cy="4494178"/>
          </a:xfrm>
        </p:spPr>
        <p:txBody>
          <a:bodyPr/>
          <a:lstStyle/>
          <a:p>
            <a:endParaRPr lang="en-US" sz="2000" dirty="0">
              <a:solidFill>
                <a:srgbClr val="FF0000"/>
              </a:solidFill>
              <a:latin typeface="Trebuchet MS" panose="020B0603020202020204" pitchFamily="34" charset="0"/>
            </a:endParaRPr>
          </a:p>
          <a:p>
            <a:pPr marL="0" indent="0" algn="just">
              <a:buNone/>
            </a:pPr>
            <a:r>
              <a:rPr lang="en-US" sz="2000" dirty="0" smtClean="0">
                <a:solidFill>
                  <a:schemeClr val="tx1"/>
                </a:solidFill>
                <a:latin typeface="Trebuchet MS" panose="020B0603020202020204" pitchFamily="34" charset="0"/>
              </a:rPr>
              <a:t>To which country, Non-Resident Account Holders cannot  register for UPI services with International mobile numbers to perform domestic transactions.                     </a:t>
            </a:r>
          </a:p>
          <a:p>
            <a:pPr marL="457200" indent="-457200">
              <a:buFont typeface="+mj-lt"/>
              <a:buAutoNum type="alphaLcParenR"/>
            </a:pPr>
            <a:r>
              <a:rPr lang="en-US" sz="2000" dirty="0" smtClean="0">
                <a:solidFill>
                  <a:schemeClr val="tx1"/>
                </a:solidFill>
                <a:latin typeface="Trebuchet MS" panose="020B0603020202020204" pitchFamily="34" charset="0"/>
              </a:rPr>
              <a:t>     </a:t>
            </a:r>
            <a:r>
              <a:rPr lang="en-US" sz="2000" dirty="0" err="1" smtClean="0">
                <a:solidFill>
                  <a:schemeClr val="tx1"/>
                </a:solidFill>
                <a:latin typeface="Trebuchet MS" panose="020B0603020202020204" pitchFamily="34" charset="0"/>
              </a:rPr>
              <a:t>Hongkong</a:t>
            </a:r>
            <a:r>
              <a:rPr lang="en-US" sz="2000" dirty="0" smtClean="0">
                <a:solidFill>
                  <a:schemeClr val="tx1"/>
                </a:solidFill>
                <a:latin typeface="Trebuchet MS" panose="020B0603020202020204" pitchFamily="34" charset="0"/>
              </a:rPr>
              <a:t> </a:t>
            </a:r>
          </a:p>
          <a:p>
            <a:pPr marL="457200" indent="-457200">
              <a:buFont typeface="+mj-lt"/>
              <a:buAutoNum type="alphaLcParenR"/>
            </a:pPr>
            <a:r>
              <a:rPr lang="en-US" sz="2000" dirty="0" smtClean="0">
                <a:solidFill>
                  <a:schemeClr val="tx1"/>
                </a:solidFill>
                <a:latin typeface="Trebuchet MS" panose="020B0603020202020204" pitchFamily="34" charset="0"/>
              </a:rPr>
              <a:t>     Canada</a:t>
            </a:r>
          </a:p>
          <a:p>
            <a:pPr marL="457200" indent="-457200">
              <a:buFont typeface="+mj-lt"/>
              <a:buAutoNum type="alphaLcParenR"/>
            </a:pPr>
            <a:r>
              <a:rPr lang="en-US" sz="2000" dirty="0" smtClean="0">
                <a:solidFill>
                  <a:schemeClr val="tx1"/>
                </a:solidFill>
                <a:latin typeface="Trebuchet MS" panose="020B0603020202020204" pitchFamily="34" charset="0"/>
              </a:rPr>
              <a:t>     Qatar</a:t>
            </a:r>
            <a:endParaRPr lang="en-US" sz="2000" dirty="0">
              <a:solidFill>
                <a:schemeClr val="tx1"/>
              </a:solidFill>
              <a:latin typeface="Trebuchet MS" panose="020B0603020202020204" pitchFamily="34" charset="0"/>
            </a:endParaRPr>
          </a:p>
          <a:p>
            <a:pPr marL="457200" indent="-457200">
              <a:buFont typeface="+mj-lt"/>
              <a:buAutoNum type="alphaLcParenR"/>
            </a:pPr>
            <a:r>
              <a:rPr lang="en-US" sz="2000" dirty="0" smtClean="0">
                <a:solidFill>
                  <a:schemeClr val="tx1"/>
                </a:solidFill>
                <a:latin typeface="Trebuchet MS" panose="020B0603020202020204" pitchFamily="34" charset="0"/>
              </a:rPr>
              <a:t>     Kuwait</a:t>
            </a:r>
          </a:p>
          <a:p>
            <a:pPr marL="457200" indent="-457200">
              <a:buFont typeface="+mj-lt"/>
              <a:buAutoNum type="alphaLcParenR"/>
            </a:pPr>
            <a:r>
              <a:rPr lang="en-US" sz="2000" dirty="0">
                <a:solidFill>
                  <a:schemeClr val="tx1"/>
                </a:solidFill>
                <a:latin typeface="Trebuchet MS" panose="020B0603020202020204" pitchFamily="34" charset="0"/>
              </a:rPr>
              <a:t>  </a:t>
            </a:r>
            <a:r>
              <a:rPr lang="en-US" sz="2000" dirty="0" smtClean="0">
                <a:solidFill>
                  <a:schemeClr val="tx1"/>
                </a:solidFill>
                <a:latin typeface="Trebuchet MS" panose="020B0603020202020204" pitchFamily="34" charset="0"/>
              </a:rPr>
              <a:t>   None of the above</a:t>
            </a:r>
          </a:p>
          <a:p>
            <a:endParaRPr lang="en-US" dirty="0"/>
          </a:p>
        </p:txBody>
      </p:sp>
    </p:spTree>
    <p:extLst>
      <p:ext uri="{BB962C8B-B14F-4D97-AF65-F5344CB8AC3E}">
        <p14:creationId xmlns:p14="http://schemas.microsoft.com/office/powerpoint/2010/main" val="2008502038"/>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
                                            <p:txEl>
                                              <p:pRg st="6" end="6"/>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85092"/>
            <a:ext cx="9079345" cy="5467926"/>
          </a:xfrm>
        </p:spPr>
        <p:txBody>
          <a:bodyPr/>
          <a:lstStyle/>
          <a:p>
            <a:pPr marL="0" indent="0" algn="just">
              <a:buNone/>
            </a:pPr>
            <a:endParaRPr lang="en-US" sz="2000" dirty="0" smtClean="0">
              <a:solidFill>
                <a:srgbClr val="FF0000"/>
              </a:solidFill>
            </a:endParaRPr>
          </a:p>
          <a:p>
            <a:pPr marL="0" indent="0" algn="just">
              <a:buNone/>
            </a:pPr>
            <a:r>
              <a:rPr lang="en-US" sz="2400" dirty="0" smtClean="0">
                <a:solidFill>
                  <a:srgbClr val="FF0000"/>
                </a:solidFill>
              </a:rPr>
              <a:t>Due </a:t>
            </a:r>
            <a:r>
              <a:rPr lang="en-US" sz="2400" dirty="0">
                <a:solidFill>
                  <a:srgbClr val="FF0000"/>
                </a:solidFill>
              </a:rPr>
              <a:t>diligence in relation to non-resident guarantees availed by persons resident in India as per IC/804/2024)</a:t>
            </a:r>
          </a:p>
          <a:p>
            <a:pPr algn="just"/>
            <a:r>
              <a:rPr lang="en-US" sz="2400" dirty="0">
                <a:solidFill>
                  <a:srgbClr val="00B050"/>
                </a:solidFill>
              </a:rPr>
              <a:t>The Reserve Bank of India (RBI) has come across instances of guarantees (including Standby Letters of Credit [SBLCs] and / or performance guarantees) issued by persons resident outside India, favoring persons resident in India, </a:t>
            </a:r>
            <a:r>
              <a:rPr lang="en-US" sz="2400" dirty="0">
                <a:solidFill>
                  <a:srgbClr val="FF0000"/>
                </a:solidFill>
              </a:rPr>
              <a:t>which are not permitted under the extant FEMA regulations.</a:t>
            </a:r>
          </a:p>
          <a:p>
            <a:pPr algn="just"/>
            <a:r>
              <a:rPr lang="en-US" sz="2400" dirty="0">
                <a:solidFill>
                  <a:srgbClr val="00B050"/>
                </a:solidFill>
              </a:rPr>
              <a:t>Branches/Offices shall ensure that guarantee contracts advised by them to or on behalf of their resident constituents are in accordance with the FEMA regulations.</a:t>
            </a:r>
          </a:p>
          <a:p>
            <a:pPr marL="0" indent="0" algn="just">
              <a:buNone/>
            </a:pPr>
            <a:endParaRPr lang="en-US" sz="2000" dirty="0">
              <a:solidFill>
                <a:srgbClr val="00B050"/>
              </a:solidFill>
            </a:endParaRPr>
          </a:p>
        </p:txBody>
      </p:sp>
    </p:spTree>
  </p:cSld>
  <p:clrMapOvr>
    <a:masterClrMapping/>
  </p:clrMapOvr>
  <p:transition spd="med">
    <p:whee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121" y="707120"/>
            <a:ext cx="8704023" cy="530010"/>
          </a:xfrm>
        </p:spPr>
        <p:txBody>
          <a:bodyPr/>
          <a:lstStyle/>
          <a:p>
            <a:pPr algn="ctr"/>
            <a:r>
              <a:rPr lang="en-US" sz="2800" b="1" dirty="0">
                <a:solidFill>
                  <a:srgbClr val="C00000"/>
                </a:solidFill>
              </a:rPr>
              <a:t>Importer Exporter Code (IEC)</a:t>
            </a:r>
            <a:r>
              <a:rPr lang="en-US" b="1" dirty="0">
                <a:solidFill>
                  <a:srgbClr val="C00000"/>
                </a:solidFill>
              </a:rPr>
              <a:t/>
            </a:r>
            <a:br>
              <a:rPr lang="en-US" b="1" dirty="0">
                <a:solidFill>
                  <a:srgbClr val="C00000"/>
                </a:solidFill>
              </a:rPr>
            </a:br>
            <a:r>
              <a:rPr lang="en-US" b="1" dirty="0">
                <a:solidFill>
                  <a:srgbClr val="C00000"/>
                </a:solidFill>
              </a:rPr>
              <a:t/>
            </a:r>
            <a:br>
              <a:rPr lang="en-US" b="1" dirty="0">
                <a:solidFill>
                  <a:srgbClr val="C00000"/>
                </a:solidFill>
              </a:rPr>
            </a:br>
            <a:endParaRPr lang="en-IN" b="1" dirty="0"/>
          </a:p>
        </p:txBody>
      </p:sp>
      <p:sp>
        <p:nvSpPr>
          <p:cNvPr id="3" name="Content Placeholder 2"/>
          <p:cNvSpPr>
            <a:spLocks noGrp="1"/>
          </p:cNvSpPr>
          <p:nvPr>
            <p:ph idx="1"/>
          </p:nvPr>
        </p:nvSpPr>
        <p:spPr>
          <a:xfrm>
            <a:off x="172122" y="1237130"/>
            <a:ext cx="8971878" cy="5109882"/>
          </a:xfrm>
        </p:spPr>
        <p:txBody>
          <a:bodyPr/>
          <a:lstStyle/>
          <a:p>
            <a:pPr>
              <a:spcAft>
                <a:spcPct val="0"/>
              </a:spcAft>
            </a:pPr>
            <a:r>
              <a:rPr lang="en-US" sz="2400" dirty="0">
                <a:solidFill>
                  <a:srgbClr val="FF0066"/>
                </a:solidFill>
              </a:rPr>
              <a:t>Import Export Code Number (IEC</a:t>
            </a:r>
            <a:r>
              <a:rPr lang="en-US" sz="2400" dirty="0"/>
              <a:t>): Every person / firm / company engaged in Export Business has to obtain and IEC number.</a:t>
            </a:r>
          </a:p>
          <a:p>
            <a:pPr>
              <a:spcAft>
                <a:spcPct val="0"/>
              </a:spcAft>
            </a:pPr>
            <a:endParaRPr lang="en-US" sz="2400" dirty="0">
              <a:solidFill>
                <a:srgbClr val="FF0066"/>
              </a:solidFill>
            </a:endParaRPr>
          </a:p>
          <a:p>
            <a:pPr>
              <a:spcAft>
                <a:spcPct val="0"/>
              </a:spcAft>
            </a:pPr>
            <a:r>
              <a:rPr lang="en-US" sz="2400" dirty="0">
                <a:solidFill>
                  <a:srgbClr val="C00000"/>
                </a:solidFill>
              </a:rPr>
              <a:t>IEC Code is issued by </a:t>
            </a:r>
            <a:r>
              <a:rPr lang="en-US" sz="2400" dirty="0">
                <a:solidFill>
                  <a:srgbClr val="92D050"/>
                </a:solidFill>
              </a:rPr>
              <a:t>D</a:t>
            </a:r>
            <a:r>
              <a:rPr lang="en-US" sz="2400" dirty="0">
                <a:solidFill>
                  <a:srgbClr val="C00000"/>
                </a:solidFill>
              </a:rPr>
              <a:t>irector </a:t>
            </a:r>
            <a:r>
              <a:rPr lang="en-US" sz="2400" dirty="0">
                <a:solidFill>
                  <a:srgbClr val="92D050"/>
                </a:solidFill>
              </a:rPr>
              <a:t>G</a:t>
            </a:r>
            <a:r>
              <a:rPr lang="en-US" sz="2400" dirty="0">
                <a:solidFill>
                  <a:srgbClr val="C00000"/>
                </a:solidFill>
              </a:rPr>
              <a:t>eneral of </a:t>
            </a:r>
            <a:r>
              <a:rPr lang="en-US" sz="2400" dirty="0">
                <a:solidFill>
                  <a:srgbClr val="92D050"/>
                </a:solidFill>
              </a:rPr>
              <a:t>F</a:t>
            </a:r>
            <a:r>
              <a:rPr lang="en-US" sz="2400" dirty="0">
                <a:solidFill>
                  <a:srgbClr val="C00000"/>
                </a:solidFill>
              </a:rPr>
              <a:t>oreign </a:t>
            </a:r>
            <a:r>
              <a:rPr lang="en-US" sz="2400" dirty="0">
                <a:solidFill>
                  <a:srgbClr val="92D050"/>
                </a:solidFill>
              </a:rPr>
              <a:t>T</a:t>
            </a:r>
            <a:r>
              <a:rPr lang="en-US" sz="2400" dirty="0">
                <a:solidFill>
                  <a:srgbClr val="C00000"/>
                </a:solidFill>
              </a:rPr>
              <a:t>rade </a:t>
            </a:r>
            <a:r>
              <a:rPr lang="en-US" sz="2400" dirty="0">
                <a:solidFill>
                  <a:srgbClr val="00B050"/>
                </a:solidFill>
              </a:rPr>
              <a:t>(DGFT)</a:t>
            </a:r>
          </a:p>
          <a:p>
            <a:pPr>
              <a:spcAft>
                <a:spcPct val="0"/>
              </a:spcAft>
            </a:pPr>
            <a:endParaRPr lang="en-US" sz="2400" dirty="0">
              <a:solidFill>
                <a:srgbClr val="00B050"/>
              </a:solidFill>
            </a:endParaRPr>
          </a:p>
          <a:p>
            <a:pPr algn="just">
              <a:spcAft>
                <a:spcPct val="0"/>
              </a:spcAft>
            </a:pPr>
            <a:r>
              <a:rPr lang="en-US" sz="2400" dirty="0">
                <a:solidFill>
                  <a:srgbClr val="C00000"/>
                </a:solidFill>
              </a:rPr>
              <a:t>An IEC holder has to ensure that the details in IEC is updated electronically </a:t>
            </a:r>
            <a:r>
              <a:rPr lang="en-US" sz="2400" dirty="0">
                <a:solidFill>
                  <a:srgbClr val="00B050"/>
                </a:solidFill>
              </a:rPr>
              <a:t>every Year</a:t>
            </a:r>
            <a:r>
              <a:rPr lang="en-US" sz="2400" dirty="0">
                <a:solidFill>
                  <a:srgbClr val="C00000"/>
                </a:solidFill>
              </a:rPr>
              <a:t>.</a:t>
            </a:r>
          </a:p>
          <a:p>
            <a:pPr algn="just">
              <a:spcAft>
                <a:spcPct val="0"/>
              </a:spcAft>
            </a:pPr>
            <a:endParaRPr lang="en-IN" sz="2400" dirty="0">
              <a:solidFill>
                <a:srgbClr val="C00000"/>
              </a:solidFill>
            </a:endParaRPr>
          </a:p>
          <a:p>
            <a:pPr algn="just">
              <a:spcAft>
                <a:spcPct val="0"/>
              </a:spcAft>
            </a:pPr>
            <a:r>
              <a:rPr lang="en-IN" sz="2400" dirty="0">
                <a:solidFill>
                  <a:srgbClr val="C00000"/>
                </a:solidFill>
              </a:rPr>
              <a:t>De-activation of Importer Exporter Code)</a:t>
            </a:r>
          </a:p>
          <a:p>
            <a:pPr algn="just">
              <a:spcAft>
                <a:spcPct val="0"/>
              </a:spcAft>
            </a:pPr>
            <a:endParaRPr lang="en-IN" sz="2400" dirty="0">
              <a:solidFill>
                <a:srgbClr val="C00000"/>
              </a:solidFill>
            </a:endParaRPr>
          </a:p>
          <a:p>
            <a:pPr algn="just">
              <a:spcAft>
                <a:spcPct val="0"/>
              </a:spcAft>
            </a:pPr>
            <a:r>
              <a:rPr lang="en-IN" sz="2400" dirty="0">
                <a:solidFill>
                  <a:srgbClr val="C00000"/>
                </a:solidFill>
              </a:rPr>
              <a:t>De-activated IECs may be re-activated by the IEC holder by updating details in DGFT website.</a:t>
            </a:r>
          </a:p>
          <a:p>
            <a:pPr algn="just">
              <a:spcAft>
                <a:spcPct val="0"/>
              </a:spcAft>
            </a:pPr>
            <a:endParaRPr lang="en-US" sz="2400" dirty="0">
              <a:solidFill>
                <a:srgbClr val="C00000"/>
              </a:solidFill>
            </a:endParaRPr>
          </a:p>
          <a:p>
            <a:pPr marL="0" indent="0" algn="just">
              <a:spcAft>
                <a:spcPct val="0"/>
              </a:spcAft>
              <a:buNone/>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p:spPr>
        <p:txBody>
          <a:bodyPr/>
          <a:lstStyle/>
          <a:p>
            <a:pPr algn="ctr"/>
            <a:r>
              <a:rPr lang="en-US" sz="2800" b="1">
                <a:solidFill>
                  <a:srgbClr val="C00000"/>
                </a:solidFill>
              </a:rPr>
              <a:t>EXPORTS</a:t>
            </a:r>
            <a:r>
              <a:rPr lang="en-US" b="1">
                <a:solidFill>
                  <a:srgbClr val="C00000"/>
                </a:solidFill>
              </a:rPr>
              <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0" y="1237129"/>
            <a:ext cx="9144000" cy="5088651"/>
          </a:xfrm>
        </p:spPr>
        <p:txBody>
          <a:bodyPr/>
          <a:lstStyle/>
          <a:p>
            <a:pPr marL="0" indent="0" algn="just">
              <a:spcAft>
                <a:spcPct val="0"/>
              </a:spcAft>
              <a:buNone/>
            </a:pPr>
            <a:endParaRPr lang="en-US" sz="2000">
              <a:solidFill>
                <a:srgbClr val="C00000"/>
              </a:solidFill>
            </a:endParaRPr>
          </a:p>
          <a:p>
            <a:pPr algn="just">
              <a:spcAft>
                <a:spcPct val="0"/>
              </a:spcAft>
            </a:pPr>
            <a:endParaRPr lang="en-US" sz="2000">
              <a:solidFill>
                <a:srgbClr val="C00000"/>
              </a:solidFill>
            </a:endParaRPr>
          </a:p>
          <a:p>
            <a:pPr marL="0" indent="0" algn="just">
              <a:spcAft>
                <a:spcPct val="0"/>
              </a:spcAft>
              <a:buNone/>
            </a:pPr>
            <a:endParaRPr lang="en-US" sz="2000">
              <a:solidFill>
                <a:srgbClr val="C00000"/>
              </a:solidFill>
            </a:endParaRPr>
          </a:p>
          <a:p>
            <a:pPr marL="0" indent="0">
              <a:spcAft>
                <a:spcPct val="0"/>
              </a:spcAft>
              <a:buNone/>
            </a:pPr>
            <a:endParaRPr lang="en-US" sz="2000">
              <a:solidFill>
                <a:srgbClr val="FF0066"/>
              </a:solidFill>
            </a:endParaRPr>
          </a:p>
          <a:p>
            <a:pPr marL="0" indent="0">
              <a:spcAft>
                <a:spcPct val="0"/>
              </a:spcAft>
              <a:buNone/>
            </a:pPr>
            <a:endParaRPr lang="en-US" sz="2000"/>
          </a:p>
          <a:p>
            <a:pPr marL="0" indent="0">
              <a:buNone/>
            </a:pPr>
            <a:endParaRPr lang="en-US" sz="2000" i="1">
              <a:solidFill>
                <a:srgbClr val="0000FF"/>
              </a:solidFill>
              <a:effectLst>
                <a:outerShdw blurRad="38100" dist="38100" dir="2700000" algn="tl">
                  <a:srgbClr val="000000">
                    <a:alpha val="43137"/>
                  </a:srgbClr>
                </a:outerShdw>
              </a:effectLst>
            </a:endParaRPr>
          </a:p>
          <a:p>
            <a:pPr>
              <a:spcAft>
                <a:spcPct val="0"/>
              </a:spcAft>
            </a:pPr>
            <a:endParaRPr lang="en-US" sz="2000"/>
          </a:p>
          <a:p>
            <a:pPr marL="274320" indent="-274320" algn="just">
              <a:spcBef>
                <a:spcPct val="20000"/>
              </a:spcBef>
              <a:buClr>
                <a:schemeClr val="accent3"/>
              </a:buClr>
              <a:buSzPct val="95000"/>
              <a:defRPr/>
            </a:pPr>
            <a:endParaRPr lang="en-IN" sz="2000">
              <a:solidFill>
                <a:srgbClr val="FF0000"/>
              </a:solidFill>
              <a:latin typeface="Trebuchet MS" panose="020B0603020202020204" pitchFamily="34" charset="0"/>
            </a:endParaRPr>
          </a:p>
          <a:p>
            <a:pPr marL="53975" indent="-53975" algn="just">
              <a:spcBef>
                <a:spcPct val="20000"/>
              </a:spcBef>
              <a:buClr>
                <a:schemeClr val="accent3"/>
              </a:buClr>
              <a:buSzPct val="95000"/>
              <a:defRPr/>
            </a:pPr>
            <a:endParaRPr lang="en-IN">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a:solidFill>
                <a:srgbClr val="FF0000"/>
              </a:solidFill>
              <a:latin typeface="Trebuchet MS" panose="020B0603020202020204" pitchFamily="34" charset="0"/>
            </a:endParaRPr>
          </a:p>
          <a:p>
            <a:pPr>
              <a:buNone/>
            </a:pPr>
            <a:endParaRPr lang="en-US" sz="2400"/>
          </a:p>
          <a:p>
            <a:pPr marL="0" indent="0">
              <a:buNone/>
            </a:pPr>
            <a:endParaRPr lang="en-US" sz="240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39319"/>
            <a:ext cx="9144000" cy="2744192"/>
          </a:xfrm>
          <a:prstGeom prst="rect">
            <a:avLst/>
          </a:prstGeom>
        </p:spPr>
      </p:pic>
      <p:sp>
        <p:nvSpPr>
          <p:cNvPr id="5" name="Oval 4"/>
          <p:cNvSpPr/>
          <p:nvPr/>
        </p:nvSpPr>
        <p:spPr bwMode="auto">
          <a:xfrm>
            <a:off x="0" y="4357742"/>
            <a:ext cx="4410635" cy="205471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r>
              <a:rPr kumimoji="0" lang="en-US" sz="1800" b="1" i="0" u="none" strike="noStrike" cap="none" normalizeH="0" baseline="0">
                <a:ln>
                  <a:noFill/>
                </a:ln>
                <a:effectLst/>
                <a:latin typeface="Arial" panose="020B0604020202020204"/>
                <a:ea typeface="Microsoft YaHei" panose="020B0503020204020204" charset="-122"/>
              </a:rPr>
              <a:t>Pre-Shipment</a:t>
            </a:r>
            <a:r>
              <a:rPr kumimoji="0" lang="en-US" sz="1800" b="1" i="0" u="none" strike="noStrike" cap="none" normalizeH="0">
                <a:ln>
                  <a:noFill/>
                </a:ln>
                <a:effectLst/>
                <a:latin typeface="Arial" panose="020B0604020202020204"/>
                <a:ea typeface="Microsoft YaHei" panose="020B0503020204020204" charset="-122"/>
              </a:rPr>
              <a:t> Finance</a:t>
            </a:r>
          </a:p>
          <a:p>
            <a:pPr marL="0" marR="0" indent="0"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endParaRPr lang="en-US" sz="1400">
              <a:latin typeface="Arial" panose="020B0604020202020204"/>
              <a:ea typeface="Microsoft YaHei" panose="020B0503020204020204" charset="-122"/>
            </a:endParaRPr>
          </a:p>
          <a:p>
            <a:pPr marL="0" marR="0" indent="0"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r>
              <a:rPr lang="en-US" sz="1400">
                <a:latin typeface="Arial" panose="020B0604020202020204"/>
                <a:ea typeface="Microsoft YaHei" panose="020B0503020204020204" charset="-122"/>
              </a:rPr>
              <a:t>Packing Credit Loan in PCRS/PCFC</a:t>
            </a:r>
          </a:p>
        </p:txBody>
      </p:sp>
      <p:sp>
        <p:nvSpPr>
          <p:cNvPr id="7" name="Oval 6"/>
          <p:cNvSpPr/>
          <p:nvPr/>
        </p:nvSpPr>
        <p:spPr bwMode="auto">
          <a:xfrm>
            <a:off x="4927002" y="4312311"/>
            <a:ext cx="4216998" cy="201347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r>
              <a:rPr kumimoji="0" lang="en-US" sz="1800" b="1" i="0" u="none" strike="noStrike" cap="none" normalizeH="0" baseline="0">
                <a:ln>
                  <a:noFill/>
                </a:ln>
                <a:effectLst/>
                <a:latin typeface="Arial" panose="020B0604020202020204"/>
                <a:ea typeface="Microsoft YaHei" panose="020B0503020204020204" charset="-122"/>
              </a:rPr>
              <a:t>Post Shipment Finance</a:t>
            </a:r>
            <a:r>
              <a:rPr lang="en-US" b="1">
                <a:latin typeface="Arial" panose="020B0604020202020204"/>
                <a:ea typeface="Microsoft YaHei" panose="020B0503020204020204" charset="-122"/>
              </a:rPr>
              <a:t> </a:t>
            </a:r>
          </a:p>
          <a:p>
            <a:pPr marL="0" marR="0" indent="0" algn="ctr"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endParaRPr lang="en-US" sz="1400" b="1">
              <a:latin typeface="Arial" panose="020B0604020202020204"/>
              <a:ea typeface="Microsoft YaHei" panose="020B0503020204020204" charset="-122"/>
            </a:endParaRPr>
          </a:p>
          <a:p>
            <a:pPr marL="0" marR="0" indent="0" algn="ctr"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r>
              <a:rPr lang="en-US" sz="1400" b="1">
                <a:latin typeface="Arial" panose="020B0604020202020204"/>
                <a:ea typeface="Microsoft YaHei" panose="020B0503020204020204" charset="-122"/>
              </a:rPr>
              <a:t>Purchase</a:t>
            </a:r>
            <a:r>
              <a:rPr lang="en-US" sz="1400">
                <a:latin typeface="Arial" panose="020B0604020202020204"/>
                <a:ea typeface="Microsoft YaHei" panose="020B0503020204020204" charset="-122"/>
              </a:rPr>
              <a:t>-&gt;Clean Bill ‘At Sight’ </a:t>
            </a:r>
          </a:p>
          <a:p>
            <a:pPr algn="ctr" defTabSz="449580" fontAlgn="base" hangingPunct="0">
              <a:lnSpc>
                <a:spcPct val="93000"/>
              </a:lnSpc>
              <a:spcBef>
                <a:spcPct val="0"/>
              </a:spcBef>
              <a:spcAft>
                <a:spcPct val="0"/>
              </a:spcAft>
              <a:buClr>
                <a:srgbClr val="000000"/>
              </a:buClr>
              <a:buSzTx/>
            </a:pPr>
            <a:r>
              <a:rPr lang="en-US" sz="1400" b="1">
                <a:latin typeface="Arial" panose="020B0604020202020204"/>
                <a:ea typeface="Microsoft YaHei" panose="020B0503020204020204" charset="-122"/>
              </a:rPr>
              <a:t> Discount</a:t>
            </a:r>
            <a:r>
              <a:rPr lang="en-US" sz="1400">
                <a:latin typeface="Arial" panose="020B0604020202020204"/>
                <a:ea typeface="Microsoft YaHei" panose="020B0503020204020204" charset="-122"/>
              </a:rPr>
              <a:t>-&gt;Clean Bill ‘On Usance’</a:t>
            </a:r>
          </a:p>
          <a:p>
            <a:pPr defTabSz="449580" fontAlgn="base" hangingPunct="0">
              <a:lnSpc>
                <a:spcPct val="93000"/>
              </a:lnSpc>
              <a:spcBef>
                <a:spcPct val="0"/>
              </a:spcBef>
              <a:spcAft>
                <a:spcPct val="0"/>
              </a:spcAft>
              <a:buClr>
                <a:srgbClr val="000000"/>
              </a:buClr>
              <a:buSzTx/>
            </a:pPr>
            <a:r>
              <a:rPr lang="en-US" sz="1400" b="1">
                <a:latin typeface="Arial" panose="020B0604020202020204"/>
                <a:ea typeface="Microsoft YaHei" panose="020B0503020204020204" charset="-122"/>
              </a:rPr>
              <a:t>Negotiation</a:t>
            </a:r>
            <a:r>
              <a:rPr lang="en-US" sz="1400">
                <a:latin typeface="Arial" panose="020B0604020202020204"/>
                <a:ea typeface="Microsoft YaHei" panose="020B0503020204020204" charset="-122"/>
              </a:rPr>
              <a:t>-&gt;Bill Backed with LC both ‘At Sight’ &amp; ‘On Usance’</a:t>
            </a:r>
          </a:p>
          <a:p>
            <a:pPr defTabSz="449580" fontAlgn="base" hangingPunct="0">
              <a:lnSpc>
                <a:spcPct val="93000"/>
              </a:lnSpc>
              <a:spcBef>
                <a:spcPct val="0"/>
              </a:spcBef>
              <a:spcAft>
                <a:spcPct val="0"/>
              </a:spcAft>
              <a:buClr>
                <a:srgbClr val="000000"/>
              </a:buClr>
              <a:buSzTx/>
            </a:pPr>
            <a:r>
              <a:rPr lang="en-US" sz="1400">
                <a:latin typeface="Arial" panose="020B0604020202020204"/>
                <a:ea typeface="Microsoft YaHei" panose="020B0503020204020204" charset="-122"/>
              </a:rPr>
              <a:t> </a:t>
            </a:r>
          </a:p>
          <a:p>
            <a:pPr marL="0" marR="0" indent="0" algn="ctr"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endParaRPr kumimoji="0" lang="en-US" sz="1400" i="0" u="none" strike="noStrike" cap="none" normalizeH="0" baseline="0">
              <a:ln>
                <a:noFill/>
              </a:ln>
              <a:effectLst/>
              <a:latin typeface="Arial" panose="020B0604020202020204"/>
              <a:ea typeface="Microsoft YaHei" panose="020B0503020204020204" charset="-122"/>
            </a:endParaRPr>
          </a:p>
        </p:txBody>
      </p:sp>
      <p:sp>
        <p:nvSpPr>
          <p:cNvPr id="8" name="Rectangle 7"/>
          <p:cNvSpPr/>
          <p:nvPr/>
        </p:nvSpPr>
        <p:spPr bwMode="auto">
          <a:xfrm>
            <a:off x="3474722" y="3894269"/>
            <a:ext cx="2323652" cy="324519"/>
          </a:xfrm>
          <a:prstGeom prst="rect">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449580" rtl="0" eaLnBrk="1" fontAlgn="base" latinLnBrk="0" hangingPunct="0">
              <a:lnSpc>
                <a:spcPct val="93000"/>
              </a:lnSpc>
              <a:spcBef>
                <a:spcPct val="0"/>
              </a:spcBef>
              <a:spcAft>
                <a:spcPct val="0"/>
              </a:spcAft>
              <a:buClr>
                <a:srgbClr val="000000"/>
              </a:buClr>
              <a:buSzTx/>
              <a:buFont typeface="Times New Roman" panose="02020603050405020304" pitchFamily="16" charset="0"/>
              <a:buNone/>
            </a:pPr>
            <a:r>
              <a:rPr kumimoji="0" lang="en-US" sz="1800" b="1" i="0" u="none" strike="noStrike" cap="none" normalizeH="0" baseline="0">
                <a:ln>
                  <a:noFill/>
                </a:ln>
                <a:effectLst/>
                <a:latin typeface="Arial" panose="020B0604020202020204"/>
                <a:ea typeface="Microsoft YaHei" panose="020B0503020204020204" charset="-122"/>
              </a:rPr>
              <a:t>EXPORT FINANCE</a:t>
            </a:r>
          </a:p>
        </p:txBody>
      </p:sp>
      <p:cxnSp>
        <p:nvCxnSpPr>
          <p:cNvPr id="10" name="Straight Arrow Connector 9"/>
          <p:cNvCxnSpPr>
            <a:stCxn id="8" idx="2"/>
            <a:endCxn id="5" idx="7"/>
          </p:cNvCxnSpPr>
          <p:nvPr/>
        </p:nvCxnSpPr>
        <p:spPr bwMode="auto">
          <a:xfrm flipH="1">
            <a:off x="3764712" y="4218788"/>
            <a:ext cx="871836" cy="439859"/>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12" name="Straight Arrow Connector 11"/>
          <p:cNvCxnSpPr>
            <a:stCxn id="8" idx="2"/>
          </p:cNvCxnSpPr>
          <p:nvPr/>
        </p:nvCxnSpPr>
        <p:spPr bwMode="auto">
          <a:xfrm>
            <a:off x="4636548" y="4218788"/>
            <a:ext cx="731515" cy="482596"/>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3"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122" y="658012"/>
            <a:ext cx="8616818" cy="772496"/>
          </a:xfrm>
        </p:spPr>
        <p:txBody>
          <a:bodyPr/>
          <a:lstStyle/>
          <a:p>
            <a:pPr algn="ctr"/>
            <a:r>
              <a:rPr lang="en-US" sz="2800" b="1">
                <a:solidFill>
                  <a:srgbClr val="C00000"/>
                </a:solidFill>
              </a:rPr>
              <a:t>TIME LIMITS FOR EXPORTS</a:t>
            </a:r>
            <a:r>
              <a:rPr lang="en-US" b="1">
                <a:solidFill>
                  <a:srgbClr val="C00000"/>
                </a:solidFill>
              </a:rPr>
              <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172122" y="1081584"/>
            <a:ext cx="8971878" cy="5412522"/>
          </a:xfrm>
        </p:spPr>
        <p:txBody>
          <a:bodyPr/>
          <a:lstStyle/>
          <a:p>
            <a:pPr marL="0" indent="0" algn="just">
              <a:spcAft>
                <a:spcPct val="0"/>
              </a:spcAft>
              <a:buNone/>
            </a:pPr>
            <a:r>
              <a:rPr lang="en-US" sz="2000" dirty="0">
                <a:solidFill>
                  <a:srgbClr val="C00000"/>
                </a:solidFill>
                <a:latin typeface="Calibri" panose="020F0502020204030204" pitchFamily="34" charset="0"/>
                <a:cs typeface="Calibri" panose="020F0502020204030204" pitchFamily="34" charset="0"/>
              </a:rPr>
              <a:t>Time Limit for Receiving Export Payment:-</a:t>
            </a:r>
          </a:p>
          <a:p>
            <a:pPr marL="0" indent="0" algn="just">
              <a:spcAft>
                <a:spcPct val="0"/>
              </a:spcAft>
              <a:buNone/>
            </a:pPr>
            <a:r>
              <a:rPr lang="en-US" sz="1800" kern="1200" dirty="0">
                <a:solidFill>
                  <a:srgbClr val="0070C0"/>
                </a:solidFill>
                <a:latin typeface="Calibri" panose="020F0502020204030204" pitchFamily="34" charset="0"/>
                <a:cs typeface="Calibri" panose="020F0502020204030204" pitchFamily="34" charset="0"/>
              </a:rPr>
              <a:t>The Value of the goods and software exports made by the exporters is required to be realized fully and repatriated to the country within a </a:t>
            </a:r>
            <a:r>
              <a:rPr lang="en-US" sz="1800" kern="1200" dirty="0">
                <a:solidFill>
                  <a:srgbClr val="00B050"/>
                </a:solidFill>
                <a:latin typeface="Calibri" panose="020F0502020204030204" pitchFamily="34" charset="0"/>
                <a:cs typeface="Calibri" panose="020F0502020204030204" pitchFamily="34" charset="0"/>
              </a:rPr>
              <a:t>period of 9 months from the date of exports</a:t>
            </a:r>
            <a:r>
              <a:rPr lang="en-US" sz="1800" kern="1200" dirty="0" smtClean="0">
                <a:solidFill>
                  <a:srgbClr val="00B050"/>
                </a:solidFill>
                <a:latin typeface="Calibri" panose="020F0502020204030204" pitchFamily="34" charset="0"/>
                <a:cs typeface="Calibri" panose="020F0502020204030204" pitchFamily="34" charset="0"/>
              </a:rPr>
              <a:t>.</a:t>
            </a:r>
          </a:p>
          <a:p>
            <a:pPr marL="0" indent="0" algn="just">
              <a:spcAft>
                <a:spcPct val="0"/>
              </a:spcAft>
              <a:buNone/>
            </a:pPr>
            <a:endParaRPr lang="en-US" sz="1800" kern="1200" dirty="0">
              <a:solidFill>
                <a:srgbClr val="00B050"/>
              </a:solidFill>
              <a:latin typeface="Calibri" panose="020F0502020204030204" pitchFamily="34" charset="0"/>
              <a:cs typeface="Calibri" panose="020F0502020204030204" pitchFamily="34" charset="0"/>
            </a:endParaRPr>
          </a:p>
          <a:p>
            <a:pPr marL="0" indent="0" algn="just">
              <a:spcAft>
                <a:spcPct val="0"/>
              </a:spcAft>
              <a:buNone/>
            </a:pPr>
            <a:r>
              <a:rPr lang="en-US" sz="2000" dirty="0">
                <a:solidFill>
                  <a:srgbClr val="C00000"/>
                </a:solidFill>
                <a:latin typeface="Calibri" panose="020F0502020204030204" pitchFamily="34" charset="0"/>
                <a:cs typeface="Calibri" panose="020F0502020204030204" pitchFamily="34" charset="0"/>
              </a:rPr>
              <a:t>Maximum Permissible Period for Export Credit:-</a:t>
            </a:r>
          </a:p>
          <a:p>
            <a:pPr marL="0" indent="0" algn="just">
              <a:spcAft>
                <a:spcPct val="0"/>
              </a:spcAft>
              <a:buNone/>
            </a:pPr>
            <a:r>
              <a:rPr lang="en-US" sz="1800" kern="1200" dirty="0">
                <a:solidFill>
                  <a:srgbClr val="333333"/>
                </a:solidFill>
                <a:latin typeface="Calibri" panose="020F0502020204030204" pitchFamily="34" charset="0"/>
                <a:cs typeface="Calibri" panose="020F0502020204030204" pitchFamily="34" charset="0"/>
              </a:rPr>
              <a:t>Pre-shipment Export Credit -&gt; 1 Year (MAX)</a:t>
            </a:r>
          </a:p>
          <a:p>
            <a:pPr marL="0" indent="0" algn="just">
              <a:spcAft>
                <a:spcPct val="0"/>
              </a:spcAft>
              <a:buNone/>
            </a:pPr>
            <a:r>
              <a:rPr lang="en-US" sz="1800" kern="1200" dirty="0">
                <a:solidFill>
                  <a:srgbClr val="333333"/>
                </a:solidFill>
                <a:latin typeface="Calibri" panose="020F0502020204030204" pitchFamily="34" charset="0"/>
                <a:cs typeface="Calibri" panose="020F0502020204030204" pitchFamily="34" charset="0"/>
              </a:rPr>
              <a:t>Post-shipment Export Credit -&gt;  9 months (MAX)</a:t>
            </a:r>
          </a:p>
          <a:p>
            <a:pPr marL="0" indent="0" algn="just">
              <a:spcAft>
                <a:spcPct val="0"/>
              </a:spcAft>
              <a:buNone/>
            </a:pPr>
            <a:endParaRPr lang="en-US" sz="1800" kern="1200" dirty="0">
              <a:solidFill>
                <a:srgbClr val="00B050"/>
              </a:solidFill>
              <a:latin typeface="Calibri" panose="020F0502020204030204" pitchFamily="34" charset="0"/>
              <a:cs typeface="Calibri" panose="020F0502020204030204" pitchFamily="34" charset="0"/>
            </a:endParaRPr>
          </a:p>
          <a:p>
            <a:pPr marL="0" indent="0" algn="just">
              <a:spcAft>
                <a:spcPct val="0"/>
              </a:spcAft>
              <a:buNone/>
            </a:pPr>
            <a:r>
              <a:rPr lang="en-US" sz="1800" kern="1200" dirty="0" smtClean="0">
                <a:solidFill>
                  <a:srgbClr val="0070C0"/>
                </a:solidFill>
                <a:latin typeface="Calibri" panose="020F0502020204030204" pitchFamily="34" charset="0"/>
                <a:cs typeface="Calibri" panose="020F0502020204030204" pitchFamily="34" charset="0"/>
              </a:rPr>
              <a:t>The </a:t>
            </a:r>
            <a:r>
              <a:rPr lang="en-US" sz="1800" kern="1200" dirty="0">
                <a:solidFill>
                  <a:srgbClr val="0070C0"/>
                </a:solidFill>
                <a:latin typeface="Calibri" panose="020F0502020204030204" pitchFamily="34" charset="0"/>
                <a:cs typeface="Calibri" panose="020F0502020204030204" pitchFamily="34" charset="0"/>
              </a:rPr>
              <a:t>amount representing the full </a:t>
            </a:r>
            <a:r>
              <a:rPr lang="en-US" sz="1800" kern="1200" dirty="0">
                <a:solidFill>
                  <a:srgbClr val="FF0000"/>
                </a:solidFill>
                <a:latin typeface="Calibri" panose="020F0502020204030204" pitchFamily="34" charset="0"/>
                <a:cs typeface="Calibri" panose="020F0502020204030204" pitchFamily="34" charset="0"/>
              </a:rPr>
              <a:t>export value of goods exported to a warehouse established outside India</a:t>
            </a:r>
            <a:r>
              <a:rPr lang="en-US" sz="1800" kern="1200" dirty="0">
                <a:solidFill>
                  <a:srgbClr val="00B050"/>
                </a:solidFill>
                <a:latin typeface="Calibri" panose="020F0502020204030204" pitchFamily="34" charset="0"/>
                <a:cs typeface="Calibri" panose="020F0502020204030204" pitchFamily="34" charset="0"/>
              </a:rPr>
              <a:t> , the proceeds shall be realized  within 15 months</a:t>
            </a:r>
          </a:p>
          <a:p>
            <a:pPr marL="0" indent="0" algn="just">
              <a:spcAft>
                <a:spcPct val="0"/>
              </a:spcAft>
              <a:buNone/>
            </a:pPr>
            <a:endParaRPr lang="en-US" sz="1800" kern="1200" dirty="0">
              <a:solidFill>
                <a:srgbClr val="FF0000"/>
              </a:solidFill>
              <a:latin typeface="Calibri" panose="020F0502020204030204" pitchFamily="34" charset="0"/>
              <a:cs typeface="Calibri" panose="020F0502020204030204" pitchFamily="34" charset="0"/>
            </a:endParaRPr>
          </a:p>
          <a:p>
            <a:pPr marL="0" indent="0" algn="just">
              <a:spcAft>
                <a:spcPct val="0"/>
              </a:spcAft>
              <a:buNone/>
            </a:pPr>
            <a:r>
              <a:rPr lang="en-US" sz="1800" kern="1200" dirty="0">
                <a:solidFill>
                  <a:srgbClr val="FF0000"/>
                </a:solidFill>
                <a:latin typeface="Calibri" panose="020F0502020204030204" pitchFamily="34" charset="0"/>
                <a:cs typeface="Calibri" panose="020F0502020204030204" pitchFamily="34" charset="0"/>
              </a:rPr>
              <a:t>In case of export of software-</a:t>
            </a:r>
            <a:r>
              <a:rPr lang="en-US" sz="1800" kern="1200" dirty="0">
                <a:solidFill>
                  <a:srgbClr val="333333"/>
                </a:solidFill>
                <a:latin typeface="Calibri" panose="020F0502020204030204" pitchFamily="34" charset="0"/>
                <a:cs typeface="Calibri" panose="020F0502020204030204" pitchFamily="34" charset="0"/>
              </a:rPr>
              <a:t>&gt; The </a:t>
            </a:r>
            <a:r>
              <a:rPr lang="en-US" sz="1800" kern="1200" dirty="0">
                <a:solidFill>
                  <a:srgbClr val="00B050"/>
                </a:solidFill>
                <a:latin typeface="Calibri" panose="020F0502020204030204" pitchFamily="34" charset="0"/>
                <a:cs typeface="Calibri" panose="020F0502020204030204" pitchFamily="34" charset="0"/>
              </a:rPr>
              <a:t>date of Invoice </a:t>
            </a:r>
            <a:r>
              <a:rPr lang="en-US" sz="1800" kern="1200" dirty="0">
                <a:solidFill>
                  <a:srgbClr val="333333"/>
                </a:solidFill>
                <a:latin typeface="Calibri" panose="020F0502020204030204" pitchFamily="34" charset="0"/>
                <a:cs typeface="Calibri" panose="020F0502020204030204" pitchFamily="34" charset="0"/>
              </a:rPr>
              <a:t>to be reckoned as Date of Export </a:t>
            </a:r>
          </a:p>
          <a:p>
            <a:pPr marL="0" indent="0" algn="just">
              <a:spcAft>
                <a:spcPct val="0"/>
              </a:spcAft>
              <a:buNone/>
            </a:pPr>
            <a:r>
              <a:rPr lang="en-US" sz="1800" kern="1200" dirty="0">
                <a:solidFill>
                  <a:srgbClr val="FF0000"/>
                </a:solidFill>
                <a:latin typeface="Calibri" panose="020F0502020204030204" pitchFamily="34" charset="0"/>
                <a:cs typeface="Calibri" panose="020F0502020204030204" pitchFamily="34" charset="0"/>
              </a:rPr>
              <a:t>In case of other cases </a:t>
            </a:r>
            <a:r>
              <a:rPr lang="en-US" sz="1800" kern="1200" dirty="0">
                <a:solidFill>
                  <a:srgbClr val="333333"/>
                </a:solidFill>
                <a:latin typeface="Calibri" panose="020F0502020204030204" pitchFamily="34" charset="0"/>
                <a:cs typeface="Calibri" panose="020F0502020204030204" pitchFamily="34" charset="0"/>
              </a:rPr>
              <a:t>-&gt; The </a:t>
            </a:r>
            <a:r>
              <a:rPr lang="en-US" sz="1800" kern="1200" dirty="0">
                <a:solidFill>
                  <a:srgbClr val="00B050"/>
                </a:solidFill>
                <a:latin typeface="Calibri" panose="020F0502020204030204" pitchFamily="34" charset="0"/>
                <a:cs typeface="Calibri" panose="020F0502020204030204" pitchFamily="34" charset="0"/>
              </a:rPr>
              <a:t>date of Shipment </a:t>
            </a:r>
            <a:r>
              <a:rPr lang="en-US" sz="1800" kern="1200" dirty="0">
                <a:solidFill>
                  <a:srgbClr val="333333"/>
                </a:solidFill>
                <a:latin typeface="Calibri" panose="020F0502020204030204" pitchFamily="34" charset="0"/>
                <a:cs typeface="Calibri" panose="020F0502020204030204" pitchFamily="34" charset="0"/>
              </a:rPr>
              <a:t>is the Date of Export</a:t>
            </a:r>
            <a:r>
              <a:rPr lang="en-US" sz="1800" b="0" kern="1200" dirty="0">
                <a:solidFill>
                  <a:srgbClr val="333333"/>
                </a:solidFill>
                <a:latin typeface="Calibri" panose="020F0502020204030204" pitchFamily="34" charset="0"/>
                <a:cs typeface="Calibri" panose="020F0502020204030204" pitchFamily="34" charset="0"/>
              </a:rPr>
              <a:t>.</a:t>
            </a:r>
          </a:p>
          <a:p>
            <a:pPr marL="0" indent="0" algn="just">
              <a:spcAft>
                <a:spcPct val="0"/>
              </a:spcAft>
              <a:buNone/>
            </a:pPr>
            <a:endParaRPr lang="en-US" sz="1400" i="1" kern="1200" dirty="0">
              <a:solidFill>
                <a:srgbClr val="333333"/>
              </a:solidFill>
              <a:latin typeface="Calibri" panose="020F0502020204030204" pitchFamily="34" charset="0"/>
              <a:cs typeface="Calibri" panose="020F0502020204030204" pitchFamily="34" charset="0"/>
            </a:endParaRPr>
          </a:p>
          <a:p>
            <a:pPr marL="0" indent="0" algn="just">
              <a:spcAft>
                <a:spcPct val="0"/>
              </a:spcAft>
              <a:buNone/>
            </a:pPr>
            <a:endParaRPr lang="en-IN" sz="1800" kern="1200" dirty="0">
              <a:solidFill>
                <a:srgbClr val="333333"/>
              </a:solidFill>
              <a:latin typeface="Calibri" panose="020F0502020204030204" pitchFamily="34" charset="0"/>
              <a:cs typeface="Calibri" panose="020F0502020204030204" pitchFamily="34" charset="0"/>
            </a:endParaRPr>
          </a:p>
          <a:p>
            <a:pPr marL="0" indent="0" algn="just">
              <a:spcAft>
                <a:spcPct val="0"/>
              </a:spcAft>
              <a:buNone/>
            </a:pPr>
            <a:r>
              <a:rPr lang="en-US" sz="1800" dirty="0">
                <a:latin typeface="Calibri" panose="020F0502020204030204" pitchFamily="34" charset="0"/>
                <a:ea typeface="Calibri" panose="020F0502020204030204" pitchFamily="34" charset="0"/>
                <a:cs typeface="Calibri" panose="020F0502020204030204" pitchFamily="34" charset="0"/>
              </a:rPr>
              <a:t>Delinking of export bill has to be done on </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15</a:t>
            </a:r>
            <a:r>
              <a:rPr lang="en-US" sz="1800" baseline="30000" dirty="0">
                <a:solidFill>
                  <a:srgbClr val="FF0000"/>
                </a:solidFill>
                <a:latin typeface="Calibri" panose="020F0502020204030204" pitchFamily="34" charset="0"/>
                <a:ea typeface="Calibri" panose="020F0502020204030204" pitchFamily="34" charset="0"/>
                <a:cs typeface="Calibri" panose="020F0502020204030204" pitchFamily="34" charset="0"/>
              </a:rPr>
              <a:t>th</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 day </a:t>
            </a:r>
            <a:r>
              <a:rPr lang="en-US" sz="1800" dirty="0">
                <a:latin typeface="Calibri" panose="020F0502020204030204" pitchFamily="34" charset="0"/>
                <a:ea typeface="Calibri" panose="020F0502020204030204" pitchFamily="34" charset="0"/>
                <a:cs typeface="Calibri" panose="020F0502020204030204" pitchFamily="34" charset="0"/>
              </a:rPr>
              <a:t>after normal transit period in case of sight bill and </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15</a:t>
            </a:r>
            <a:r>
              <a:rPr lang="en-US" sz="1800" baseline="30000" dirty="0">
                <a:solidFill>
                  <a:srgbClr val="FF0000"/>
                </a:solidFill>
                <a:latin typeface="Calibri" panose="020F0502020204030204" pitchFamily="34" charset="0"/>
                <a:ea typeface="Calibri" panose="020F0502020204030204" pitchFamily="34" charset="0"/>
                <a:cs typeface="Calibri" panose="020F0502020204030204" pitchFamily="34" charset="0"/>
              </a:rPr>
              <a:t>th</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 day </a:t>
            </a:r>
            <a:r>
              <a:rPr lang="en-US" sz="1800" dirty="0">
                <a:latin typeface="Calibri" panose="020F0502020204030204" pitchFamily="34" charset="0"/>
                <a:ea typeface="Calibri" panose="020F0502020204030204" pitchFamily="34" charset="0"/>
                <a:cs typeface="Calibri" panose="020F0502020204030204" pitchFamily="34" charset="0"/>
              </a:rPr>
              <a:t>after notional due date /actual due date in case of </a:t>
            </a:r>
            <a:r>
              <a:rPr lang="en-US" sz="1800" dirty="0" err="1">
                <a:latin typeface="Calibri" panose="020F0502020204030204" pitchFamily="34" charset="0"/>
                <a:ea typeface="Calibri" panose="020F0502020204030204" pitchFamily="34" charset="0"/>
                <a:cs typeface="Calibri" panose="020F0502020204030204" pitchFamily="34" charset="0"/>
              </a:rPr>
              <a:t>usance</a:t>
            </a:r>
            <a:r>
              <a:rPr lang="en-US" sz="1800" dirty="0">
                <a:latin typeface="Calibri" panose="020F0502020204030204" pitchFamily="34" charset="0"/>
                <a:ea typeface="Calibri" panose="020F0502020204030204" pitchFamily="34" charset="0"/>
                <a:cs typeface="Calibri" panose="020F0502020204030204" pitchFamily="34" charset="0"/>
              </a:rPr>
              <a:t> bill. On the date of delinking of export bill, the rate applied is TT selling rate.</a:t>
            </a:r>
            <a:endParaRPr lang="en-US" sz="1800" kern="1200"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pPr marL="0" indent="0" algn="just">
              <a:spcAft>
                <a:spcPct val="0"/>
              </a:spcAft>
              <a:buNone/>
            </a:pPr>
            <a:endParaRPr lang="en-US" sz="1800" dirty="0">
              <a:latin typeface="Calibri" panose="020F0502020204030204" pitchFamily="34" charset="0"/>
              <a:cs typeface="Calibri" panose="020F0502020204030204" pitchFamily="34" charset="0"/>
            </a:endParaRPr>
          </a:p>
          <a:p>
            <a:pPr marL="0" indent="0" algn="just">
              <a:spcAft>
                <a:spcPct val="0"/>
              </a:spcAft>
              <a:buNone/>
            </a:pPr>
            <a:r>
              <a:rPr lang="en-US" sz="1800" dirty="0">
                <a:latin typeface="Calibri" panose="020F0502020204030204" pitchFamily="34" charset="0"/>
                <a:cs typeface="Calibri" panose="020F0502020204030204" pitchFamily="34" charset="0"/>
              </a:rPr>
              <a:t>The exporter has to submit the shipping documents to the </a:t>
            </a:r>
            <a:r>
              <a:rPr lang="en-US" sz="1800" dirty="0" err="1">
                <a:solidFill>
                  <a:srgbClr val="FF0066"/>
                </a:solidFill>
                <a:latin typeface="Calibri" panose="020F0502020204030204" pitchFamily="34" charset="0"/>
                <a:cs typeface="Calibri" panose="020F0502020204030204" pitchFamily="34" charset="0"/>
              </a:rPr>
              <a:t>Authorised</a:t>
            </a:r>
            <a:r>
              <a:rPr lang="en-US" sz="1800" dirty="0">
                <a:solidFill>
                  <a:srgbClr val="FF0066"/>
                </a:solidFill>
                <a:latin typeface="Calibri" panose="020F0502020204030204" pitchFamily="34" charset="0"/>
                <a:cs typeface="Calibri" panose="020F0502020204030204" pitchFamily="34" charset="0"/>
              </a:rPr>
              <a:t> Dealer </a:t>
            </a:r>
            <a:r>
              <a:rPr lang="en-US" sz="1800" dirty="0">
                <a:solidFill>
                  <a:srgbClr val="00B050"/>
                </a:solidFill>
                <a:latin typeface="Calibri" panose="020F0502020204030204" pitchFamily="34" charset="0"/>
                <a:cs typeface="Calibri" panose="020F0502020204030204" pitchFamily="34" charset="0"/>
              </a:rPr>
              <a:t>within 21 </a:t>
            </a:r>
            <a:r>
              <a:rPr lang="en-US" sz="1800" dirty="0" err="1">
                <a:solidFill>
                  <a:srgbClr val="00B050"/>
                </a:solidFill>
                <a:latin typeface="Calibri" panose="020F0502020204030204" pitchFamily="34" charset="0"/>
                <a:cs typeface="Calibri" panose="020F0502020204030204" pitchFamily="34" charset="0"/>
              </a:rPr>
              <a:t>calender</a:t>
            </a:r>
            <a:r>
              <a:rPr lang="en-US" sz="1800" dirty="0">
                <a:solidFill>
                  <a:srgbClr val="00B050"/>
                </a:solidFill>
                <a:latin typeface="Calibri" panose="020F0502020204030204" pitchFamily="34" charset="0"/>
                <a:cs typeface="Calibri" panose="020F0502020204030204" pitchFamily="34" charset="0"/>
              </a:rPr>
              <a:t> days of the shipment</a:t>
            </a:r>
            <a:r>
              <a:rPr lang="en-US" sz="1800" dirty="0">
                <a:solidFill>
                  <a:schemeClr val="tx1"/>
                </a:solidFill>
                <a:latin typeface="Calibri" panose="020F0502020204030204" pitchFamily="34" charset="0"/>
                <a:cs typeface="Calibri" panose="020F0502020204030204" pitchFamily="34" charset="0"/>
              </a:rPr>
              <a:t>. </a:t>
            </a:r>
            <a:r>
              <a:rPr lang="en-US" sz="1800" i="1" kern="1200" dirty="0">
                <a:solidFill>
                  <a:srgbClr val="333333"/>
                </a:solidFill>
                <a:latin typeface="Calibri" panose="020F0502020204030204" pitchFamily="34" charset="0"/>
                <a:cs typeface="Calibri" panose="020F0502020204030204" pitchFamily="34" charset="0"/>
              </a:rPr>
              <a:t>	</a:t>
            </a:r>
          </a:p>
          <a:p>
            <a:pPr marL="0" indent="0">
              <a:buNone/>
            </a:pPr>
            <a:r>
              <a:rPr lang="en-IN" dirty="0"/>
              <a:t> </a:t>
            </a:r>
          </a:p>
          <a:p>
            <a:pPr marL="0" indent="0" algn="just">
              <a:spcAft>
                <a:spcPct val="0"/>
              </a:spcAft>
              <a:buNone/>
            </a:pPr>
            <a:r>
              <a:rPr lang="en-US" sz="1800" i="1" kern="1200" dirty="0">
                <a:solidFill>
                  <a:srgbClr val="333333"/>
                </a:solidFill>
                <a:latin typeface="Calibri" panose="020F0502020204030204"/>
              </a:rPr>
              <a:t>								                Contd..,</a:t>
            </a:r>
          </a:p>
          <a:p>
            <a:pPr marL="0" indent="0" algn="just">
              <a:spcAft>
                <a:spcPct val="0"/>
              </a:spcAft>
              <a:buNone/>
            </a:pPr>
            <a:endParaRPr lang="en-US" sz="1800" b="0" kern="1200" dirty="0">
              <a:solidFill>
                <a:srgbClr val="333333"/>
              </a:solidFill>
              <a:latin typeface="Calibri" panose="020F0502020204030204"/>
            </a:endParaRP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687232" cy="1050348"/>
          </a:xfrm>
        </p:spPr>
        <p:txBody>
          <a:bodyPr/>
          <a:lstStyle/>
          <a:p>
            <a:pPr algn="just"/>
            <a:r>
              <a:rPr lang="en-US" sz="1800" b="1" dirty="0">
                <a:solidFill>
                  <a:srgbClr val="FF0000"/>
                </a:solidFill>
              </a:rPr>
              <a:t>Exports through warehouses </a:t>
            </a:r>
            <a:r>
              <a:rPr lang="en-US" sz="1800" b="1" dirty="0" smtClean="0">
                <a:solidFill>
                  <a:srgbClr val="FF0000"/>
                </a:solidFill>
              </a:rPr>
              <a:t>at </a:t>
            </a:r>
            <a:r>
              <a:rPr lang="en-US" sz="1800" b="1" dirty="0">
                <a:solidFill>
                  <a:srgbClr val="FF0000"/>
                </a:solidFill>
              </a:rPr>
              <a:t>‘Bharat Mart’ in UAE – relaxations (IC/385/2025)</a:t>
            </a:r>
          </a:p>
        </p:txBody>
      </p:sp>
      <p:sp>
        <p:nvSpPr>
          <p:cNvPr id="3" name="Content Placeholder 2"/>
          <p:cNvSpPr>
            <a:spLocks noGrp="1"/>
          </p:cNvSpPr>
          <p:nvPr>
            <p:ph idx="1"/>
          </p:nvPr>
        </p:nvSpPr>
        <p:spPr>
          <a:xfrm>
            <a:off x="166255" y="1330036"/>
            <a:ext cx="8977745" cy="5227782"/>
          </a:xfrm>
        </p:spPr>
        <p:txBody>
          <a:bodyPr/>
          <a:lstStyle/>
          <a:p>
            <a:pPr marL="0" marR="0" algn="just">
              <a:lnSpc>
                <a:spcPct val="115000"/>
              </a:lnSpc>
              <a:spcBef>
                <a:spcPct val="0"/>
              </a:spcBef>
              <a:spcAft>
                <a:spcPts val="1000"/>
              </a:spcAft>
            </a:pPr>
            <a:r>
              <a:rPr lang="en-US" sz="1800" dirty="0">
                <a:solidFill>
                  <a:srgbClr val="FF0000"/>
                </a:solidFill>
                <a:latin typeface="Trebuchet MS" panose="020B0603020202020204" pitchFamily="34" charset="0"/>
              </a:rPr>
              <a:t>‘Bharat Mart’, a multimodal logistics network-based marketplace in United Arab Emirates (UAE) </a:t>
            </a:r>
            <a:r>
              <a:rPr lang="en-US" sz="1800" dirty="0">
                <a:solidFill>
                  <a:srgbClr val="00B050"/>
                </a:solidFill>
                <a:latin typeface="Trebuchet MS" panose="020B0603020202020204" pitchFamily="34" charset="0"/>
              </a:rPr>
              <a:t> will provide Indian traders, exporters, and manufacturers access to the markets in UAE as well as worldwide, RBI decided to provide the following relaxations:</a:t>
            </a:r>
          </a:p>
          <a:p>
            <a:pPr marL="0" marR="0" algn="just">
              <a:lnSpc>
                <a:spcPct val="115000"/>
              </a:lnSpc>
              <a:spcBef>
                <a:spcPct val="0"/>
              </a:spcBef>
              <a:spcAft>
                <a:spcPts val="1000"/>
              </a:spcAft>
            </a:pPr>
            <a:r>
              <a:rPr lang="en-US" sz="1800" dirty="0">
                <a:solidFill>
                  <a:srgbClr val="00B050"/>
                </a:solidFill>
                <a:latin typeface="Trebuchet MS" panose="020B0603020202020204" pitchFamily="34" charset="0"/>
              </a:rPr>
              <a:t> AD banks may allow exporters to realize and repatriate full export value of goods exported to ‘Bharat Mart’ </a:t>
            </a:r>
            <a:r>
              <a:rPr lang="en-US" sz="1800" dirty="0">
                <a:solidFill>
                  <a:srgbClr val="7030A0"/>
                </a:solidFill>
                <a:latin typeface="Trebuchet MS" panose="020B0603020202020204" pitchFamily="34" charset="0"/>
              </a:rPr>
              <a:t>within nine months from the date of sale of the goods from the warehouse.</a:t>
            </a:r>
          </a:p>
          <a:p>
            <a:pPr marL="0" marR="0" algn="just">
              <a:lnSpc>
                <a:spcPct val="115000"/>
              </a:lnSpc>
              <a:spcBef>
                <a:spcPct val="0"/>
              </a:spcBef>
              <a:spcAft>
                <a:spcPts val="1000"/>
              </a:spcAft>
            </a:pPr>
            <a:r>
              <a:rPr lang="en-US" sz="1800" dirty="0">
                <a:solidFill>
                  <a:srgbClr val="00B050"/>
                </a:solidFill>
                <a:latin typeface="Trebuchet MS" panose="020B0603020202020204" pitchFamily="34" charset="0"/>
              </a:rPr>
              <a:t> AD banks may allow the following without any pre-conditions, after verifying the reasonableness of the same:</a:t>
            </a:r>
          </a:p>
          <a:p>
            <a:pPr marL="0" marR="0" algn="just">
              <a:lnSpc>
                <a:spcPct val="115000"/>
              </a:lnSpc>
              <a:spcBef>
                <a:spcPct val="0"/>
              </a:spcBef>
              <a:spcAft>
                <a:spcPts val="1000"/>
              </a:spcAft>
            </a:pPr>
            <a:r>
              <a:rPr lang="en-US" sz="1800" dirty="0">
                <a:solidFill>
                  <a:srgbClr val="00B050"/>
                </a:solidFill>
                <a:latin typeface="Trebuchet MS" panose="020B0603020202020204" pitchFamily="34" charset="0"/>
              </a:rPr>
              <a:t>1.Opening/hiring of a warehouse in ‘Bharat Mart’ by an Indian exporter with a valid Importer Exporter Code.</a:t>
            </a:r>
          </a:p>
          <a:p>
            <a:pPr marL="0" marR="0" algn="just">
              <a:lnSpc>
                <a:spcPct val="115000"/>
              </a:lnSpc>
              <a:spcBef>
                <a:spcPct val="0"/>
              </a:spcBef>
              <a:spcAft>
                <a:spcPts val="1000"/>
              </a:spcAft>
            </a:pPr>
            <a:r>
              <a:rPr lang="en-US" sz="1800" dirty="0">
                <a:solidFill>
                  <a:srgbClr val="00B050"/>
                </a:solidFill>
                <a:latin typeface="Trebuchet MS" panose="020B0603020202020204" pitchFamily="34" charset="0"/>
              </a:rPr>
              <a:t>2.Remittances by the Indian exporter for initial as well as recurring expenses for setup and continuing business operations of its offices.</a:t>
            </a:r>
          </a:p>
          <a:p>
            <a:endParaRPr lang="en-US" dirty="0">
              <a:latin typeface="Trebuchet MS" panose="020B0603020202020204" pitchFamily="34" charset="0"/>
            </a:endParaRPr>
          </a:p>
        </p:txBody>
      </p:sp>
      <p:sp>
        <p:nvSpPr>
          <p:cNvPr id="44"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p:spPr>
        <p:txBody>
          <a:bodyPr/>
          <a:lstStyle/>
          <a:p>
            <a:pPr algn="ctr"/>
            <a:r>
              <a:rPr lang="en-US" b="1">
                <a:solidFill>
                  <a:srgbClr val="C00000"/>
                </a:solidFill>
              </a:rPr>
              <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172122" y="1237130"/>
            <a:ext cx="8971878" cy="4873214"/>
          </a:xfrm>
        </p:spPr>
        <p:txBody>
          <a:bodyPr/>
          <a:lstStyle/>
          <a:p>
            <a:pPr marL="0" indent="0" algn="just">
              <a:spcBef>
                <a:spcPct val="20000"/>
              </a:spcBef>
              <a:buClr>
                <a:schemeClr val="accent3"/>
              </a:buClr>
              <a:buSzPct val="95000"/>
              <a:buNone/>
              <a:defRPr/>
            </a:pPr>
            <a:r>
              <a:rPr lang="en-US" sz="2800" dirty="0">
                <a:solidFill>
                  <a:srgbClr val="FF0000"/>
                </a:solidFill>
              </a:rPr>
              <a:t>EDPMS</a:t>
            </a:r>
            <a:r>
              <a:rPr lang="en-US" sz="2800" dirty="0"/>
              <a:t>: </a:t>
            </a:r>
            <a:r>
              <a:rPr lang="en-US" sz="2800" dirty="0">
                <a:solidFill>
                  <a:srgbClr val="FF0000"/>
                </a:solidFill>
              </a:rPr>
              <a:t>E</a:t>
            </a:r>
            <a:r>
              <a:rPr lang="en-US" sz="2800" dirty="0"/>
              <a:t>xport </a:t>
            </a:r>
            <a:r>
              <a:rPr lang="en-US" sz="2800" dirty="0">
                <a:solidFill>
                  <a:srgbClr val="FF0000"/>
                </a:solidFill>
              </a:rPr>
              <a:t>D</a:t>
            </a:r>
            <a:r>
              <a:rPr lang="en-US" sz="2800" dirty="0"/>
              <a:t>ata </a:t>
            </a:r>
            <a:r>
              <a:rPr lang="en-US" sz="2800" dirty="0">
                <a:solidFill>
                  <a:srgbClr val="FF0000"/>
                </a:solidFill>
              </a:rPr>
              <a:t>P</a:t>
            </a:r>
            <a:r>
              <a:rPr lang="en-US" sz="2800" dirty="0"/>
              <a:t>rocessing and </a:t>
            </a:r>
            <a:r>
              <a:rPr lang="en-US" sz="2800" dirty="0">
                <a:solidFill>
                  <a:srgbClr val="FF0000"/>
                </a:solidFill>
              </a:rPr>
              <a:t>M</a:t>
            </a:r>
            <a:r>
              <a:rPr lang="en-US" sz="2800" dirty="0"/>
              <a:t>onitoring </a:t>
            </a:r>
            <a:r>
              <a:rPr lang="en-US" sz="2800" dirty="0">
                <a:solidFill>
                  <a:srgbClr val="FF0000"/>
                </a:solidFill>
              </a:rPr>
              <a:t>S</a:t>
            </a:r>
            <a:r>
              <a:rPr lang="en-US" sz="2800" dirty="0"/>
              <a:t>ystems launched by RBI on February 28, 2014 for effective monitoring and follow up of export transaction</a:t>
            </a:r>
          </a:p>
          <a:p>
            <a:pPr marL="0" indent="0" algn="just">
              <a:spcBef>
                <a:spcPct val="20000"/>
              </a:spcBef>
              <a:buClr>
                <a:schemeClr val="accent3"/>
              </a:buClr>
              <a:buSzPct val="95000"/>
              <a:buNone/>
              <a:defRPr/>
            </a:pPr>
            <a:r>
              <a:rPr lang="en-US" sz="2800" dirty="0">
                <a:solidFill>
                  <a:srgbClr val="FF0000"/>
                </a:solidFill>
              </a:rPr>
              <a:t>IDPMS</a:t>
            </a:r>
            <a:r>
              <a:rPr lang="en-US" sz="2800" dirty="0"/>
              <a:t> : </a:t>
            </a:r>
            <a:r>
              <a:rPr lang="en-US" sz="2800" dirty="0">
                <a:solidFill>
                  <a:srgbClr val="FF0000"/>
                </a:solidFill>
              </a:rPr>
              <a:t>I</a:t>
            </a:r>
            <a:r>
              <a:rPr lang="en-US" sz="2800" dirty="0"/>
              <a:t>mport </a:t>
            </a:r>
            <a:r>
              <a:rPr lang="en-US" sz="2800" dirty="0">
                <a:solidFill>
                  <a:srgbClr val="FF0000"/>
                </a:solidFill>
              </a:rPr>
              <a:t>D</a:t>
            </a:r>
            <a:r>
              <a:rPr lang="en-US" sz="2800" dirty="0"/>
              <a:t>ata </a:t>
            </a:r>
            <a:r>
              <a:rPr lang="en-US" sz="2800" dirty="0">
                <a:solidFill>
                  <a:srgbClr val="FF0000"/>
                </a:solidFill>
              </a:rPr>
              <a:t>P</a:t>
            </a:r>
            <a:r>
              <a:rPr lang="en-US" sz="2800" dirty="0"/>
              <a:t>rocessing and </a:t>
            </a:r>
            <a:r>
              <a:rPr lang="en-US" sz="2800" dirty="0">
                <a:solidFill>
                  <a:srgbClr val="FF0000"/>
                </a:solidFill>
              </a:rPr>
              <a:t>M</a:t>
            </a:r>
            <a:r>
              <a:rPr lang="en-US" sz="2800" dirty="0"/>
              <a:t>onitoring </a:t>
            </a:r>
            <a:r>
              <a:rPr lang="en-US" sz="2800" dirty="0">
                <a:solidFill>
                  <a:srgbClr val="FF0000"/>
                </a:solidFill>
              </a:rPr>
              <a:t>S</a:t>
            </a:r>
            <a:r>
              <a:rPr lang="en-US" sz="2800" dirty="0"/>
              <a:t>ystems launched by RBI on October 10, 2016 to facilitate data processing for import payments. </a:t>
            </a:r>
          </a:p>
          <a:p>
            <a:pPr marL="0" indent="0" algn="just">
              <a:spcBef>
                <a:spcPct val="20000"/>
              </a:spcBef>
              <a:buClr>
                <a:schemeClr val="accent3"/>
              </a:buClr>
              <a:buSzPct val="95000"/>
              <a:buNone/>
              <a:defRPr/>
            </a:pPr>
            <a:r>
              <a:rPr lang="en-IN" sz="2800" dirty="0" err="1">
                <a:solidFill>
                  <a:srgbClr val="FF3300"/>
                </a:solidFill>
                <a:latin typeface="Trebuchet MS" panose="020B0603020202020204" pitchFamily="34" charset="0"/>
              </a:rPr>
              <a:t>TRRACS:</a:t>
            </a:r>
            <a:r>
              <a:rPr lang="en-IN" sz="2800" dirty="0" err="1">
                <a:solidFill>
                  <a:srgbClr val="7030A0"/>
                </a:solidFill>
                <a:latin typeface="Trebuchet MS" panose="020B0603020202020204" pitchFamily="34" charset="0"/>
              </a:rPr>
              <a:t>Trade</a:t>
            </a:r>
            <a:r>
              <a:rPr lang="en-IN" sz="2800" dirty="0">
                <a:solidFill>
                  <a:srgbClr val="7030A0"/>
                </a:solidFill>
                <a:latin typeface="Trebuchet MS" panose="020B0603020202020204" pitchFamily="34" charset="0"/>
              </a:rPr>
              <a:t> Regulatory Reporting And Compliance System – Software solution to the issues faced by branches in EDPMS, IDPMS and </a:t>
            </a:r>
            <a:r>
              <a:rPr lang="en-IN" sz="2800" dirty="0" err="1">
                <a:solidFill>
                  <a:srgbClr val="7030A0"/>
                </a:solidFill>
                <a:latin typeface="Trebuchet MS" panose="020B0603020202020204" pitchFamily="34" charset="0"/>
              </a:rPr>
              <a:t>eBRC</a:t>
            </a:r>
            <a:r>
              <a:rPr lang="en-IN" sz="2800" dirty="0">
                <a:solidFill>
                  <a:srgbClr val="7030A0"/>
                </a:solidFill>
                <a:latin typeface="Trebuchet MS" panose="020B0603020202020204" pitchFamily="34" charset="0"/>
              </a:rPr>
              <a:t> (Electronic Bank Realisation Certificate)</a:t>
            </a: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402164052"/>
      </p:ext>
    </p:extLst>
  </p:cSld>
  <p:clrMapOvr>
    <a:masterClrMapping/>
  </p:clrMapOvr>
  <p:transition spd="med">
    <p:whee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693208"/>
          </a:xfrm>
          <a:solidFill>
            <a:srgbClr val="002060"/>
          </a:solidFill>
        </p:spPr>
        <p:txBody>
          <a:bodyPr/>
          <a:lstStyle/>
          <a:p>
            <a:pPr algn="ctr"/>
            <a:r>
              <a:rPr lang="en-IN" sz="1800" b="1" dirty="0">
                <a:solidFill>
                  <a:schemeClr val="bg1"/>
                </a:solidFill>
                <a:effectLst/>
                <a:latin typeface="Trebuchet MS" panose="020B0603020202020204" pitchFamily="34" charset="0"/>
                <a:ea typeface="Times New Roman" panose="02020603050405020304" pitchFamily="16" charset="0"/>
                <a:cs typeface="Segoe UI" panose="020B0502040204020203" pitchFamily="34" charset="0"/>
              </a:rPr>
              <a:t>SIMPLIFIED PROCEDURES FOR HANDLING E-COMMERCE EXPORTS</a:t>
            </a:r>
            <a:br>
              <a:rPr lang="en-IN" sz="1800" b="1" dirty="0">
                <a:solidFill>
                  <a:schemeClr val="bg1"/>
                </a:solidFill>
                <a:effectLst/>
                <a:latin typeface="Trebuchet MS" panose="020B0603020202020204" pitchFamily="34" charset="0"/>
                <a:ea typeface="Times New Roman" panose="02020603050405020304" pitchFamily="16" charset="0"/>
                <a:cs typeface="Segoe UI" panose="020B0502040204020203" pitchFamily="34" charset="0"/>
              </a:rPr>
            </a:br>
            <a:r>
              <a:rPr lang="en-IN" sz="1800" b="1" dirty="0">
                <a:solidFill>
                  <a:schemeClr val="bg1"/>
                </a:solidFill>
                <a:effectLst/>
                <a:latin typeface="Trebuchet MS" panose="020B0603020202020204" pitchFamily="34" charset="0"/>
                <a:ea typeface="Times New Roman" panose="02020603050405020304" pitchFamily="16" charset="0"/>
                <a:cs typeface="Segoe UI" panose="020B0502040204020203" pitchFamily="34" charset="0"/>
              </a:rPr>
              <a:t>(649/2024)</a:t>
            </a:r>
            <a:endParaRPr lang="en-IN" dirty="0">
              <a:solidFill>
                <a:schemeClr val="bg1"/>
              </a:solidFill>
            </a:endParaRPr>
          </a:p>
        </p:txBody>
      </p:sp>
      <p:sp>
        <p:nvSpPr>
          <p:cNvPr id="3" name="Content Placeholder 2"/>
          <p:cNvSpPr>
            <a:spLocks noGrp="1"/>
          </p:cNvSpPr>
          <p:nvPr>
            <p:ph idx="1"/>
          </p:nvPr>
        </p:nvSpPr>
        <p:spPr>
          <a:xfrm>
            <a:off x="41539" y="1178445"/>
            <a:ext cx="9059333" cy="5308600"/>
          </a:xfrm>
          <a:noFill/>
        </p:spPr>
        <p:txBody>
          <a:bodyPr/>
          <a:lstStyle/>
          <a:p>
            <a:pPr lvl="0">
              <a:lnSpc>
                <a:spcPct val="107000"/>
              </a:lnSpc>
              <a:buFont typeface="Wingdings" panose="05000000000000000000" pitchFamily="2" charset="2"/>
              <a:buChar char="q"/>
            </a:pPr>
            <a:r>
              <a:rPr lang="en-IN" sz="1800" dirty="0">
                <a:effectLst/>
                <a:latin typeface="Caladea-Regular"/>
                <a:ea typeface="Calibri" panose="020F0502020204030204" pitchFamily="34" charset="0"/>
                <a:cs typeface="Caladea-Regular"/>
              </a:rPr>
              <a:t>Reconciliation of Export Data Processing and Monitoring System (EDPMS) entries related to e-commerce exports using simplified procedures. </a:t>
            </a:r>
            <a:r>
              <a:rPr lang="en-IN" sz="1800" i="1" u="sng" dirty="0">
                <a:latin typeface="Arial Black" panose="020B0A04020102020204" pitchFamily="34" charset="0"/>
                <a:ea typeface="Calibri" panose="020F0502020204030204" pitchFamily="34" charset="0"/>
                <a:cs typeface="Caladea-Regular"/>
              </a:rPr>
              <a:t>CGM/ GM/ DGM overseeing EDPMS Section, Integrated Treasury </a:t>
            </a:r>
            <a:r>
              <a:rPr lang="en-IN" sz="1800" i="1" u="sng" dirty="0" smtClean="0">
                <a:latin typeface="Arial Black" panose="020B0A04020102020204" pitchFamily="34" charset="0"/>
                <a:ea typeface="Calibri" panose="020F0502020204030204" pitchFamily="34" charset="0"/>
                <a:cs typeface="Caladea-Regular"/>
              </a:rPr>
              <a:t>Vertical </a:t>
            </a:r>
            <a:r>
              <a:rPr lang="en-IN" sz="1800" dirty="0">
                <a:effectLst/>
                <a:latin typeface="Caladea-Regular"/>
                <a:ea typeface="Calibri" panose="020F0502020204030204" pitchFamily="34" charset="0"/>
                <a:cs typeface="Caladea-Regular"/>
              </a:rPr>
              <a:t>shall be the authority for sanctioning this facility subject to the exporter satisfies the following conditions :</a:t>
            </a:r>
          </a:p>
          <a:p>
            <a:pPr>
              <a:lnSpc>
                <a:spcPct val="107000"/>
              </a:lnSpc>
              <a:buFont typeface="Wingdings" panose="05000000000000000000" pitchFamily="2" charset="2"/>
              <a:buChar char="§"/>
            </a:pPr>
            <a:r>
              <a:rPr lang="en-IN" sz="1800" dirty="0">
                <a:solidFill>
                  <a:schemeClr val="tx1"/>
                </a:solidFill>
                <a:effectLst/>
                <a:latin typeface="Caladea-Regular"/>
                <a:ea typeface="Calibri" panose="020F0502020204030204" pitchFamily="34" charset="0"/>
                <a:cs typeface="Caladea-Regular"/>
              </a:rPr>
              <a:t>Exporter customer’s account is satisfactorily operated for </a:t>
            </a:r>
            <a:r>
              <a:rPr lang="en-IN" sz="1800" u="sng" dirty="0">
                <a:solidFill>
                  <a:schemeClr val="tx1"/>
                </a:solidFill>
                <a:latin typeface="Arial Black" panose="020B0A04020102020204" pitchFamily="34" charset="0"/>
                <a:ea typeface="Calibri" panose="020F0502020204030204" pitchFamily="34" charset="0"/>
                <a:cs typeface="Caladea-Regular"/>
              </a:rPr>
              <a:t>six months</a:t>
            </a:r>
            <a:r>
              <a:rPr lang="en-IN" sz="1800" dirty="0">
                <a:solidFill>
                  <a:schemeClr val="tx1"/>
                </a:solidFill>
                <a:latin typeface="Arial Black" panose="020B0A04020102020204" pitchFamily="34" charset="0"/>
                <a:ea typeface="Calibri" panose="020F0502020204030204" pitchFamily="34" charset="0"/>
                <a:cs typeface="Caladea-Regular"/>
              </a:rPr>
              <a:t> </a:t>
            </a:r>
            <a:r>
              <a:rPr lang="en-IN" sz="1800" dirty="0">
                <a:solidFill>
                  <a:schemeClr val="tx1"/>
                </a:solidFill>
                <a:effectLst/>
                <a:latin typeface="Caladea-Regular"/>
                <a:ea typeface="Calibri" panose="020F0502020204030204" pitchFamily="34" charset="0"/>
                <a:cs typeface="Caladea-Regular"/>
              </a:rPr>
              <a:t>and the customer’s account is fully compliant with extant KYC/AML guidelines issued by Reserve Bank.</a:t>
            </a:r>
            <a:endParaRPr lang="en-IN" sz="18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en-IN" sz="1800" dirty="0">
                <a:solidFill>
                  <a:schemeClr val="tx1"/>
                </a:solidFill>
                <a:effectLst/>
                <a:latin typeface="Caladea-Regular"/>
                <a:ea typeface="Calibri" panose="020F0502020204030204" pitchFamily="34" charset="0"/>
                <a:cs typeface="Caladea-Regular"/>
              </a:rPr>
              <a:t>The subject Exporter, their promoter/director and any of their transactions are </a:t>
            </a:r>
            <a:r>
              <a:rPr lang="en-IN" sz="1800" u="sng" dirty="0">
                <a:solidFill>
                  <a:schemeClr val="tx1"/>
                </a:solidFill>
                <a:effectLst>
                  <a:outerShdw blurRad="38100" dist="38100" dir="2700000" algn="tl">
                    <a:srgbClr val="000000">
                      <a:alpha val="43137"/>
                    </a:srgbClr>
                  </a:outerShdw>
                </a:effectLst>
                <a:latin typeface="Caladea-Regular"/>
                <a:ea typeface="Calibri" panose="020F0502020204030204" pitchFamily="34" charset="0"/>
                <a:cs typeface="Caladea-Regular"/>
              </a:rPr>
              <a:t>not under investigation by agencies </a:t>
            </a:r>
            <a:r>
              <a:rPr lang="en-IN" sz="1800" dirty="0">
                <a:solidFill>
                  <a:schemeClr val="tx1"/>
                </a:solidFill>
                <a:effectLst/>
                <a:latin typeface="Caladea-Regular"/>
                <a:ea typeface="Calibri" panose="020F0502020204030204" pitchFamily="34" charset="0"/>
                <a:cs typeface="Caladea-Regular"/>
              </a:rPr>
              <a:t>like, Enforcement Directorate, Directorate of Revenue Intelligence, Central Bureau of Investigation, etc.</a:t>
            </a:r>
            <a:endParaRPr lang="en-IN" sz="18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en-IN" sz="1800" dirty="0">
                <a:solidFill>
                  <a:schemeClr val="tx1"/>
                </a:solidFill>
                <a:effectLst/>
                <a:latin typeface="Caladea-Regular"/>
                <a:ea typeface="Calibri" panose="020F0502020204030204" pitchFamily="34" charset="0"/>
                <a:cs typeface="Caladea-Regular"/>
              </a:rPr>
              <a:t>Exporter is not appearing in the caution list of RBI.</a:t>
            </a:r>
            <a:endParaRPr lang="en-IN" sz="18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en-IN" sz="1800" dirty="0">
                <a:solidFill>
                  <a:schemeClr val="tx1"/>
                </a:solidFill>
                <a:effectLst/>
                <a:latin typeface="Caladea-Regular"/>
                <a:ea typeface="Calibri" panose="020F0502020204030204" pitchFamily="34" charset="0"/>
                <a:cs typeface="Caladea-Regular"/>
              </a:rPr>
              <a:t>The </a:t>
            </a:r>
            <a:r>
              <a:rPr lang="en-IN" sz="1800" u="sng" dirty="0">
                <a:solidFill>
                  <a:schemeClr val="tx1"/>
                </a:solidFill>
                <a:effectLst>
                  <a:outerShdw blurRad="38100" dist="38100" dir="2700000" algn="tl">
                    <a:srgbClr val="000000">
                      <a:alpha val="43137"/>
                    </a:srgbClr>
                  </a:outerShdw>
                </a:effectLst>
                <a:latin typeface="Caladea-Regular"/>
                <a:ea typeface="Calibri" panose="020F0502020204030204" pitchFamily="34" charset="0"/>
                <a:cs typeface="Caladea-Regular"/>
              </a:rPr>
              <a:t>maximum value of Courier Shipping Bills (CSBs) that can be handled under simplified procedures is capped at INR 1 Lakh</a:t>
            </a:r>
            <a:r>
              <a:rPr lang="en-IN" sz="1800" dirty="0">
                <a:solidFill>
                  <a:schemeClr val="tx1"/>
                </a:solidFill>
                <a:effectLst/>
                <a:latin typeface="Caladea-Regular"/>
                <a:ea typeface="Calibri" panose="020F0502020204030204" pitchFamily="34" charset="0"/>
                <a:cs typeface="Caladea-Regular"/>
              </a:rPr>
              <a:t>.</a:t>
            </a:r>
            <a:endParaRPr lang="en-IN" sz="18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p>
            <a:pPr lvl="0" algn="just">
              <a:lnSpc>
                <a:spcPct val="107000"/>
              </a:lnSpc>
              <a:spcAft>
                <a:spcPts val="800"/>
              </a:spcAft>
              <a:buFont typeface="Wingdings" panose="05000000000000000000" pitchFamily="2" charset="2"/>
              <a:buChar char="q"/>
            </a:pPr>
            <a:r>
              <a:rPr lang="en-IN" sz="1800" dirty="0">
                <a:solidFill>
                  <a:schemeClr val="tx1"/>
                </a:solidFill>
                <a:effectLst/>
                <a:latin typeface="Caladea-Regular"/>
                <a:ea typeface="Calibri" panose="020F0502020204030204" pitchFamily="34" charset="0"/>
                <a:cs typeface="Caladea-Regular"/>
              </a:rPr>
              <a:t>Bulk Upload Facility in the Flex cube Corporate (FCC) module for handling e-commerce export transactions.</a:t>
            </a:r>
            <a:endParaRPr lang="en-IN" sz="18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994526373"/>
      </p:ext>
    </p:extLst>
  </p:cSld>
  <p:clrMapOvr>
    <a:masterClrMapping/>
  </p:clrMapOvr>
  <p:transition spd="med">
    <p:whee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43" y="593725"/>
            <a:ext cx="8992394" cy="837911"/>
          </a:xfrm>
        </p:spPr>
        <p:txBody>
          <a:bodyPr/>
          <a:lstStyle/>
          <a:p>
            <a:pPr algn="just"/>
            <a:r>
              <a:rPr lang="en-US" b="1" dirty="0" smtClean="0">
                <a:latin typeface="Trebuchet MS" panose="020B0603020202020204" pitchFamily="34" charset="0"/>
              </a:rPr>
              <a:t>Interest </a:t>
            </a:r>
            <a:r>
              <a:rPr lang="en-US" b="1" dirty="0" err="1">
                <a:latin typeface="Trebuchet MS" panose="020B0603020202020204" pitchFamily="34" charset="0"/>
              </a:rPr>
              <a:t>Equalisation</a:t>
            </a:r>
            <a:r>
              <a:rPr lang="en-US" b="1" dirty="0">
                <a:latin typeface="Trebuchet MS" panose="020B0603020202020204" pitchFamily="34" charset="0"/>
              </a:rPr>
              <a:t> Scheme on Pre and Post Shipment </a:t>
            </a:r>
            <a:r>
              <a:rPr lang="en-US" b="1" dirty="0" smtClean="0">
                <a:latin typeface="Trebuchet MS" panose="020B0603020202020204" pitchFamily="34" charset="0"/>
              </a:rPr>
              <a:t>Rupee </a:t>
            </a:r>
            <a:r>
              <a:rPr lang="en-US" b="1" dirty="0">
                <a:latin typeface="Trebuchet MS" panose="020B0603020202020204" pitchFamily="34" charset="0"/>
              </a:rPr>
              <a:t>Export Credit </a:t>
            </a:r>
            <a:r>
              <a:rPr lang="en-US" sz="2000" b="1" dirty="0">
                <a:latin typeface="Trebuchet MS" panose="020B0603020202020204" pitchFamily="34" charset="0"/>
              </a:rPr>
              <a:t>(IC/728/2024), </a:t>
            </a:r>
            <a:r>
              <a:rPr lang="en-US" sz="2000" b="1" dirty="0" smtClean="0">
                <a:latin typeface="Trebuchet MS" panose="020B0603020202020204" pitchFamily="34" charset="0"/>
              </a:rPr>
              <a:t>(IC/665/2024) &amp; (IC/594/2024)</a:t>
            </a:r>
            <a:endParaRPr lang="en-US" sz="2000" b="1" dirty="0">
              <a:latin typeface="Trebuchet MS" panose="020B0603020202020204" pitchFamily="34" charset="0"/>
            </a:endParaRPr>
          </a:p>
        </p:txBody>
      </p:sp>
      <p:sp>
        <p:nvSpPr>
          <p:cNvPr id="3" name="Content Placeholder 2"/>
          <p:cNvSpPr>
            <a:spLocks noGrp="1"/>
          </p:cNvSpPr>
          <p:nvPr>
            <p:ph idx="1"/>
          </p:nvPr>
        </p:nvSpPr>
        <p:spPr>
          <a:xfrm>
            <a:off x="59243" y="1431637"/>
            <a:ext cx="8992394" cy="5153890"/>
          </a:xfrm>
        </p:spPr>
        <p:txBody>
          <a:bodyPr/>
          <a:lstStyle/>
          <a:p>
            <a:r>
              <a:rPr lang="en-US" sz="2000" dirty="0" smtClean="0">
                <a:solidFill>
                  <a:schemeClr val="tx1"/>
                </a:solidFill>
                <a:latin typeface="Trebuchet MS" panose="020B0603020202020204" pitchFamily="34" charset="0"/>
              </a:rPr>
              <a:t>IES </a:t>
            </a:r>
            <a:r>
              <a:rPr lang="en-US" sz="2000" dirty="0">
                <a:solidFill>
                  <a:schemeClr val="tx1"/>
                </a:solidFill>
                <a:latin typeface="Trebuchet MS" panose="020B0603020202020204" pitchFamily="34" charset="0"/>
              </a:rPr>
              <a:t>scheme on Pre and Post Shipment Rupee Export Credit has been </a:t>
            </a:r>
            <a:r>
              <a:rPr lang="en-US" sz="2000" dirty="0" smtClean="0">
                <a:solidFill>
                  <a:schemeClr val="tx1"/>
                </a:solidFill>
                <a:latin typeface="Trebuchet MS" panose="020B0603020202020204" pitchFamily="34" charset="0"/>
              </a:rPr>
              <a:t>extended </a:t>
            </a:r>
            <a:r>
              <a:rPr lang="en-US" sz="2000" dirty="0">
                <a:solidFill>
                  <a:schemeClr val="tx1"/>
                </a:solidFill>
                <a:latin typeface="Trebuchet MS" panose="020B0603020202020204" pitchFamily="34" charset="0"/>
              </a:rPr>
              <a:t>for three months up to 31/12/2024</a:t>
            </a:r>
            <a:r>
              <a:rPr lang="en-US" sz="2000" dirty="0" smtClean="0">
                <a:solidFill>
                  <a:schemeClr val="tx1"/>
                </a:solidFill>
                <a:latin typeface="Trebuchet MS" panose="020B0603020202020204" pitchFamily="34" charset="0"/>
              </a:rPr>
              <a:t>.</a:t>
            </a:r>
          </a:p>
          <a:p>
            <a:r>
              <a:rPr lang="en-US" sz="2000" dirty="0">
                <a:solidFill>
                  <a:srgbClr val="00B050"/>
                </a:solidFill>
                <a:latin typeface="Trebuchet MS" panose="020B0603020202020204" pitchFamily="34" charset="0"/>
              </a:rPr>
              <a:t>MSME Manufacturer exporters are only eligible</a:t>
            </a:r>
            <a:r>
              <a:rPr lang="en-US" sz="2000" dirty="0" smtClean="0">
                <a:solidFill>
                  <a:srgbClr val="00B050"/>
                </a:solidFill>
                <a:latin typeface="Trebuchet MS" panose="020B0603020202020204" pitchFamily="34" charset="0"/>
              </a:rPr>
              <a:t>.</a:t>
            </a:r>
          </a:p>
          <a:p>
            <a:pPr algn="just"/>
            <a:r>
              <a:rPr lang="en-US" sz="2000" dirty="0">
                <a:solidFill>
                  <a:schemeClr val="tx1"/>
                </a:solidFill>
                <a:latin typeface="Trebuchet MS" panose="020B0603020202020204" pitchFamily="34" charset="0"/>
              </a:rPr>
              <a:t>MSME manufacturer exporters who have already availed </a:t>
            </a:r>
            <a:r>
              <a:rPr lang="en-US" sz="2000" dirty="0" err="1">
                <a:solidFill>
                  <a:schemeClr val="tx1"/>
                </a:solidFill>
                <a:latin typeface="Trebuchet MS" panose="020B0603020202020204" pitchFamily="34" charset="0"/>
              </a:rPr>
              <a:t>equalisation</a:t>
            </a:r>
            <a:r>
              <a:rPr lang="en-US" sz="2000" dirty="0">
                <a:solidFill>
                  <a:schemeClr val="tx1"/>
                </a:solidFill>
                <a:latin typeface="Trebuchet MS" panose="020B0603020202020204" pitchFamily="34" charset="0"/>
              </a:rPr>
              <a:t> </a:t>
            </a:r>
            <a:r>
              <a:rPr lang="en-US" sz="2000" dirty="0" smtClean="0">
                <a:solidFill>
                  <a:schemeClr val="tx1"/>
                </a:solidFill>
                <a:latin typeface="Trebuchet MS" panose="020B0603020202020204" pitchFamily="34" charset="0"/>
              </a:rPr>
              <a:t>benefits </a:t>
            </a:r>
            <a:r>
              <a:rPr lang="en-US" sz="2000" dirty="0">
                <a:solidFill>
                  <a:srgbClr val="00B050"/>
                </a:solidFill>
                <a:latin typeface="Trebuchet MS" panose="020B0603020202020204" pitchFamily="34" charset="0"/>
              </a:rPr>
              <a:t>of Rs.50 Lakhs or more </a:t>
            </a:r>
            <a:r>
              <a:rPr lang="en-US" sz="2000" dirty="0">
                <a:solidFill>
                  <a:schemeClr val="tx1"/>
                </a:solidFill>
                <a:latin typeface="Trebuchet MS" panose="020B0603020202020204" pitchFamily="34" charset="0"/>
              </a:rPr>
              <a:t>in the Financial Year 2024-25 till </a:t>
            </a:r>
            <a:r>
              <a:rPr lang="en-US" sz="2000" dirty="0" smtClean="0">
                <a:solidFill>
                  <a:schemeClr val="tx1"/>
                </a:solidFill>
                <a:latin typeface="Trebuchet MS" panose="020B0603020202020204" pitchFamily="34" charset="0"/>
              </a:rPr>
              <a:t>30/09/2024 will </a:t>
            </a:r>
            <a:r>
              <a:rPr lang="en-US" sz="2000" dirty="0">
                <a:solidFill>
                  <a:schemeClr val="tx1"/>
                </a:solidFill>
                <a:latin typeface="Trebuchet MS" panose="020B0603020202020204" pitchFamily="34" charset="0"/>
              </a:rPr>
              <a:t>not be eligible for any further benefit in the extended period</a:t>
            </a:r>
            <a:r>
              <a:rPr lang="en-US" sz="2000" dirty="0" smtClean="0">
                <a:solidFill>
                  <a:schemeClr val="tx1"/>
                </a:solidFill>
                <a:latin typeface="Trebuchet MS" panose="020B0603020202020204" pitchFamily="34" charset="0"/>
              </a:rPr>
              <a:t>.</a:t>
            </a:r>
          </a:p>
          <a:p>
            <a:pPr algn="just"/>
            <a:r>
              <a:rPr lang="en-US" sz="2000" dirty="0">
                <a:solidFill>
                  <a:schemeClr val="tx1"/>
                </a:solidFill>
                <a:latin typeface="Trebuchet MS" panose="020B0603020202020204" pitchFamily="34" charset="0"/>
              </a:rPr>
              <a:t>From 01/10/2024, Fiscal benefits of each eligible MSME </a:t>
            </a:r>
            <a:r>
              <a:rPr lang="en-US" sz="2000" dirty="0" smtClean="0">
                <a:solidFill>
                  <a:schemeClr val="tx1"/>
                </a:solidFill>
                <a:latin typeface="Trebuchet MS" panose="020B0603020202020204" pitchFamily="34" charset="0"/>
              </a:rPr>
              <a:t>manufacturer exporter</a:t>
            </a:r>
            <a:r>
              <a:rPr lang="en-US" sz="2000" dirty="0">
                <a:solidFill>
                  <a:schemeClr val="tx1"/>
                </a:solidFill>
                <a:latin typeface="Trebuchet MS" panose="020B0603020202020204" pitchFamily="34" charset="0"/>
              </a:rPr>
              <a:t>, on aggregate, </a:t>
            </a:r>
            <a:r>
              <a:rPr lang="en-US" sz="2000" dirty="0">
                <a:solidFill>
                  <a:srgbClr val="00B050"/>
                </a:solidFill>
                <a:latin typeface="Trebuchet MS" panose="020B0603020202020204" pitchFamily="34" charset="0"/>
              </a:rPr>
              <a:t>will be restricted to Rs.50 Lakhs for the </a:t>
            </a:r>
            <a:r>
              <a:rPr lang="en-US" sz="2000" dirty="0" smtClean="0">
                <a:solidFill>
                  <a:srgbClr val="00B050"/>
                </a:solidFill>
                <a:latin typeface="Trebuchet MS" panose="020B0603020202020204" pitchFamily="34" charset="0"/>
              </a:rPr>
              <a:t>Financial Year </a:t>
            </a:r>
            <a:r>
              <a:rPr lang="en-US" sz="2000" dirty="0">
                <a:solidFill>
                  <a:srgbClr val="00B050"/>
                </a:solidFill>
                <a:latin typeface="Trebuchet MS" panose="020B0603020202020204" pitchFamily="34" charset="0"/>
              </a:rPr>
              <a:t>2024-25 </a:t>
            </a:r>
            <a:r>
              <a:rPr lang="en-US" sz="2000" dirty="0">
                <a:solidFill>
                  <a:schemeClr val="tx1"/>
                </a:solidFill>
                <a:latin typeface="Trebuchet MS" panose="020B0603020202020204" pitchFamily="34" charset="0"/>
              </a:rPr>
              <a:t>till </a:t>
            </a:r>
            <a:r>
              <a:rPr lang="en-US" sz="2000" dirty="0" smtClean="0">
                <a:solidFill>
                  <a:schemeClr val="tx1"/>
                </a:solidFill>
                <a:latin typeface="Trebuchet MS" panose="020B0603020202020204" pitchFamily="34" charset="0"/>
              </a:rPr>
              <a:t>31/12/2024.</a:t>
            </a:r>
          </a:p>
          <a:p>
            <a:pPr algn="just"/>
            <a:r>
              <a:rPr lang="en-US" sz="2000" dirty="0">
                <a:solidFill>
                  <a:schemeClr val="tx1"/>
                </a:solidFill>
                <a:latin typeface="Trebuchet MS" panose="020B0603020202020204" pitchFamily="34" charset="0"/>
              </a:rPr>
              <a:t>Exporters who have availed IES benefit of more than </a:t>
            </a:r>
            <a:r>
              <a:rPr lang="en-US" sz="2000" dirty="0" smtClean="0">
                <a:solidFill>
                  <a:schemeClr val="tx1"/>
                </a:solidFill>
                <a:latin typeface="Trebuchet MS" panose="020B0603020202020204" pitchFamily="34" charset="0"/>
              </a:rPr>
              <a:t>Rs.50 </a:t>
            </a:r>
            <a:r>
              <a:rPr lang="en-US" sz="2000" dirty="0">
                <a:solidFill>
                  <a:schemeClr val="tx1"/>
                </a:solidFill>
                <a:latin typeface="Trebuchet MS" panose="020B0603020202020204" pitchFamily="34" charset="0"/>
              </a:rPr>
              <a:t>Lakhs </a:t>
            </a:r>
            <a:r>
              <a:rPr lang="en-US" sz="2000" dirty="0" smtClean="0">
                <a:solidFill>
                  <a:schemeClr val="tx1"/>
                </a:solidFill>
                <a:latin typeface="Trebuchet MS" panose="020B0603020202020204" pitchFamily="34" charset="0"/>
              </a:rPr>
              <a:t>during Financial </a:t>
            </a:r>
            <a:r>
              <a:rPr lang="en-US" sz="2000" dirty="0">
                <a:solidFill>
                  <a:schemeClr val="tx1"/>
                </a:solidFill>
                <a:latin typeface="Trebuchet MS" panose="020B0603020202020204" pitchFamily="34" charset="0"/>
              </a:rPr>
              <a:t>Year till 30/09/2024 there is no need to refund the IES benefit </a:t>
            </a:r>
            <a:r>
              <a:rPr lang="en-US" sz="2000" dirty="0" smtClean="0">
                <a:solidFill>
                  <a:schemeClr val="tx1"/>
                </a:solidFill>
                <a:latin typeface="Trebuchet MS" panose="020B0603020202020204" pitchFamily="34" charset="0"/>
              </a:rPr>
              <a:t>to RBI </a:t>
            </a:r>
            <a:r>
              <a:rPr lang="en-US" sz="2000" dirty="0">
                <a:solidFill>
                  <a:srgbClr val="00B050"/>
                </a:solidFill>
                <a:latin typeface="Trebuchet MS" panose="020B0603020202020204" pitchFamily="34" charset="0"/>
              </a:rPr>
              <a:t>as the existing cap of </a:t>
            </a:r>
            <a:r>
              <a:rPr lang="en-US" sz="2000" dirty="0" err="1">
                <a:solidFill>
                  <a:srgbClr val="00B050"/>
                </a:solidFill>
                <a:latin typeface="Trebuchet MS" panose="020B0603020202020204" pitchFamily="34" charset="0"/>
              </a:rPr>
              <a:t>Rs</a:t>
            </a:r>
            <a:r>
              <a:rPr lang="en-US" sz="2000" dirty="0">
                <a:solidFill>
                  <a:srgbClr val="00B050"/>
                </a:solidFill>
                <a:latin typeface="Trebuchet MS" panose="020B0603020202020204" pitchFamily="34" charset="0"/>
              </a:rPr>
              <a:t>. 5 Crore per Importer Exporter Code (</a:t>
            </a:r>
            <a:r>
              <a:rPr lang="en-US" sz="2000" dirty="0" smtClean="0">
                <a:solidFill>
                  <a:srgbClr val="00B050"/>
                </a:solidFill>
                <a:latin typeface="Trebuchet MS" panose="020B0603020202020204" pitchFamily="34" charset="0"/>
              </a:rPr>
              <a:t>IEC) imposed </a:t>
            </a:r>
            <a:r>
              <a:rPr lang="en-US" sz="2000" dirty="0">
                <a:solidFill>
                  <a:srgbClr val="00B050"/>
                </a:solidFill>
                <a:latin typeface="Trebuchet MS" panose="020B0603020202020204" pitchFamily="34" charset="0"/>
              </a:rPr>
              <a:t>till 30/09/2024 holds good.</a:t>
            </a:r>
          </a:p>
          <a:p>
            <a:pPr algn="just"/>
            <a:endParaRPr lang="en-US" sz="2400" dirty="0">
              <a:solidFill>
                <a:srgbClr val="00B050"/>
              </a:solidFill>
              <a:latin typeface="Trebuchet MS" panose="020B0603020202020204" pitchFamily="34" charset="0"/>
            </a:endParaRPr>
          </a:p>
          <a:p>
            <a:endParaRPr lang="en-US" dirty="0" smtClean="0"/>
          </a:p>
          <a:p>
            <a:endParaRPr lang="en-US" dirty="0"/>
          </a:p>
        </p:txBody>
      </p:sp>
    </p:spTree>
    <p:extLst>
      <p:ext uri="{BB962C8B-B14F-4D97-AF65-F5344CB8AC3E}">
        <p14:creationId xmlns:p14="http://schemas.microsoft.com/office/powerpoint/2010/main" val="501279269"/>
      </p:ext>
    </p:extLst>
  </p:cSld>
  <p:clrMapOvr>
    <a:masterClrMapping/>
  </p:clrMapOvr>
  <p:transition spd="med">
    <p:whee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p:spPr>
        <p:txBody>
          <a:bodyPr/>
          <a:lstStyle/>
          <a:p>
            <a:pPr algn="ctr"/>
            <a:r>
              <a:rPr lang="en-US" sz="2800" b="1" dirty="0">
                <a:solidFill>
                  <a:srgbClr val="C00000"/>
                </a:solidFill>
              </a:rPr>
              <a:t>EXPORTS- ADVANCE PAYMENT(IC/382/2025)</a:t>
            </a:r>
            <a:r>
              <a:rPr lang="en-US" b="1" dirty="0">
                <a:solidFill>
                  <a:srgbClr val="C00000"/>
                </a:solidFill>
              </a:rPr>
              <a:t/>
            </a:r>
            <a:br>
              <a:rPr lang="en-US" b="1" dirty="0">
                <a:solidFill>
                  <a:srgbClr val="C00000"/>
                </a:solidFill>
              </a:rPr>
            </a:br>
            <a:r>
              <a:rPr lang="en-US" b="1" dirty="0">
                <a:solidFill>
                  <a:srgbClr val="C00000"/>
                </a:solidFill>
              </a:rPr>
              <a:t/>
            </a:r>
            <a:br>
              <a:rPr lang="en-US" b="1" dirty="0">
                <a:solidFill>
                  <a:srgbClr val="C00000"/>
                </a:solidFill>
              </a:rPr>
            </a:br>
            <a:endParaRPr lang="en-IN" b="1" dirty="0"/>
          </a:p>
        </p:txBody>
      </p:sp>
      <p:sp>
        <p:nvSpPr>
          <p:cNvPr id="3" name="Content Placeholder 2"/>
          <p:cNvSpPr>
            <a:spLocks noGrp="1"/>
          </p:cNvSpPr>
          <p:nvPr>
            <p:ph idx="1"/>
          </p:nvPr>
        </p:nvSpPr>
        <p:spPr>
          <a:xfrm>
            <a:off x="75304" y="1097280"/>
            <a:ext cx="9068696" cy="5292762"/>
          </a:xfrm>
        </p:spPr>
        <p:txBody>
          <a:bodyPr/>
          <a:lstStyle/>
          <a:p>
            <a:pPr marL="0" indent="0" algn="just">
              <a:buNone/>
            </a:pPr>
            <a:r>
              <a:rPr lang="en-US" sz="2000" dirty="0">
                <a:solidFill>
                  <a:srgbClr val="C00000"/>
                </a:solidFill>
              </a:rPr>
              <a:t>If shipment of goods is not made within the stipulated period from the date of receipt of advance payment.</a:t>
            </a:r>
          </a:p>
          <a:p>
            <a:pPr marL="0" indent="0" algn="just">
              <a:buNone/>
            </a:pPr>
            <a:r>
              <a:rPr lang="en-US" kern="1200" dirty="0">
                <a:solidFill>
                  <a:srgbClr val="333333"/>
                </a:solidFill>
                <a:latin typeface="Calibri" panose="020F0502020204030204"/>
              </a:rPr>
              <a:t>When an </a:t>
            </a:r>
            <a:r>
              <a:rPr lang="en-US" kern="1200" dirty="0">
                <a:solidFill>
                  <a:srgbClr val="00B050"/>
                </a:solidFill>
                <a:latin typeface="Calibri" panose="020F0502020204030204"/>
              </a:rPr>
              <a:t>exporter receives advance payment </a:t>
            </a:r>
            <a:r>
              <a:rPr lang="en-US" kern="1200" dirty="0">
                <a:solidFill>
                  <a:srgbClr val="333333"/>
                </a:solidFill>
                <a:latin typeface="Calibri" panose="020F0502020204030204"/>
              </a:rPr>
              <a:t>(with or without interest), </a:t>
            </a:r>
            <a:r>
              <a:rPr lang="en-US" kern="1200" dirty="0">
                <a:solidFill>
                  <a:srgbClr val="00B050"/>
                </a:solidFill>
                <a:latin typeface="Calibri" panose="020F0502020204030204"/>
              </a:rPr>
              <a:t>from a buyer outside India</a:t>
            </a:r>
            <a:r>
              <a:rPr lang="en-US" kern="1200" dirty="0">
                <a:solidFill>
                  <a:srgbClr val="333333"/>
                </a:solidFill>
                <a:latin typeface="Calibri" panose="020F0502020204030204"/>
              </a:rPr>
              <a:t>, the exporter shall be under an obligation to ensure that – </a:t>
            </a:r>
          </a:p>
          <a:p>
            <a:pPr marL="742950" indent="-281305" algn="just"/>
            <a:r>
              <a:rPr lang="en-US" kern="1200" dirty="0">
                <a:solidFill>
                  <a:srgbClr val="00B050"/>
                </a:solidFill>
                <a:latin typeface="Calibri" panose="020F0502020204030204"/>
              </a:rPr>
              <a:t>The shipment of goods is made within one year from the date of receipt of advance payment</a:t>
            </a:r>
            <a:r>
              <a:rPr lang="en-US" kern="1200" dirty="0">
                <a:solidFill>
                  <a:srgbClr val="333333"/>
                </a:solidFill>
                <a:latin typeface="Calibri" panose="020F0502020204030204"/>
              </a:rPr>
              <a:t>; </a:t>
            </a:r>
          </a:p>
          <a:p>
            <a:pPr marL="742950" indent="-281305" algn="just"/>
            <a:r>
              <a:rPr lang="en-US" kern="1200" dirty="0">
                <a:solidFill>
                  <a:srgbClr val="00B050"/>
                </a:solidFill>
                <a:latin typeface="Calibri" panose="020F0502020204030204"/>
              </a:rPr>
              <a:t>The rate of interest, if any, payable on the advance payment does not exceed Alternate Reference Rate (ARR)</a:t>
            </a:r>
            <a:r>
              <a:rPr lang="en-US" kern="1200" dirty="0">
                <a:solidFill>
                  <a:srgbClr val="FF0000"/>
                </a:solidFill>
                <a:latin typeface="Calibri" panose="020F0502020204030204"/>
              </a:rPr>
              <a:t> + 100 basis points</a:t>
            </a:r>
            <a:r>
              <a:rPr lang="en-US" kern="1200" dirty="0">
                <a:solidFill>
                  <a:srgbClr val="333333"/>
                </a:solidFill>
                <a:latin typeface="Calibri" panose="020F0502020204030204"/>
              </a:rPr>
              <a:t>; &amp; in terms of </a:t>
            </a:r>
            <a:r>
              <a:rPr lang="en-US" kern="1200" dirty="0" err="1">
                <a:solidFill>
                  <a:srgbClr val="333333"/>
                </a:solidFill>
                <a:latin typeface="Calibri" panose="020F0502020204030204"/>
              </a:rPr>
              <a:t>longterm</a:t>
            </a:r>
            <a:r>
              <a:rPr lang="en-US" kern="1200" dirty="0">
                <a:solidFill>
                  <a:srgbClr val="333333"/>
                </a:solidFill>
                <a:latin typeface="Calibri" panose="020F0502020204030204"/>
              </a:rPr>
              <a:t> export contracts </a:t>
            </a:r>
            <a:r>
              <a:rPr lang="en-US" kern="1200" dirty="0">
                <a:solidFill>
                  <a:srgbClr val="FF0000"/>
                </a:solidFill>
                <a:latin typeface="Calibri" panose="020F0502020204030204"/>
              </a:rPr>
              <a:t>ARR + 200 BP</a:t>
            </a:r>
          </a:p>
          <a:p>
            <a:pPr marL="742950" indent="-281305" algn="just"/>
            <a:r>
              <a:rPr lang="en-US" kern="1200" dirty="0">
                <a:solidFill>
                  <a:srgbClr val="333333"/>
                </a:solidFill>
                <a:latin typeface="Calibri" panose="020F0502020204030204"/>
              </a:rPr>
              <a:t>The documents covering the shipment are routed through the AD Category – I bank through whom the advance payment is received. Provided that in the event of the exporter’s inability to make the shipment, partly or fully, within one year from the date of receipt of advance payment, </a:t>
            </a:r>
            <a:r>
              <a:rPr lang="en-US" kern="1200" dirty="0">
                <a:solidFill>
                  <a:srgbClr val="FF0000"/>
                </a:solidFill>
                <a:latin typeface="Calibri" panose="020F0502020204030204"/>
              </a:rPr>
              <a:t>no remittance towards refund of unutilized portion </a:t>
            </a:r>
            <a:r>
              <a:rPr lang="en-US" kern="1200" dirty="0">
                <a:solidFill>
                  <a:srgbClr val="333333"/>
                </a:solidFill>
                <a:latin typeface="Calibri" panose="020F0502020204030204"/>
              </a:rPr>
              <a:t>of advance payment or towards payment of interest, </a:t>
            </a:r>
            <a:r>
              <a:rPr lang="en-US" kern="1200" dirty="0">
                <a:solidFill>
                  <a:srgbClr val="FF0000"/>
                </a:solidFill>
                <a:latin typeface="Calibri" panose="020F0502020204030204"/>
              </a:rPr>
              <a:t>shall be made after the expiry of the said period of one year, without the prior approval of the Reserve Bank</a:t>
            </a:r>
            <a:r>
              <a:rPr lang="en-US" kern="1200" dirty="0">
                <a:solidFill>
                  <a:srgbClr val="333333"/>
                </a:solidFill>
                <a:latin typeface="Calibri" panose="020F0502020204030204"/>
              </a:rPr>
              <a:t>.</a:t>
            </a:r>
          </a:p>
          <a:p>
            <a:pPr marL="53975" indent="0">
              <a:buNone/>
            </a:pPr>
            <a:r>
              <a:rPr lang="en-US" sz="1800" dirty="0">
                <a:solidFill>
                  <a:srgbClr val="C00000"/>
                </a:solidFill>
              </a:rPr>
              <a:t>Evidence of Exports:-</a:t>
            </a:r>
          </a:p>
          <a:p>
            <a:pPr algn="just"/>
            <a:r>
              <a:rPr lang="en-US" sz="1800" kern="1200" dirty="0">
                <a:solidFill>
                  <a:srgbClr val="333333"/>
                </a:solidFill>
                <a:latin typeface="Calibri" panose="020F0502020204030204"/>
              </a:rPr>
              <a:t>In case of Physical Exports: </a:t>
            </a:r>
            <a:r>
              <a:rPr lang="en-US" sz="1800" kern="1200" dirty="0">
                <a:solidFill>
                  <a:srgbClr val="00B050"/>
                </a:solidFill>
                <a:latin typeface="Calibri" panose="020F0502020204030204"/>
              </a:rPr>
              <a:t>Export Declaration Form</a:t>
            </a:r>
          </a:p>
          <a:p>
            <a:pPr algn="just"/>
            <a:r>
              <a:rPr lang="en-US" sz="1800" kern="1200" dirty="0">
                <a:solidFill>
                  <a:srgbClr val="333333"/>
                </a:solidFill>
                <a:latin typeface="Calibri" panose="020F0502020204030204"/>
              </a:rPr>
              <a:t>In case of Non Physical Form: </a:t>
            </a:r>
            <a:r>
              <a:rPr lang="en-US" sz="1800" kern="1200" dirty="0">
                <a:solidFill>
                  <a:srgbClr val="00B050"/>
                </a:solidFill>
                <a:latin typeface="Calibri" panose="020F0502020204030204"/>
              </a:rPr>
              <a:t>SOFTEX Form </a:t>
            </a:r>
            <a:r>
              <a:rPr lang="en-US" sz="1800" kern="1200" dirty="0">
                <a:solidFill>
                  <a:srgbClr val="333333"/>
                </a:solidFill>
                <a:latin typeface="Calibri" panose="020F0502020204030204"/>
              </a:rPr>
              <a:t>(</a:t>
            </a:r>
            <a:r>
              <a:rPr lang="en-US" sz="1800" b="0" kern="1200" dirty="0">
                <a:solidFill>
                  <a:srgbClr val="333333"/>
                </a:solidFill>
                <a:latin typeface="Calibri" panose="020F0502020204030204"/>
              </a:rPr>
              <a:t>Where exports are made in non-physical form, i.e., software or data through internet / </a:t>
            </a:r>
            <a:r>
              <a:rPr lang="en-US" sz="1800" b="0" kern="1200" dirty="0" err="1">
                <a:solidFill>
                  <a:srgbClr val="333333"/>
                </a:solidFill>
                <a:latin typeface="Calibri" panose="020F0502020204030204"/>
              </a:rPr>
              <a:t>datacom</a:t>
            </a:r>
            <a:r>
              <a:rPr lang="en-US" sz="1800" b="0" kern="1200" dirty="0">
                <a:solidFill>
                  <a:srgbClr val="333333"/>
                </a:solidFill>
                <a:latin typeface="Calibri" panose="020F0502020204030204"/>
              </a:rPr>
              <a:t> channels etc..)                                   </a:t>
            </a:r>
            <a:endParaRPr lang="en-US" sz="1800" dirty="0">
              <a:solidFill>
                <a:srgbClr val="C00000"/>
              </a:solidFill>
            </a:endParaRPr>
          </a:p>
          <a:p>
            <a:pPr marL="53975" indent="0">
              <a:buNone/>
            </a:pPr>
            <a:endParaRPr lang="en-US" sz="1800" kern="1200" dirty="0">
              <a:solidFill>
                <a:srgbClr val="333333"/>
              </a:solidFill>
              <a:latin typeface="Calibri" panose="020F0502020204030204"/>
            </a:endParaRPr>
          </a:p>
          <a:p>
            <a:pPr marL="0" indent="0">
              <a:buNone/>
            </a:pPr>
            <a:r>
              <a:rPr lang="en-US" sz="1800" kern="1200" dirty="0">
                <a:solidFill>
                  <a:srgbClr val="333333"/>
                </a:solidFill>
                <a:latin typeface="Calibri" panose="020F0502020204030204"/>
              </a:rPr>
              <a:t/>
            </a:r>
            <a:br>
              <a:rPr lang="en-US" sz="1800" kern="1200" dirty="0">
                <a:solidFill>
                  <a:srgbClr val="333333"/>
                </a:solidFill>
                <a:latin typeface="Calibri" panose="020F0502020204030204"/>
              </a:rPr>
            </a:br>
            <a:endParaRPr lang="en-US" sz="1800" kern="1200" dirty="0">
              <a:solidFill>
                <a:srgbClr val="333333"/>
              </a:solidFill>
              <a:latin typeface="Calibri" panose="020F0502020204030204"/>
            </a:endParaRPr>
          </a:p>
          <a:p>
            <a:pPr marL="742950" indent="-281305" algn="just"/>
            <a:endParaRPr lang="en-US" sz="1800" kern="1200" dirty="0">
              <a:solidFill>
                <a:srgbClr val="333333"/>
              </a:solidFill>
              <a:latin typeface="Calibri" panose="020F0502020204030204"/>
            </a:endParaRPr>
          </a:p>
          <a:p>
            <a:pPr marL="461645" indent="0" algn="just">
              <a:buNone/>
            </a:pPr>
            <a:r>
              <a:rPr lang="en-US" sz="1800" kern="1200" dirty="0">
                <a:solidFill>
                  <a:srgbClr val="333333"/>
                </a:solidFill>
                <a:latin typeface="Calibri" panose="020F0502020204030204"/>
              </a:rPr>
              <a:t>																       </a:t>
            </a:r>
          </a:p>
          <a:p>
            <a:pPr marL="461645" indent="0" algn="just">
              <a:buNone/>
            </a:pPr>
            <a:endParaRPr lang="en-US" sz="1800" kern="1200" dirty="0">
              <a:solidFill>
                <a:srgbClr val="333333"/>
              </a:solidFill>
              <a:latin typeface="Calibri" panose="020F0502020204030204"/>
            </a:endParaRPr>
          </a:p>
          <a:p>
            <a:pPr marL="461645" indent="0" algn="just">
              <a:buNone/>
            </a:pPr>
            <a:endParaRPr lang="en-US" sz="1800" kern="1200" dirty="0">
              <a:solidFill>
                <a:srgbClr val="333333"/>
              </a:solidFill>
              <a:latin typeface="Calibri" panose="020F0502020204030204"/>
            </a:endParaRPr>
          </a:p>
          <a:p>
            <a:pPr marL="461645" indent="0" algn="just">
              <a:buNone/>
            </a:pPr>
            <a:r>
              <a:rPr lang="en-US" sz="1800" kern="1200" dirty="0">
                <a:solidFill>
                  <a:srgbClr val="333333"/>
                </a:solidFill>
                <a:latin typeface="Calibri" panose="020F0502020204030204"/>
              </a:rPr>
              <a:t>																        </a:t>
            </a:r>
            <a:r>
              <a:rPr lang="en-US" sz="1800" i="1" kern="1200" dirty="0">
                <a:solidFill>
                  <a:srgbClr val="333333"/>
                </a:solidFill>
                <a:latin typeface="Calibri" panose="020F0502020204030204"/>
              </a:rPr>
              <a:t> Contd..,</a:t>
            </a:r>
            <a:endParaRPr lang="en-US" sz="1800" kern="1200" dirty="0">
              <a:solidFill>
                <a:srgbClr val="333333"/>
              </a:solidFill>
              <a:latin typeface="Calibri" panose="020F0502020204030204"/>
            </a:endParaRPr>
          </a:p>
          <a:p>
            <a:pPr marL="0" indent="0" algn="just">
              <a:buNone/>
            </a:pPr>
            <a:endParaRPr lang="en-US" sz="2000" dirty="0">
              <a:solidFill>
                <a:srgbClr val="C00000"/>
              </a:solidFill>
            </a:endParaRPr>
          </a:p>
          <a:p>
            <a:pPr marL="0" indent="0" algn="just">
              <a:buNone/>
            </a:pPr>
            <a:r>
              <a:rPr lang="en-US" sz="1800" i="1" kern="1200" dirty="0">
                <a:solidFill>
                  <a:srgbClr val="333333"/>
                </a:solidFill>
                <a:latin typeface="Calibri" panose="020F0502020204030204"/>
              </a:rPr>
              <a:t>																	</a:t>
            </a: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712269"/>
            <a:ext cx="7391400" cy="924026"/>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US" sz="3600" b="1">
                <a:solidFill>
                  <a:schemeClr val="bg1"/>
                </a:solidFill>
              </a:rPr>
              <a:t>Accounts maintained by Banks</a:t>
            </a:r>
            <a:endParaRPr lang="en-IN" sz="3600" b="1">
              <a:solidFill>
                <a:schemeClr val="bg1"/>
              </a:solidFill>
            </a:endParaRPr>
          </a:p>
        </p:txBody>
      </p:sp>
      <p:sp>
        <p:nvSpPr>
          <p:cNvPr id="7" name="Can 6"/>
          <p:cNvSpPr/>
          <p:nvPr/>
        </p:nvSpPr>
        <p:spPr>
          <a:xfrm>
            <a:off x="762000" y="2209800"/>
            <a:ext cx="1295400" cy="3883152"/>
          </a:xfrm>
          <a:prstGeom prst="can">
            <a:avLst>
              <a:gd name="adj" fmla="val 41667"/>
            </a:avLst>
          </a:prstGeom>
          <a:solidFill>
            <a:srgbClr val="FFFF00"/>
          </a:solidFill>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a:p>
            <a:pPr algn="ctr"/>
            <a:endParaRPr lang="en-US">
              <a:solidFill>
                <a:srgbClr val="C00000"/>
              </a:solidFill>
            </a:endParaRPr>
          </a:p>
          <a:p>
            <a:pPr algn="ctr"/>
            <a:r>
              <a:rPr lang="en-US" b="1">
                <a:solidFill>
                  <a:srgbClr val="7030A0"/>
                </a:solidFill>
              </a:rPr>
              <a:t>OUR Account with YOU</a:t>
            </a:r>
          </a:p>
          <a:p>
            <a:pPr algn="ctr"/>
            <a:endParaRPr lang="en-US">
              <a:solidFill>
                <a:srgbClr val="7030A0"/>
              </a:solidFill>
            </a:endParaRPr>
          </a:p>
          <a:p>
            <a:pPr algn="ctr"/>
            <a:endParaRPr lang="en-IN">
              <a:solidFill>
                <a:srgbClr val="7030A0"/>
              </a:solidFill>
            </a:endParaRPr>
          </a:p>
        </p:txBody>
      </p:sp>
      <p:sp>
        <p:nvSpPr>
          <p:cNvPr id="8" name="Can 7"/>
          <p:cNvSpPr/>
          <p:nvPr/>
        </p:nvSpPr>
        <p:spPr>
          <a:xfrm>
            <a:off x="6493349" y="2251640"/>
            <a:ext cx="1916724" cy="3783561"/>
          </a:xfrm>
          <a:prstGeom prst="can">
            <a:avLst>
              <a:gd name="adj" fmla="val 40385"/>
            </a:avLst>
          </a:prstGeom>
          <a:solidFill>
            <a:schemeClr val="accent4">
              <a:lumMod val="95000"/>
              <a:lumOff val="5000"/>
            </a:schemeClr>
          </a:solidFill>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Dummy accounts maintained by banks to know actual position of NOSTRO A/c for reconciliation purposes</a:t>
            </a:r>
            <a:endParaRPr lang="en-IN" b="1" dirty="0">
              <a:solidFill>
                <a:schemeClr val="bg1"/>
              </a:solidFill>
            </a:endParaRPr>
          </a:p>
        </p:txBody>
      </p:sp>
      <p:sp>
        <p:nvSpPr>
          <p:cNvPr id="9" name="Can 8"/>
          <p:cNvSpPr/>
          <p:nvPr/>
        </p:nvSpPr>
        <p:spPr>
          <a:xfrm>
            <a:off x="2737339" y="2209800"/>
            <a:ext cx="1271954" cy="3883152"/>
          </a:xfrm>
          <a:prstGeom prst="can">
            <a:avLst>
              <a:gd name="adj" fmla="val 42949"/>
            </a:avLst>
          </a:prstGeom>
          <a:solidFill>
            <a:srgbClr val="92D050"/>
          </a:solidFill>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7030A0"/>
                </a:solidFill>
              </a:rPr>
              <a:t>YOUR Account with US</a:t>
            </a:r>
            <a:endParaRPr lang="en-IN" b="1">
              <a:solidFill>
                <a:srgbClr val="7030A0"/>
              </a:solidFill>
            </a:endParaRPr>
          </a:p>
        </p:txBody>
      </p:sp>
      <p:sp>
        <p:nvSpPr>
          <p:cNvPr id="10" name="Can 9"/>
          <p:cNvSpPr/>
          <p:nvPr/>
        </p:nvSpPr>
        <p:spPr>
          <a:xfrm>
            <a:off x="4586653" y="2259595"/>
            <a:ext cx="1295400" cy="3883152"/>
          </a:xfrm>
          <a:prstGeom prst="can">
            <a:avLst>
              <a:gd name="adj" fmla="val 41290"/>
            </a:avLst>
          </a:prstGeom>
          <a:solidFill>
            <a:srgbClr val="FFC000"/>
          </a:solidFill>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7030A0"/>
                </a:solidFill>
              </a:rPr>
              <a:t>THEIR Account with THEM</a:t>
            </a:r>
            <a:endParaRPr lang="en-IN" b="1" dirty="0">
              <a:solidFill>
                <a:srgbClr val="7030A0"/>
              </a:solidFill>
            </a:endParaRPr>
          </a:p>
        </p:txBody>
      </p:sp>
      <p:sp>
        <p:nvSpPr>
          <p:cNvPr id="12" name="Rectangle 11"/>
          <p:cNvSpPr/>
          <p:nvPr/>
        </p:nvSpPr>
        <p:spPr>
          <a:xfrm>
            <a:off x="2892846" y="2309391"/>
            <a:ext cx="1159292" cy="369332"/>
          </a:xfrm>
          <a:prstGeom prst="rect">
            <a:avLst/>
          </a:prstGeom>
        </p:spPr>
        <p:txBody>
          <a:bodyPr wrap="none">
            <a:spAutoFit/>
          </a:bodyPr>
          <a:lstStyle/>
          <a:p>
            <a:r>
              <a:rPr lang="en-US" b="1">
                <a:solidFill>
                  <a:srgbClr val="C00000"/>
                </a:solidFill>
              </a:rPr>
              <a:t>VOSTRO</a:t>
            </a:r>
          </a:p>
        </p:txBody>
      </p:sp>
      <p:sp>
        <p:nvSpPr>
          <p:cNvPr id="17" name="Rectangle 16"/>
          <p:cNvSpPr/>
          <p:nvPr/>
        </p:nvSpPr>
        <p:spPr>
          <a:xfrm>
            <a:off x="911646" y="2332782"/>
            <a:ext cx="1172116" cy="369332"/>
          </a:xfrm>
          <a:prstGeom prst="rect">
            <a:avLst/>
          </a:prstGeom>
        </p:spPr>
        <p:txBody>
          <a:bodyPr wrap="none">
            <a:spAutoFit/>
          </a:bodyPr>
          <a:lstStyle/>
          <a:p>
            <a:r>
              <a:rPr lang="en-US" b="1">
                <a:solidFill>
                  <a:srgbClr val="C00000"/>
                </a:solidFill>
              </a:rPr>
              <a:t>NOSTRO</a:t>
            </a:r>
          </a:p>
        </p:txBody>
      </p:sp>
      <p:sp>
        <p:nvSpPr>
          <p:cNvPr id="18" name="Rectangle 17"/>
          <p:cNvSpPr/>
          <p:nvPr/>
        </p:nvSpPr>
        <p:spPr>
          <a:xfrm>
            <a:off x="7004670" y="2517704"/>
            <a:ext cx="1120820" cy="369332"/>
          </a:xfrm>
          <a:prstGeom prst="rect">
            <a:avLst/>
          </a:prstGeom>
        </p:spPr>
        <p:txBody>
          <a:bodyPr wrap="none">
            <a:spAutoFit/>
          </a:bodyPr>
          <a:lstStyle/>
          <a:p>
            <a:r>
              <a:rPr lang="en-US" b="1" dirty="0">
                <a:solidFill>
                  <a:srgbClr val="C00000"/>
                </a:solidFill>
              </a:rPr>
              <a:t>MIRROR</a:t>
            </a:r>
          </a:p>
        </p:txBody>
      </p:sp>
      <p:sp>
        <p:nvSpPr>
          <p:cNvPr id="20" name="Rectangle 19"/>
          <p:cNvSpPr/>
          <p:nvPr/>
        </p:nvSpPr>
        <p:spPr>
          <a:xfrm>
            <a:off x="4875857" y="2332782"/>
            <a:ext cx="851515" cy="369332"/>
          </a:xfrm>
          <a:prstGeom prst="rect">
            <a:avLst/>
          </a:prstGeom>
        </p:spPr>
        <p:txBody>
          <a:bodyPr wrap="none">
            <a:spAutoFit/>
          </a:bodyPr>
          <a:lstStyle/>
          <a:p>
            <a:r>
              <a:rPr lang="en-US" b="1">
                <a:solidFill>
                  <a:srgbClr val="C00000"/>
                </a:solidFill>
              </a:rPr>
              <a:t>LORO</a:t>
            </a:r>
          </a:p>
        </p:txBody>
      </p:sp>
      <p:sp>
        <p:nvSpPr>
          <p:cNvPr id="8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593725"/>
            <a:ext cx="8561387" cy="1195388"/>
          </a:xfrm>
        </p:spPr>
        <p:txBody>
          <a:bodyPr/>
          <a:lstStyle/>
          <a:p>
            <a:pPr marL="0" marR="0" algn="just">
              <a:lnSpc>
                <a:spcPct val="107000"/>
              </a:lnSpc>
              <a:spcBef>
                <a:spcPct val="0"/>
              </a:spcBef>
              <a:spcAft>
                <a:spcPct val="0"/>
              </a:spcAft>
            </a:pPr>
            <a:r>
              <a:rPr lang="en-IN" sz="2000" dirty="0">
                <a:solidFill>
                  <a:srgbClr val="FF0000"/>
                </a:solidFill>
              </a:rPr>
              <a:t/>
            </a:r>
            <a:br>
              <a:rPr lang="en-IN" sz="2000" dirty="0">
                <a:solidFill>
                  <a:srgbClr val="FF0000"/>
                </a:solidFill>
              </a:rPr>
            </a:br>
            <a:r>
              <a:rPr lang="en-IN" sz="2000" dirty="0">
                <a:solidFill>
                  <a:srgbClr val="FF0000"/>
                </a:solidFill>
              </a:rPr>
              <a:t>Foreign Exchange Management (Export of Goods &amp; Services) Amendment Regulations,2025-Exemptions from Export Declarations </a:t>
            </a:r>
            <a:r>
              <a:rPr lang="en-IN" sz="1600" dirty="0">
                <a:solidFill>
                  <a:srgbClr val="FF0000"/>
                </a:solidFill>
              </a:rPr>
              <a:t>IC/635/2025)</a:t>
            </a:r>
            <a:r>
              <a:rPr lang="en-US" sz="2000" dirty="0">
                <a:solidFill>
                  <a:srgbClr val="FF0000"/>
                </a:solidFill>
              </a:rPr>
              <a:t/>
            </a:r>
            <a:br>
              <a:rPr lang="en-US" sz="2000" dirty="0">
                <a:solidFill>
                  <a:srgbClr val="FF0000"/>
                </a:solidFill>
              </a:rPr>
            </a:br>
            <a:endParaRPr lang="en-US" sz="2000" dirty="0">
              <a:solidFill>
                <a:srgbClr val="FF0000"/>
              </a:solidFill>
            </a:endParaRPr>
          </a:p>
        </p:txBody>
      </p:sp>
      <p:sp>
        <p:nvSpPr>
          <p:cNvPr id="3" name="Content Placeholder 2"/>
          <p:cNvSpPr>
            <a:spLocks noGrp="1"/>
          </p:cNvSpPr>
          <p:nvPr>
            <p:ph idx="1"/>
          </p:nvPr>
        </p:nvSpPr>
        <p:spPr>
          <a:xfrm>
            <a:off x="0" y="2032000"/>
            <a:ext cx="9060873" cy="3586285"/>
          </a:xfrm>
        </p:spPr>
        <p:txBody>
          <a:bodyPr/>
          <a:lstStyle/>
          <a:p>
            <a:pPr algn="just"/>
            <a:r>
              <a:rPr lang="en-GB" sz="2000" b="0" dirty="0"/>
              <a:t> Exporter of goods or software in physical form or through any other form, either directly or  indirectly, to any place outside India, other than Nepal and Bhutan, shall furnish to the  specified authority, a declaration</a:t>
            </a:r>
            <a:r>
              <a:rPr lang="en-GB" sz="2000" b="0" dirty="0" smtClean="0"/>
              <a:t>.</a:t>
            </a:r>
          </a:p>
          <a:p>
            <a:pPr algn="just"/>
            <a:endParaRPr lang="en-GB" sz="2000" b="0" dirty="0"/>
          </a:p>
          <a:p>
            <a:pPr algn="just"/>
            <a:r>
              <a:rPr lang="en-GB" sz="2000" b="0" dirty="0"/>
              <a:t>Now, the RBI has issued Notification No. FEMA 23(R)/(6)/2025-RB dated 24.06.2025, amending the Foreign Exchange Management (Export of Goods &amp; Services) Regulations, 2015, thereby </a:t>
            </a:r>
            <a:endParaRPr lang="en-GB" sz="2000" b="0" dirty="0" smtClean="0"/>
          </a:p>
          <a:p>
            <a:pPr algn="just"/>
            <a:endParaRPr lang="en-GB" sz="2000" b="0" dirty="0"/>
          </a:p>
          <a:p>
            <a:pPr algn="just"/>
            <a:r>
              <a:rPr lang="en-IN" sz="2000" dirty="0">
                <a:solidFill>
                  <a:srgbClr val="FF0000"/>
                </a:solidFill>
              </a:rPr>
              <a:t>Exempting the export declaration requirement for the temporary export of offshore support vessels, tugs, tugboats and dredgers subject to their re-import into India.</a:t>
            </a:r>
            <a:endParaRPr lang="en-IN" sz="2000" dirty="0">
              <a:solidFill>
                <a:srgbClr val="00B050"/>
              </a:solidFill>
            </a:endParaRPr>
          </a:p>
          <a:p>
            <a:endParaRPr lang="en-US"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23" y="332468"/>
            <a:ext cx="8561387" cy="1195388"/>
          </a:xfrm>
        </p:spPr>
        <p:txBody>
          <a:bodyPr/>
          <a:lstStyle/>
          <a:p>
            <a:pPr marL="0" marR="0" algn="just">
              <a:lnSpc>
                <a:spcPct val="107000"/>
              </a:lnSpc>
              <a:spcBef>
                <a:spcPct val="0"/>
              </a:spcBef>
              <a:spcAft>
                <a:spcPct val="0"/>
              </a:spcAft>
            </a:pPr>
            <a:r>
              <a:rPr lang="en-IN" sz="2000" dirty="0">
                <a:solidFill>
                  <a:srgbClr val="FF0000"/>
                </a:solidFill>
              </a:rPr>
              <a:t/>
            </a:r>
            <a:br>
              <a:rPr lang="en-IN" sz="2000" dirty="0">
                <a:solidFill>
                  <a:srgbClr val="FF0000"/>
                </a:solidFill>
              </a:rPr>
            </a:br>
            <a:r>
              <a:rPr lang="en-IN" sz="1800" dirty="0">
                <a:solidFill>
                  <a:srgbClr val="FF0000"/>
                </a:solidFill>
              </a:rPr>
              <a:t>Foreign Exchange Management (Export of Goods &amp; Services) Amendment Regulations,2025-Exemptions from Export Declarations IC/635/2025)</a:t>
            </a:r>
            <a:r>
              <a:rPr lang="en-US" sz="1800" dirty="0">
                <a:solidFill>
                  <a:srgbClr val="FF0000"/>
                </a:solidFill>
              </a:rPr>
              <a:t/>
            </a:r>
            <a:br>
              <a:rPr lang="en-US" sz="1800" dirty="0">
                <a:solidFill>
                  <a:srgbClr val="FF0000"/>
                </a:solidFill>
              </a:rPr>
            </a:br>
            <a:endParaRPr lang="en-US" sz="1800" dirty="0">
              <a:solidFill>
                <a:srgbClr val="FF0000"/>
              </a:solidFill>
            </a:endParaRPr>
          </a:p>
        </p:txBody>
      </p:sp>
      <p:sp>
        <p:nvSpPr>
          <p:cNvPr id="3" name="Content Placeholder 2"/>
          <p:cNvSpPr>
            <a:spLocks noGrp="1"/>
          </p:cNvSpPr>
          <p:nvPr>
            <p:ph idx="1"/>
          </p:nvPr>
        </p:nvSpPr>
        <p:spPr>
          <a:xfrm>
            <a:off x="25918" y="1322874"/>
            <a:ext cx="9060873" cy="3586285"/>
          </a:xfrm>
        </p:spPr>
        <p:txBody>
          <a:bodyPr/>
          <a:lstStyle/>
          <a:p>
            <a:r>
              <a:rPr lang="en-GB" sz="1800" b="0" dirty="0"/>
              <a:t> </a:t>
            </a:r>
            <a:r>
              <a:rPr lang="en-US" b="0" dirty="0">
                <a:solidFill>
                  <a:schemeClr val="tx1"/>
                </a:solidFill>
              </a:rPr>
              <a:t>Export of goods / software may be made without furnishing the declaration in the </a:t>
            </a:r>
            <a:r>
              <a:rPr lang="en-US" b="0" dirty="0" smtClean="0">
                <a:solidFill>
                  <a:schemeClr val="tx1"/>
                </a:solidFill>
              </a:rPr>
              <a:t>following cases</a:t>
            </a:r>
            <a:r>
              <a:rPr lang="en-US" b="0" dirty="0">
                <a:solidFill>
                  <a:schemeClr val="tx1"/>
                </a:solidFill>
              </a:rPr>
              <a:t>, namely: </a:t>
            </a:r>
          </a:p>
          <a:p>
            <a:r>
              <a:rPr lang="en-US" b="0" dirty="0">
                <a:solidFill>
                  <a:schemeClr val="tx1"/>
                </a:solidFill>
              </a:rPr>
              <a:t>a) trade samples of goods and publicity material supplied free of payment; </a:t>
            </a:r>
          </a:p>
          <a:p>
            <a:r>
              <a:rPr lang="en-US" b="0" dirty="0">
                <a:solidFill>
                  <a:schemeClr val="tx1"/>
                </a:solidFill>
              </a:rPr>
              <a:t>b) personal effects of </a:t>
            </a:r>
            <a:r>
              <a:rPr lang="en-US" b="0" dirty="0" err="1">
                <a:solidFill>
                  <a:schemeClr val="tx1"/>
                </a:solidFill>
              </a:rPr>
              <a:t>travellers</a:t>
            </a:r>
            <a:r>
              <a:rPr lang="en-US" b="0" dirty="0">
                <a:solidFill>
                  <a:schemeClr val="tx1"/>
                </a:solidFill>
              </a:rPr>
              <a:t>, whether accompanied or unaccompanied; </a:t>
            </a:r>
          </a:p>
          <a:p>
            <a:r>
              <a:rPr lang="en-US" b="0" dirty="0">
                <a:solidFill>
                  <a:schemeClr val="tx1"/>
                </a:solidFill>
              </a:rPr>
              <a:t>c) ship's stores, trans-shipment cargo and goods supplied under the orders of </a:t>
            </a:r>
            <a:r>
              <a:rPr lang="en-US" b="0" dirty="0" smtClean="0">
                <a:solidFill>
                  <a:schemeClr val="tx1"/>
                </a:solidFill>
              </a:rPr>
              <a:t>Central Government </a:t>
            </a:r>
            <a:r>
              <a:rPr lang="en-US" b="0" dirty="0">
                <a:solidFill>
                  <a:schemeClr val="tx1"/>
                </a:solidFill>
              </a:rPr>
              <a:t>or of such officers as may be appointed by the Central Government in this </a:t>
            </a:r>
            <a:r>
              <a:rPr lang="en-US" b="0" dirty="0" smtClean="0">
                <a:solidFill>
                  <a:schemeClr val="tx1"/>
                </a:solidFill>
              </a:rPr>
              <a:t>behalf </a:t>
            </a:r>
            <a:r>
              <a:rPr lang="en-US" b="0" dirty="0">
                <a:solidFill>
                  <a:schemeClr val="tx1"/>
                </a:solidFill>
              </a:rPr>
              <a:t>or of the military, naval or air force authorities in India for military, naval or air force </a:t>
            </a:r>
            <a:r>
              <a:rPr lang="en-US" b="0" dirty="0" smtClean="0">
                <a:solidFill>
                  <a:schemeClr val="tx1"/>
                </a:solidFill>
              </a:rPr>
              <a:t>requirements</a:t>
            </a:r>
            <a:r>
              <a:rPr lang="en-US" b="0" dirty="0">
                <a:solidFill>
                  <a:schemeClr val="tx1"/>
                </a:solidFill>
              </a:rPr>
              <a:t>; </a:t>
            </a:r>
          </a:p>
          <a:p>
            <a:r>
              <a:rPr lang="en-US" dirty="0">
                <a:solidFill>
                  <a:schemeClr val="tx1"/>
                </a:solidFill>
              </a:rPr>
              <a:t>ca) Tugs or Tug Boats, Dredgers and Vessels used for providing offshore support services, </a:t>
            </a:r>
            <a:r>
              <a:rPr lang="en-US" dirty="0" smtClean="0">
                <a:solidFill>
                  <a:schemeClr val="tx1"/>
                </a:solidFill>
              </a:rPr>
              <a:t>subject </a:t>
            </a:r>
            <a:r>
              <a:rPr lang="en-US" dirty="0">
                <a:solidFill>
                  <a:schemeClr val="tx1"/>
                </a:solidFill>
              </a:rPr>
              <a:t>to their re-import into India; </a:t>
            </a:r>
          </a:p>
          <a:p>
            <a:r>
              <a:rPr lang="en-US" b="0" dirty="0">
                <a:solidFill>
                  <a:schemeClr val="tx1"/>
                </a:solidFill>
              </a:rPr>
              <a:t>d) by way of gift of goods accompanied by a declaration by the exporter that they are not </a:t>
            </a:r>
            <a:r>
              <a:rPr lang="en-US" b="0" dirty="0" smtClean="0">
                <a:solidFill>
                  <a:schemeClr val="tx1"/>
                </a:solidFill>
              </a:rPr>
              <a:t>more </a:t>
            </a:r>
            <a:r>
              <a:rPr lang="en-US" b="0" dirty="0">
                <a:solidFill>
                  <a:schemeClr val="tx1"/>
                </a:solidFill>
              </a:rPr>
              <a:t>than </a:t>
            </a:r>
            <a:r>
              <a:rPr lang="en-US" dirty="0">
                <a:solidFill>
                  <a:schemeClr val="tx1"/>
                </a:solidFill>
              </a:rPr>
              <a:t>five lakh rupees in value </a:t>
            </a:r>
          </a:p>
          <a:p>
            <a:r>
              <a:rPr lang="en-US" b="0" dirty="0">
                <a:solidFill>
                  <a:schemeClr val="tx1"/>
                </a:solidFill>
              </a:rPr>
              <a:t>e) aircrafts or aircraft engines and spare parts for overhauling and/or repairs abroad </a:t>
            </a:r>
            <a:r>
              <a:rPr lang="en-US" b="0" dirty="0" smtClean="0">
                <a:solidFill>
                  <a:schemeClr val="tx1"/>
                </a:solidFill>
              </a:rPr>
              <a:t>subject </a:t>
            </a:r>
            <a:r>
              <a:rPr lang="en-US" b="0" dirty="0">
                <a:solidFill>
                  <a:schemeClr val="tx1"/>
                </a:solidFill>
              </a:rPr>
              <a:t>to their reimport into India after overhauling /repairs, within a period of six months </a:t>
            </a:r>
            <a:r>
              <a:rPr lang="en-US" b="0" dirty="0" smtClean="0">
                <a:solidFill>
                  <a:schemeClr val="tx1"/>
                </a:solidFill>
              </a:rPr>
              <a:t>from </a:t>
            </a:r>
            <a:r>
              <a:rPr lang="en-US" b="0" dirty="0">
                <a:solidFill>
                  <a:schemeClr val="tx1"/>
                </a:solidFill>
              </a:rPr>
              <a:t>the date of their </a:t>
            </a:r>
            <a:r>
              <a:rPr lang="en-US" b="0" dirty="0" smtClean="0">
                <a:solidFill>
                  <a:schemeClr val="tx1"/>
                </a:solidFill>
              </a:rPr>
              <a:t>export</a:t>
            </a:r>
            <a:endParaRPr lang="en-US" dirty="0">
              <a:solidFill>
                <a:schemeClr val="tx1"/>
              </a:solidFill>
            </a:endParaRPr>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3097171899"/>
      </p:ext>
    </p:extLst>
  </p:cSld>
  <p:clrMapOvr>
    <a:masterClrMapping/>
  </p:clrMapOvr>
  <p:transition spd="med">
    <p:wheel/>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616818" cy="772496"/>
          </a:xfrm>
        </p:spPr>
        <p:txBody>
          <a:bodyPr/>
          <a:lstStyle/>
          <a:p>
            <a:pPr algn="ctr"/>
            <a:r>
              <a:rPr lang="en-US" sz="2800" b="1">
                <a:solidFill>
                  <a:srgbClr val="C00000"/>
                </a:solidFill>
              </a:rPr>
              <a:t>EXPORTS</a:t>
            </a:r>
            <a:r>
              <a:rPr lang="en-US" b="1">
                <a:solidFill>
                  <a:srgbClr val="C00000"/>
                </a:solidFill>
              </a:rPr>
              <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1" y="1055771"/>
            <a:ext cx="9033164" cy="5325035"/>
          </a:xfrm>
        </p:spPr>
        <p:txBody>
          <a:bodyPr/>
          <a:lstStyle/>
          <a:p>
            <a:pPr marL="0" indent="0" algn="just">
              <a:spcAft>
                <a:spcPct val="0"/>
              </a:spcAft>
              <a:buNone/>
            </a:pPr>
            <a:r>
              <a:rPr lang="en-US" sz="2000" dirty="0">
                <a:solidFill>
                  <a:srgbClr val="C00000"/>
                </a:solidFill>
              </a:rPr>
              <a:t>Write off of </a:t>
            </a:r>
            <a:r>
              <a:rPr lang="en-US" sz="2000" dirty="0" smtClean="0">
                <a:solidFill>
                  <a:srgbClr val="C00000"/>
                </a:solidFill>
              </a:rPr>
              <a:t>unrealized </a:t>
            </a:r>
            <a:r>
              <a:rPr lang="en-US" sz="2000" dirty="0">
                <a:solidFill>
                  <a:srgbClr val="C00000"/>
                </a:solidFill>
              </a:rPr>
              <a:t>Export Bills </a:t>
            </a:r>
            <a:r>
              <a:rPr lang="en-IN" sz="2000" dirty="0">
                <a:solidFill>
                  <a:srgbClr val="C00000"/>
                </a:solidFill>
              </a:rPr>
              <a:t>(IC/382/2025): </a:t>
            </a:r>
            <a:r>
              <a:rPr lang="en-US" sz="2000" dirty="0">
                <a:solidFill>
                  <a:srgbClr val="C00000"/>
                </a:solidFill>
              </a:rPr>
              <a:t> </a:t>
            </a:r>
          </a:p>
          <a:p>
            <a:pPr marL="0" indent="0" algn="just">
              <a:buNone/>
            </a:pPr>
            <a:r>
              <a:rPr lang="en-US" sz="2000" dirty="0">
                <a:solidFill>
                  <a:srgbClr val="333333"/>
                </a:solidFill>
                <a:latin typeface="Calibri" panose="020F0502020204030204"/>
              </a:rPr>
              <a:t>RBI has delegated limited powers to </a:t>
            </a:r>
            <a:r>
              <a:rPr lang="en-US" sz="2000" dirty="0" err="1">
                <a:solidFill>
                  <a:srgbClr val="333333"/>
                </a:solidFill>
                <a:latin typeface="Calibri" panose="020F0502020204030204"/>
              </a:rPr>
              <a:t>Authorised</a:t>
            </a:r>
            <a:r>
              <a:rPr lang="en-US" sz="2000" dirty="0">
                <a:solidFill>
                  <a:srgbClr val="333333"/>
                </a:solidFill>
                <a:latin typeface="Calibri" panose="020F0502020204030204"/>
              </a:rPr>
              <a:t> Dealers for writing off </a:t>
            </a:r>
            <a:r>
              <a:rPr lang="en-US" sz="2000" dirty="0" err="1">
                <a:solidFill>
                  <a:srgbClr val="333333"/>
                </a:solidFill>
                <a:latin typeface="Calibri" panose="020F0502020204030204"/>
              </a:rPr>
              <a:t>unrealised</a:t>
            </a:r>
            <a:r>
              <a:rPr lang="en-US" sz="2000" dirty="0">
                <a:solidFill>
                  <a:srgbClr val="333333"/>
                </a:solidFill>
                <a:latin typeface="Calibri" panose="020F0502020204030204"/>
              </a:rPr>
              <a:t> export proceeds where the exporters have not been able to </a:t>
            </a:r>
            <a:r>
              <a:rPr lang="en-US" sz="2000" dirty="0" err="1">
                <a:solidFill>
                  <a:srgbClr val="333333"/>
                </a:solidFill>
                <a:latin typeface="Calibri" panose="020F0502020204030204"/>
              </a:rPr>
              <a:t>realise</a:t>
            </a:r>
            <a:r>
              <a:rPr lang="en-US" sz="2000" dirty="0">
                <a:solidFill>
                  <a:srgbClr val="333333"/>
                </a:solidFill>
                <a:latin typeface="Calibri" panose="020F0502020204030204"/>
              </a:rPr>
              <a:t> the outstanding export dues despite their best efforts</a:t>
            </a:r>
            <a:r>
              <a:rPr lang="en-US" sz="2400" b="0" dirty="0">
                <a:solidFill>
                  <a:srgbClr val="333333"/>
                </a:solidFill>
                <a:latin typeface="Calibri" panose="020F0502020204030204"/>
              </a:rPr>
              <a:t>.</a:t>
            </a:r>
          </a:p>
          <a:p>
            <a:pPr marL="0" indent="0" algn="just">
              <a:buNone/>
            </a:pPr>
            <a:r>
              <a:rPr lang="en-US" sz="2400" kern="1200" dirty="0">
                <a:solidFill>
                  <a:srgbClr val="333333"/>
                </a:solidFill>
                <a:latin typeface="Calibri" panose="020F0502020204030204"/>
              </a:rPr>
              <a:t>The limits prescribed for write-offs of unrealized export bills are as under:</a:t>
            </a:r>
          </a:p>
          <a:p>
            <a:pPr marL="398780" indent="0" algn="just">
              <a:buNone/>
            </a:pPr>
            <a:r>
              <a:rPr lang="en-US" sz="2400" kern="1200" dirty="0">
                <a:solidFill>
                  <a:srgbClr val="00B050"/>
                </a:solidFill>
                <a:latin typeface="Calibri" panose="020F0502020204030204"/>
              </a:rPr>
              <a:t>Self-write-off by an exporter- </a:t>
            </a:r>
            <a:r>
              <a:rPr lang="en-US" sz="2400" kern="1200" dirty="0">
                <a:solidFill>
                  <a:srgbClr val="FF0000"/>
                </a:solidFill>
                <a:effectLst>
                  <a:outerShdw blurRad="38100" dist="38100" dir="2700000" algn="tl">
                    <a:srgbClr val="000000">
                      <a:alpha val="43137"/>
                    </a:srgbClr>
                  </a:outerShdw>
                </a:effectLst>
                <a:latin typeface="Calibri" panose="020F0502020204030204"/>
              </a:rPr>
              <a:t>5%</a:t>
            </a:r>
          </a:p>
          <a:p>
            <a:pPr marL="398780" indent="0" algn="just">
              <a:buNone/>
            </a:pPr>
            <a:r>
              <a:rPr lang="en-US" sz="2400" kern="1200" dirty="0">
                <a:solidFill>
                  <a:srgbClr val="00B050"/>
                </a:solidFill>
                <a:latin typeface="Calibri" panose="020F0502020204030204"/>
              </a:rPr>
              <a:t>Self-write-off by Status Holder Exporter-</a:t>
            </a:r>
            <a:r>
              <a:rPr lang="en-US" sz="2400" kern="1200" dirty="0">
                <a:solidFill>
                  <a:srgbClr val="FF0000"/>
                </a:solidFill>
                <a:effectLst>
                  <a:outerShdw blurRad="38100" dist="38100" dir="2700000" algn="tl">
                    <a:srgbClr val="000000">
                      <a:alpha val="43137"/>
                    </a:srgbClr>
                  </a:outerShdw>
                </a:effectLst>
                <a:latin typeface="Calibri" panose="020F0502020204030204"/>
              </a:rPr>
              <a:t>10%</a:t>
            </a:r>
          </a:p>
          <a:p>
            <a:pPr marL="398780" indent="0" algn="just">
              <a:buNone/>
            </a:pPr>
            <a:r>
              <a:rPr lang="en-US" sz="2400" kern="1200" dirty="0">
                <a:solidFill>
                  <a:srgbClr val="00B050"/>
                </a:solidFill>
                <a:latin typeface="Calibri" panose="020F0502020204030204"/>
              </a:rPr>
              <a:t>Write-off by AD Category-1 Bank- </a:t>
            </a:r>
            <a:r>
              <a:rPr lang="en-US" sz="2400" kern="1200" dirty="0">
                <a:solidFill>
                  <a:srgbClr val="FF0000"/>
                </a:solidFill>
                <a:effectLst>
                  <a:outerShdw blurRad="38100" dist="38100" dir="2700000" algn="tl">
                    <a:srgbClr val="000000">
                      <a:alpha val="43137"/>
                    </a:srgbClr>
                  </a:outerShdw>
                </a:effectLst>
                <a:latin typeface="Calibri" panose="020F0502020204030204"/>
              </a:rPr>
              <a:t>10%</a:t>
            </a:r>
          </a:p>
          <a:p>
            <a:pPr marL="0" indent="0" algn="just">
              <a:buNone/>
            </a:pPr>
            <a:r>
              <a:rPr lang="en-US" sz="1800" i="1" kern="1200" dirty="0">
                <a:solidFill>
                  <a:srgbClr val="333333"/>
                </a:solidFill>
                <a:latin typeface="Calibri" panose="020F0502020204030204"/>
              </a:rPr>
              <a:t>Limit % </a:t>
            </a:r>
            <a:r>
              <a:rPr lang="en-US" sz="1800" b="0" i="1" kern="1200" dirty="0">
                <a:solidFill>
                  <a:srgbClr val="333333"/>
                </a:solidFill>
                <a:latin typeface="Calibri" panose="020F0502020204030204"/>
              </a:rPr>
              <a:t>in relation to </a:t>
            </a:r>
            <a:r>
              <a:rPr lang="en-US" sz="1800" i="1" kern="1200" dirty="0">
                <a:solidFill>
                  <a:srgbClr val="C00000"/>
                </a:solidFill>
                <a:latin typeface="Calibri" panose="020F0502020204030204"/>
              </a:rPr>
              <a:t>Total export proceeds realized during the preceding calendar year  in which the write-off is being done</a:t>
            </a:r>
            <a:r>
              <a:rPr lang="en-US" sz="1800" i="1" kern="1200" dirty="0">
                <a:solidFill>
                  <a:srgbClr val="333333"/>
                </a:solidFill>
                <a:latin typeface="Calibri" panose="020F0502020204030204"/>
              </a:rPr>
              <a:t>.</a:t>
            </a:r>
          </a:p>
          <a:p>
            <a:pPr marL="0" indent="0" algn="just">
              <a:buNone/>
            </a:pPr>
            <a:r>
              <a:rPr lang="en-US" sz="1800" i="1" dirty="0">
                <a:solidFill>
                  <a:srgbClr val="333333"/>
                </a:solidFill>
                <a:latin typeface="Calibri" panose="020F0502020204030204"/>
              </a:rPr>
              <a:t>This provision is NOT for writing off any liability of the exporter towards the pre-shipment/post-shipment advance granted by the bank, but only for allowing the exporter customer to write off </a:t>
            </a:r>
            <a:r>
              <a:rPr lang="en-US" sz="1800" i="1" dirty="0" err="1">
                <a:solidFill>
                  <a:srgbClr val="333333"/>
                </a:solidFill>
                <a:latin typeface="Calibri" panose="020F0502020204030204"/>
              </a:rPr>
              <a:t>unrealised</a:t>
            </a:r>
            <a:r>
              <a:rPr lang="en-US" sz="1800" i="1" dirty="0">
                <a:solidFill>
                  <a:srgbClr val="333333"/>
                </a:solidFill>
                <a:latin typeface="Calibri" panose="020F0502020204030204"/>
              </a:rPr>
              <a:t> export bills in the books of exporters.)</a:t>
            </a:r>
            <a:endParaRPr lang="en-US" sz="1800" i="1" kern="1200" dirty="0">
              <a:solidFill>
                <a:srgbClr val="333333"/>
              </a:solidFill>
              <a:latin typeface="Calibri" panose="020F0502020204030204"/>
            </a:endParaRPr>
          </a:p>
          <a:p>
            <a:pPr marL="0" indent="0" algn="just">
              <a:buNone/>
            </a:pPr>
            <a:endParaRPr lang="en-US" sz="1800" kern="1200" dirty="0">
              <a:solidFill>
                <a:srgbClr val="333333"/>
              </a:solidFill>
              <a:latin typeface="Calibri" panose="020F0502020204030204"/>
            </a:endParaRPr>
          </a:p>
          <a:p>
            <a:pPr marL="0" indent="0" algn="just">
              <a:buNone/>
            </a:pPr>
            <a:r>
              <a:rPr lang="en-US" sz="1800" i="1" kern="1200" dirty="0">
                <a:solidFill>
                  <a:srgbClr val="333333"/>
                </a:solidFill>
                <a:latin typeface="Calibri" panose="020F0502020204030204"/>
              </a:rPr>
              <a:t>																	</a:t>
            </a: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38"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6" y="604483"/>
            <a:ext cx="8670607" cy="632646"/>
          </a:xfrm>
        </p:spPr>
        <p:txBody>
          <a:bodyPr/>
          <a:lstStyle/>
          <a:p>
            <a:pPr algn="ctr"/>
            <a:r>
              <a:rPr lang="en-US" sz="2800" b="1">
                <a:solidFill>
                  <a:srgbClr val="C00000"/>
                </a:solidFill>
              </a:rPr>
              <a:t>Foreign Trade Policy 2023</a:t>
            </a:r>
            <a:r>
              <a:rPr lang="en-US" sz="1800" b="1">
                <a:solidFill>
                  <a:schemeClr val="accent1">
                    <a:lumMod val="50000"/>
                  </a:schemeClr>
                </a:solidFill>
              </a:rPr>
              <a:t/>
            </a:r>
            <a:br>
              <a:rPr lang="en-US" sz="1800" b="1">
                <a:solidFill>
                  <a:schemeClr val="accent1">
                    <a:lumMod val="50000"/>
                  </a:schemeClr>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172122" y="1237130"/>
            <a:ext cx="8885817" cy="5152912"/>
          </a:xfrm>
        </p:spPr>
        <p:txBody>
          <a:bodyPr/>
          <a:lstStyle/>
          <a:p>
            <a:pPr algn="just">
              <a:spcAft>
                <a:spcPct val="0"/>
              </a:spcAft>
            </a:pPr>
            <a:r>
              <a:rPr lang="en-US" sz="2000">
                <a:solidFill>
                  <a:srgbClr val="C00000"/>
                </a:solidFill>
              </a:rPr>
              <a:t>An applicant shall be categorized as Status holder upon achieving </a:t>
            </a:r>
            <a:r>
              <a:rPr lang="en-US" sz="2000">
                <a:solidFill>
                  <a:srgbClr val="00B050"/>
                </a:solidFill>
              </a:rPr>
              <a:t>export performance during the current and previous 2 financial years</a:t>
            </a:r>
            <a:r>
              <a:rPr lang="en-US" sz="2000">
                <a:solidFill>
                  <a:srgbClr val="C00000"/>
                </a:solidFill>
              </a:rPr>
              <a:t>.</a:t>
            </a:r>
          </a:p>
          <a:p>
            <a:pPr marL="0" indent="0" algn="just">
              <a:spcAft>
                <a:spcPct val="0"/>
              </a:spcAft>
              <a:buNone/>
            </a:pPr>
            <a:endParaRPr lang="en-US" sz="2000">
              <a:solidFill>
                <a:srgbClr val="C00000"/>
              </a:solidFill>
            </a:endParaRPr>
          </a:p>
          <a:p>
            <a:pPr algn="just">
              <a:spcAft>
                <a:spcPct val="0"/>
              </a:spcAft>
            </a:pPr>
            <a:r>
              <a:rPr lang="en-US" sz="2000">
                <a:solidFill>
                  <a:srgbClr val="C00000"/>
                </a:solidFill>
              </a:rPr>
              <a:t>The export performance will be </a:t>
            </a:r>
            <a:r>
              <a:rPr lang="en-US" sz="2000">
                <a:solidFill>
                  <a:srgbClr val="00B050"/>
                </a:solidFill>
              </a:rPr>
              <a:t>counted on the basis of FOB Value of the export earnings</a:t>
            </a:r>
            <a:r>
              <a:rPr lang="en-US" sz="2000">
                <a:solidFill>
                  <a:srgbClr val="C00000"/>
                </a:solidFill>
              </a:rPr>
              <a:t> in free foreign exchange.</a:t>
            </a:r>
          </a:p>
          <a:p>
            <a:pPr algn="just">
              <a:spcAft>
                <a:spcPct val="0"/>
              </a:spcAft>
            </a:pPr>
            <a:endParaRPr lang="en-US" sz="2000">
              <a:solidFill>
                <a:srgbClr val="C00000"/>
              </a:solidFill>
            </a:endParaRPr>
          </a:p>
          <a:p>
            <a:pPr algn="just">
              <a:spcAft>
                <a:spcPct val="0"/>
              </a:spcAft>
            </a:pPr>
            <a:r>
              <a:rPr lang="en-US" sz="2000">
                <a:solidFill>
                  <a:srgbClr val="C00000"/>
                </a:solidFill>
              </a:rPr>
              <a:t>Following Status is granted by </a:t>
            </a:r>
            <a:r>
              <a:rPr lang="en-US" sz="2000">
                <a:solidFill>
                  <a:srgbClr val="00B050"/>
                </a:solidFill>
              </a:rPr>
              <a:t>DGFT </a:t>
            </a:r>
            <a:r>
              <a:rPr lang="en-US" sz="2000">
                <a:solidFill>
                  <a:srgbClr val="C00000"/>
                </a:solidFill>
              </a:rPr>
              <a:t>depending on the export performance.</a:t>
            </a:r>
          </a:p>
          <a:p>
            <a:pPr algn="just">
              <a:spcAft>
                <a:spcPct val="0"/>
              </a:spcAft>
            </a:pPr>
            <a:endParaRPr lang="en-US" sz="2000">
              <a:solidFill>
                <a:srgbClr val="C00000"/>
              </a:solidFill>
            </a:endParaRPr>
          </a:p>
          <a:p>
            <a:pPr algn="just">
              <a:spcAft>
                <a:spcPct val="0"/>
              </a:spcAft>
            </a:pPr>
            <a:endParaRPr lang="en-US" sz="2000">
              <a:solidFill>
                <a:srgbClr val="C00000"/>
              </a:solidFill>
            </a:endParaRPr>
          </a:p>
          <a:p>
            <a:pPr algn="just">
              <a:spcAft>
                <a:spcPct val="0"/>
              </a:spcAft>
            </a:pPr>
            <a:endParaRPr lang="en-US" sz="2000">
              <a:solidFill>
                <a:srgbClr val="C00000"/>
              </a:solidFill>
            </a:endParaRPr>
          </a:p>
          <a:p>
            <a:pPr marL="0" indent="0" algn="just">
              <a:spcAft>
                <a:spcPct val="0"/>
              </a:spcAft>
              <a:buNone/>
            </a:pPr>
            <a:endParaRPr lang="en-US" sz="2000">
              <a:solidFill>
                <a:srgbClr val="C00000"/>
              </a:solidFill>
            </a:endParaRPr>
          </a:p>
          <a:p>
            <a:pPr marL="0" indent="0">
              <a:spcAft>
                <a:spcPct val="0"/>
              </a:spcAft>
              <a:buNone/>
            </a:pPr>
            <a:endParaRPr lang="en-US" sz="2000">
              <a:solidFill>
                <a:srgbClr val="FF0066"/>
              </a:solidFill>
            </a:endParaRPr>
          </a:p>
          <a:p>
            <a:pPr marL="0" indent="0">
              <a:spcAft>
                <a:spcPct val="0"/>
              </a:spcAft>
              <a:buNone/>
            </a:pPr>
            <a:endParaRPr lang="en-US" sz="2000"/>
          </a:p>
          <a:p>
            <a:pPr marL="0" indent="0">
              <a:buNone/>
            </a:pPr>
            <a:endParaRPr lang="en-US" sz="2000" i="1">
              <a:solidFill>
                <a:srgbClr val="0000FF"/>
              </a:solidFill>
              <a:effectLst>
                <a:outerShdw blurRad="38100" dist="38100" dir="2700000" algn="tl">
                  <a:srgbClr val="000000">
                    <a:alpha val="43137"/>
                  </a:srgbClr>
                </a:outerShdw>
              </a:effectLst>
            </a:endParaRPr>
          </a:p>
          <a:p>
            <a:pPr>
              <a:spcAft>
                <a:spcPct val="0"/>
              </a:spcAft>
            </a:pPr>
            <a:endParaRPr lang="en-US" sz="2000"/>
          </a:p>
          <a:p>
            <a:pPr marL="0" indent="0" algn="ctr">
              <a:spcBef>
                <a:spcPct val="20000"/>
              </a:spcBef>
              <a:buClr>
                <a:schemeClr val="accent3"/>
              </a:buClr>
              <a:buSzPct val="95000"/>
              <a:buNone/>
              <a:defRPr/>
            </a:pPr>
            <a:endParaRPr lang="en-IN">
              <a:solidFill>
                <a:srgbClr val="FFC000"/>
              </a:solidFill>
              <a:effectLst>
                <a:outerShdw blurRad="38100" dist="38100" dir="2700000" algn="tl">
                  <a:srgbClr val="000000">
                    <a:alpha val="43137"/>
                  </a:srgbClr>
                </a:outerShdw>
              </a:effectLst>
              <a:latin typeface="Trebuchet MS" panose="020B0603020202020204" pitchFamily="34" charset="0"/>
            </a:endParaRPr>
          </a:p>
          <a:p>
            <a:pPr marL="0" indent="0">
              <a:spcBef>
                <a:spcPct val="20000"/>
              </a:spcBef>
              <a:buClr>
                <a:schemeClr val="accent3"/>
              </a:buClr>
              <a:buSzPct val="95000"/>
              <a:buNone/>
              <a:defRPr/>
            </a:pPr>
            <a:r>
              <a:rPr lang="en-IN">
                <a:solidFill>
                  <a:srgbClr val="FFC000"/>
                </a:solidFill>
                <a:effectLst>
                  <a:outerShdw blurRad="38100" dist="38100" dir="2700000" algn="tl">
                    <a:srgbClr val="000000">
                      <a:alpha val="43137"/>
                    </a:srgbClr>
                  </a:outerShdw>
                </a:effectLst>
                <a:latin typeface="Trebuchet MS" panose="020B0603020202020204" pitchFamily="34" charset="0"/>
              </a:rPr>
              <a:t>       </a:t>
            </a:r>
          </a:p>
          <a:p>
            <a:pPr marL="274320" indent="-274320" algn="just">
              <a:spcBef>
                <a:spcPct val="20000"/>
              </a:spcBef>
              <a:buClr>
                <a:schemeClr val="accent3"/>
              </a:buClr>
              <a:buSzPct val="95000"/>
              <a:defRPr/>
            </a:pPr>
            <a:endParaRPr lang="en-IN" sz="200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a:solidFill>
                <a:srgbClr val="FF0000"/>
              </a:solidFill>
              <a:latin typeface="Trebuchet MS" panose="020B0603020202020204" pitchFamily="34" charset="0"/>
            </a:endParaRPr>
          </a:p>
          <a:p>
            <a:pPr>
              <a:buNone/>
            </a:pPr>
            <a:endParaRPr lang="en-US" sz="2400"/>
          </a:p>
          <a:p>
            <a:pPr marL="0" indent="0">
              <a:buNone/>
            </a:pPr>
            <a:endParaRPr lang="en-US" sz="2400"/>
          </a:p>
        </p:txBody>
      </p:sp>
      <p:graphicFrame>
        <p:nvGraphicFramePr>
          <p:cNvPr id="4" name="Table 3"/>
          <p:cNvGraphicFramePr>
            <a:graphicFrameLocks noGrp="1"/>
          </p:cNvGraphicFramePr>
          <p:nvPr/>
        </p:nvGraphicFramePr>
        <p:xfrm>
          <a:off x="516367" y="3860500"/>
          <a:ext cx="8294146" cy="2489200"/>
        </p:xfrm>
        <a:graphic>
          <a:graphicData uri="http://schemas.openxmlformats.org/drawingml/2006/table">
            <a:tbl>
              <a:tblPr firstRow="1" bandRow="1">
                <a:tableStyleId>{5C22544A-7EE6-4342-B048-85BDC9FD1C3A}</a:tableStyleId>
              </a:tblPr>
              <a:tblGrid>
                <a:gridCol w="3872753">
                  <a:extLst>
                    <a:ext uri="{9D8B030D-6E8A-4147-A177-3AD203B41FA5}">
                      <a16:colId xmlns:a16="http://schemas.microsoft.com/office/drawing/2014/main" val="20000"/>
                    </a:ext>
                  </a:extLst>
                </a:gridCol>
                <a:gridCol w="4421393">
                  <a:extLst>
                    <a:ext uri="{9D8B030D-6E8A-4147-A177-3AD203B41FA5}">
                      <a16:colId xmlns:a16="http://schemas.microsoft.com/office/drawing/2014/main" val="20001"/>
                    </a:ext>
                  </a:extLst>
                </a:gridCol>
              </a:tblGrid>
              <a:tr h="370840">
                <a:tc>
                  <a:txBody>
                    <a:bodyPr/>
                    <a:lstStyle/>
                    <a:p>
                      <a:r>
                        <a:rPr lang="en-US"/>
                        <a:t>Status Category</a:t>
                      </a:r>
                    </a:p>
                  </a:txBody>
                  <a:tcPr/>
                </a:tc>
                <a:tc>
                  <a:txBody>
                    <a:bodyPr/>
                    <a:lstStyle/>
                    <a:p>
                      <a:r>
                        <a:rPr lang="en-US"/>
                        <a:t>Export Performance (FOB Value) </a:t>
                      </a:r>
                    </a:p>
                  </a:txBody>
                  <a:tcPr/>
                </a:tc>
                <a:extLst>
                  <a:ext uri="{0D108BD9-81ED-4DB2-BD59-A6C34878D82A}">
                    <a16:rowId xmlns:a16="http://schemas.microsoft.com/office/drawing/2014/main" val="10000"/>
                  </a:ext>
                </a:extLst>
              </a:tr>
              <a:tr h="340660">
                <a:tc>
                  <a:txBody>
                    <a:bodyPr/>
                    <a:lstStyle/>
                    <a:p>
                      <a:r>
                        <a:rPr lang="en-US"/>
                        <a:t>One Star Export House</a:t>
                      </a:r>
                    </a:p>
                  </a:txBody>
                  <a:tcPr/>
                </a:tc>
                <a:tc>
                  <a:txBody>
                    <a:bodyPr/>
                    <a:lstStyle/>
                    <a:p>
                      <a:r>
                        <a:rPr lang="en-US"/>
                        <a:t>USD   3,000,000 </a:t>
                      </a:r>
                      <a:r>
                        <a:rPr lang="en-US" baseline="0"/>
                        <a:t>     </a:t>
                      </a:r>
                      <a:endParaRPr lang="en-US">
                        <a:solidFill>
                          <a:srgbClr val="FF0000"/>
                        </a:solidFill>
                      </a:endParaRPr>
                    </a:p>
                  </a:txBody>
                  <a:tcPr/>
                </a:tc>
                <a:extLst>
                  <a:ext uri="{0D108BD9-81ED-4DB2-BD59-A6C34878D82A}">
                    <a16:rowId xmlns:a16="http://schemas.microsoft.com/office/drawing/2014/main" val="10001"/>
                  </a:ext>
                </a:extLst>
              </a:tr>
              <a:tr h="370840">
                <a:tc>
                  <a:txBody>
                    <a:bodyPr/>
                    <a:lstStyle/>
                    <a:p>
                      <a:r>
                        <a:rPr lang="en-US"/>
                        <a:t>Two Star Export House</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USD  15,000,000    </a:t>
                      </a:r>
                      <a:endParaRPr lang="en-US">
                        <a:solidFill>
                          <a:srgbClr val="FF0000"/>
                        </a:solidFill>
                      </a:endParaRPr>
                    </a:p>
                  </a:txBody>
                  <a:tcPr/>
                </a:tc>
                <a:extLst>
                  <a:ext uri="{0D108BD9-81ED-4DB2-BD59-A6C34878D82A}">
                    <a16:rowId xmlns:a16="http://schemas.microsoft.com/office/drawing/2014/main" val="10002"/>
                  </a:ext>
                </a:extLst>
              </a:tr>
              <a:tr h="370840">
                <a:tc>
                  <a:txBody>
                    <a:bodyPr/>
                    <a:lstStyle/>
                    <a:p>
                      <a:r>
                        <a:rPr lang="en-US"/>
                        <a:t>Three Star Export House</a:t>
                      </a:r>
                    </a:p>
                  </a:txBody>
                  <a:tcPr/>
                </a:tc>
                <a:tc>
                  <a:txBody>
                    <a:bodyPr/>
                    <a:lstStyle/>
                    <a:p>
                      <a:r>
                        <a:rPr lang="en-US"/>
                        <a:t>USD   50,000,000    </a:t>
                      </a:r>
                      <a:endParaRPr lang="en-US">
                        <a:solidFill>
                          <a:srgbClr val="FF0000"/>
                        </a:solidFill>
                      </a:endParaRPr>
                    </a:p>
                  </a:txBody>
                  <a:tcPr/>
                </a:tc>
                <a:extLst>
                  <a:ext uri="{0D108BD9-81ED-4DB2-BD59-A6C34878D82A}">
                    <a16:rowId xmlns:a16="http://schemas.microsoft.com/office/drawing/2014/main" val="10003"/>
                  </a:ext>
                </a:extLst>
              </a:tr>
              <a:tr h="370840">
                <a:tc>
                  <a:txBody>
                    <a:bodyPr/>
                    <a:lstStyle/>
                    <a:p>
                      <a:r>
                        <a:rPr lang="en-US"/>
                        <a:t>Four Star Export House</a:t>
                      </a:r>
                    </a:p>
                  </a:txBody>
                  <a:tcPr/>
                </a:tc>
                <a:tc>
                  <a:txBody>
                    <a:bodyPr/>
                    <a:lstStyle/>
                    <a:p>
                      <a:r>
                        <a:rPr lang="en-US"/>
                        <a:t>USD   200,000,000   </a:t>
                      </a:r>
                      <a:endParaRPr lang="en-US">
                        <a:solidFill>
                          <a:srgbClr val="FF0000"/>
                        </a:solidFill>
                      </a:endParaRPr>
                    </a:p>
                  </a:txBody>
                  <a:tcPr/>
                </a:tc>
                <a:extLst>
                  <a:ext uri="{0D108BD9-81ED-4DB2-BD59-A6C34878D82A}">
                    <a16:rowId xmlns:a16="http://schemas.microsoft.com/office/drawing/2014/main" val="10004"/>
                  </a:ext>
                </a:extLst>
              </a:tr>
              <a:tr h="370840">
                <a:tc>
                  <a:txBody>
                    <a:bodyPr/>
                    <a:lstStyle/>
                    <a:p>
                      <a:r>
                        <a:rPr lang="en-US"/>
                        <a:t>Five Star Export House</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a:t>USD   800,000,000 </a:t>
                      </a:r>
                      <a:endParaRPr lang="en-US">
                        <a:solidFill>
                          <a:srgbClr val="FF0000"/>
                        </a:solidFill>
                      </a:endParaRPr>
                    </a:p>
                    <a:p>
                      <a:r>
                        <a:rPr lang="en-US"/>
                        <a:t>  </a:t>
                      </a:r>
                    </a:p>
                  </a:txBody>
                  <a:tcPr/>
                </a:tc>
                <a:extLst>
                  <a:ext uri="{0D108BD9-81ED-4DB2-BD59-A6C34878D82A}">
                    <a16:rowId xmlns:a16="http://schemas.microsoft.com/office/drawing/2014/main" val="10005"/>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1891093757"/>
      </p:ext>
    </p:extLst>
  </p:cSld>
  <p:clrMapOvr>
    <a:masterClrMapping/>
  </p:clrMapOvr>
  <p:transition spd="med">
    <p:wheel/>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55783"/>
            <a:ext cx="9144000" cy="698232"/>
          </a:xfrm>
          <a:solidFill>
            <a:srgbClr val="FFFF00"/>
          </a:solidFill>
        </p:spPr>
        <p:txBody>
          <a:bodyPr/>
          <a:lstStyle/>
          <a:p>
            <a:r>
              <a:rPr lang="en-GB" sz="2000" dirty="0">
                <a:latin typeface="Trebuchet MS" panose="020B0603020202020204" pitchFamily="34" charset="0"/>
              </a:rPr>
              <a:t>EXPORT DATA PROCESSING AND MONITORING SYSTEM (EDPMS) – </a:t>
            </a:r>
            <a:r>
              <a:rPr lang="en-GB" sz="2000" b="0" dirty="0">
                <a:latin typeface="Trebuchet MS" panose="020B0603020202020204" pitchFamily="34" charset="0"/>
              </a:rPr>
              <a:t>      </a:t>
            </a:r>
            <a:r>
              <a:rPr lang="en-GB" sz="2000" dirty="0">
                <a:latin typeface="Trebuchet MS" panose="020B0603020202020204" pitchFamily="34" charset="0"/>
              </a:rPr>
              <a:t>CLOSURE OF SMALL VALUE SHIPPING BILLS (SBs) </a:t>
            </a:r>
            <a:endParaRPr lang="en-IN" sz="2000" dirty="0">
              <a:solidFill>
                <a:srgbClr val="00B050"/>
              </a:solidFill>
              <a:latin typeface="Trebuchet MS" panose="020B0603020202020204" pitchFamily="34" charset="0"/>
            </a:endParaRPr>
          </a:p>
          <a:p>
            <a:pPr algn="just"/>
            <a:r>
              <a:rPr lang="en-IN" sz="2000" dirty="0">
                <a:solidFill>
                  <a:srgbClr val="00B050"/>
                </a:solidFill>
              </a:rPr>
              <a:t>Special dispensation of RBI for Closure of Outstanding Small Value Shipping Bills (Original Shipping Bill Amount) </a:t>
            </a:r>
            <a:r>
              <a:rPr lang="en-IN" sz="2000" dirty="0">
                <a:solidFill>
                  <a:srgbClr val="FF0000"/>
                </a:solidFill>
              </a:rPr>
              <a:t>not exceeding USD 1,000 (INR Equivalent) </a:t>
            </a:r>
            <a:r>
              <a:rPr lang="en-IN" sz="2000" dirty="0">
                <a:solidFill>
                  <a:srgbClr val="00B050"/>
                </a:solidFill>
              </a:rPr>
              <a:t>communicated vide HO Circular No. IC/824/2024 dated 02.12.2024 is extended till 30.09.2025. (IC/310/2025).</a:t>
            </a:r>
          </a:p>
          <a:p>
            <a:r>
              <a:rPr lang="en-GB" sz="2000" b="0" dirty="0"/>
              <a:t> Branches/Offices are permitted to close the outstanding shipping bills value up to USD 1,000 or INR equivalent, subject to the conditions mentioned below: </a:t>
            </a:r>
          </a:p>
          <a:p>
            <a:r>
              <a:rPr lang="en-IN" sz="2000" b="0" dirty="0"/>
              <a:t>1. </a:t>
            </a:r>
            <a:r>
              <a:rPr lang="en-GB" sz="2000" b="0" dirty="0"/>
              <a:t> The </a:t>
            </a:r>
            <a:r>
              <a:rPr lang="en-GB" sz="2000" b="0" dirty="0" err="1"/>
              <a:t>bonafides</a:t>
            </a:r>
            <a:r>
              <a:rPr lang="en-GB" sz="2000" b="0" dirty="0"/>
              <a:t> of the transactions. </a:t>
            </a:r>
          </a:p>
          <a:p>
            <a:r>
              <a:rPr lang="en-IN" sz="2000" b="0" dirty="0"/>
              <a:t>2. </a:t>
            </a:r>
            <a:r>
              <a:rPr lang="en-GB" sz="2000" b="0" dirty="0"/>
              <a:t> The funds have been received against the export.</a:t>
            </a:r>
            <a:endParaRPr lang="en-IN" sz="2000" b="0" dirty="0"/>
          </a:p>
          <a:p>
            <a:r>
              <a:rPr lang="en-IN" sz="2000" b="0" dirty="0"/>
              <a:t>3. </a:t>
            </a:r>
            <a:r>
              <a:rPr lang="en-GB" sz="2000" b="0" dirty="0"/>
              <a:t>There are no KYC/AML/CFT concerns. </a:t>
            </a:r>
          </a:p>
          <a:p>
            <a:r>
              <a:rPr lang="en-IN" sz="2000" b="0" dirty="0"/>
              <a:t>4. Evidence of realization. </a:t>
            </a:r>
          </a:p>
          <a:p>
            <a:r>
              <a:rPr lang="en-IN" sz="2000" b="0" dirty="0"/>
              <a:t>5. </a:t>
            </a:r>
            <a:r>
              <a:rPr lang="en-GB" sz="2000" b="0" dirty="0"/>
              <a:t>Exporter is not under investigation/court cases etc. for these transactions. </a:t>
            </a:r>
          </a:p>
          <a:p>
            <a:pPr marL="0" marR="0" indent="0" algn="just">
              <a:lnSpc>
                <a:spcPct val="115000"/>
              </a:lnSpc>
              <a:spcBef>
                <a:spcPct val="0"/>
              </a:spcBef>
              <a:spcAft>
                <a:spcPts val="1000"/>
              </a:spcAft>
              <a:buNone/>
            </a:pPr>
            <a:endParaRPr lang="en-IN" sz="2000" dirty="0">
              <a:solidFill>
                <a:srgbClr val="00B050"/>
              </a:solidFill>
            </a:endParaRPr>
          </a:p>
          <a:p>
            <a:pPr marL="0" marR="0" indent="0" algn="just">
              <a:lnSpc>
                <a:spcPct val="115000"/>
              </a:lnSpc>
              <a:spcBef>
                <a:spcPct val="0"/>
              </a:spcBef>
              <a:spcAft>
                <a:spcPts val="1000"/>
              </a:spcAft>
              <a:buNone/>
            </a:pPr>
            <a:endParaRPr lang="en-IN" sz="2000" dirty="0">
              <a:solidFill>
                <a:srgbClr val="00B050"/>
              </a:solidFill>
            </a:endParaRPr>
          </a:p>
          <a:p>
            <a:pPr marL="0" marR="0" indent="0" algn="just">
              <a:lnSpc>
                <a:spcPct val="115000"/>
              </a:lnSpc>
              <a:spcBef>
                <a:spcPct val="0"/>
              </a:spcBef>
              <a:spcAft>
                <a:spcPts val="1000"/>
              </a:spcAft>
              <a:buNone/>
            </a:pPr>
            <a:endParaRPr lang="en-US" sz="2000" dirty="0">
              <a:solidFill>
                <a:srgbClr val="00B050"/>
              </a:solidFill>
            </a:endParaRPr>
          </a:p>
          <a:p>
            <a:endParaRPr lang="en-US" dirty="0"/>
          </a:p>
        </p:txBody>
      </p:sp>
      <p:sp>
        <p:nvSpPr>
          <p:cNvPr id="37"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55783"/>
            <a:ext cx="9144000" cy="874079"/>
          </a:xfrm>
          <a:solidFill>
            <a:srgbClr val="FFFF00"/>
          </a:solidFill>
        </p:spPr>
        <p:txBody>
          <a:bodyPr/>
          <a:lstStyle/>
          <a:p>
            <a:pPr marL="0" indent="0" algn="ctr">
              <a:buNone/>
            </a:pPr>
            <a:r>
              <a:rPr lang="en-GB" sz="2000" dirty="0">
                <a:latin typeface="Trebuchet MS" panose="020B0603020202020204" pitchFamily="34" charset="0"/>
              </a:rPr>
              <a:t> EXPORT DATA PROCESSING AND MONITORING SYSTEM (EDPMS) – </a:t>
            </a:r>
            <a:r>
              <a:rPr lang="en-GB" sz="2000" b="0" dirty="0">
                <a:latin typeface="Trebuchet MS" panose="020B0603020202020204" pitchFamily="34" charset="0"/>
              </a:rPr>
              <a:t>      </a:t>
            </a:r>
            <a:r>
              <a:rPr lang="en-GB" sz="2000" dirty="0">
                <a:latin typeface="Trebuchet MS" panose="020B0603020202020204" pitchFamily="34" charset="0"/>
              </a:rPr>
              <a:t>CLOSURE OF SMALL VALUE SHIPPING BILLS (SBs) (IC/310/2025)</a:t>
            </a:r>
            <a:endParaRPr lang="en-IN" sz="2000" dirty="0">
              <a:solidFill>
                <a:srgbClr val="00B050"/>
              </a:solidFill>
              <a:latin typeface="Trebuchet MS" panose="020B0603020202020204" pitchFamily="34" charset="0"/>
            </a:endParaRPr>
          </a:p>
          <a:p>
            <a:endParaRPr lang="en-GB" sz="2000" b="0" dirty="0"/>
          </a:p>
          <a:p>
            <a:pPr algn="just"/>
            <a:r>
              <a:rPr lang="en-GB" sz="2400" b="0" dirty="0"/>
              <a:t>Branches/Offices may allow reduction in export realisation at the request of the exporter where exporter is unable to realise the full export value despite their best efforts and/or </a:t>
            </a:r>
            <a:r>
              <a:rPr lang="en-IN" sz="2400" b="0" dirty="0"/>
              <a:t>due to unavoidable circumstances. </a:t>
            </a:r>
          </a:p>
          <a:p>
            <a:r>
              <a:rPr lang="en-GB" sz="2400" b="0" dirty="0"/>
              <a:t>Service Charges shall be collected as below without fail: </a:t>
            </a:r>
            <a:endParaRPr lang="en-GB" sz="2400" b="0" dirty="0" smtClean="0"/>
          </a:p>
          <a:p>
            <a:endParaRPr lang="en-GB" sz="2400" b="0" dirty="0"/>
          </a:p>
          <a:p>
            <a:r>
              <a:rPr lang="en-IN" sz="2000" dirty="0">
                <a:solidFill>
                  <a:srgbClr val="FF0000"/>
                </a:solidFill>
              </a:rPr>
              <a:t>a. </a:t>
            </a:r>
            <a:r>
              <a:rPr lang="en-GB" sz="2000" dirty="0">
                <a:solidFill>
                  <a:srgbClr val="FF0000"/>
                </a:solidFill>
              </a:rPr>
              <a:t>Transactions up to </a:t>
            </a:r>
            <a:r>
              <a:rPr lang="en-GB" sz="2000" dirty="0" err="1">
                <a:solidFill>
                  <a:srgbClr val="FF0000"/>
                </a:solidFill>
              </a:rPr>
              <a:t>Rs</a:t>
            </a:r>
            <a:r>
              <a:rPr lang="en-GB" sz="2000" dirty="0">
                <a:solidFill>
                  <a:srgbClr val="FF0000"/>
                </a:solidFill>
              </a:rPr>
              <a:t>. 25,000/- </a:t>
            </a:r>
            <a:r>
              <a:rPr lang="en-IN" sz="2000" dirty="0">
                <a:solidFill>
                  <a:srgbClr val="FF0000"/>
                </a:solidFill>
              </a:rPr>
              <a:t>Rs.15/- per SB. </a:t>
            </a:r>
          </a:p>
          <a:p>
            <a:r>
              <a:rPr lang="en-IN" sz="2000" dirty="0">
                <a:solidFill>
                  <a:srgbClr val="FF0000"/>
                </a:solidFill>
              </a:rPr>
              <a:t>b. </a:t>
            </a:r>
            <a:r>
              <a:rPr lang="en-GB" sz="2000" dirty="0">
                <a:solidFill>
                  <a:srgbClr val="FF0000"/>
                </a:solidFill>
              </a:rPr>
              <a:t>Above </a:t>
            </a:r>
            <a:r>
              <a:rPr lang="en-GB" sz="2000" dirty="0" err="1">
                <a:solidFill>
                  <a:srgbClr val="FF0000"/>
                </a:solidFill>
              </a:rPr>
              <a:t>Rs</a:t>
            </a:r>
            <a:r>
              <a:rPr lang="en-GB" sz="2000" dirty="0">
                <a:solidFill>
                  <a:srgbClr val="FF0000"/>
                </a:solidFill>
              </a:rPr>
              <a:t>. 25,000/- and including </a:t>
            </a:r>
            <a:r>
              <a:rPr lang="en-GB" sz="2000" dirty="0" err="1">
                <a:solidFill>
                  <a:srgbClr val="FF0000"/>
                </a:solidFill>
              </a:rPr>
              <a:t>Rs</a:t>
            </a:r>
            <a:r>
              <a:rPr lang="en-GB" sz="2000" dirty="0">
                <a:solidFill>
                  <a:srgbClr val="FF0000"/>
                </a:solidFill>
              </a:rPr>
              <a:t>. 50,000/- </a:t>
            </a:r>
            <a:r>
              <a:rPr lang="en-IN" sz="2000" dirty="0" err="1">
                <a:solidFill>
                  <a:srgbClr val="FF0000"/>
                </a:solidFill>
              </a:rPr>
              <a:t>Rs</a:t>
            </a:r>
            <a:r>
              <a:rPr lang="en-IN" sz="2000" dirty="0">
                <a:solidFill>
                  <a:srgbClr val="FF0000"/>
                </a:solidFill>
              </a:rPr>
              <a:t>. 25/- per SB. </a:t>
            </a:r>
          </a:p>
          <a:p>
            <a:r>
              <a:rPr lang="en-IN" sz="2000" dirty="0">
                <a:solidFill>
                  <a:srgbClr val="FF0000"/>
                </a:solidFill>
              </a:rPr>
              <a:t>c. </a:t>
            </a:r>
            <a:r>
              <a:rPr lang="en-GB" sz="2000" dirty="0">
                <a:solidFill>
                  <a:srgbClr val="FF0000"/>
                </a:solidFill>
              </a:rPr>
              <a:t>Above </a:t>
            </a:r>
            <a:r>
              <a:rPr lang="en-GB" sz="2000" dirty="0" err="1">
                <a:solidFill>
                  <a:srgbClr val="FF0000"/>
                </a:solidFill>
              </a:rPr>
              <a:t>Rs</a:t>
            </a:r>
            <a:r>
              <a:rPr lang="en-GB" sz="2000" dirty="0">
                <a:solidFill>
                  <a:srgbClr val="FF0000"/>
                </a:solidFill>
              </a:rPr>
              <a:t>. 50,000/- and including </a:t>
            </a:r>
            <a:r>
              <a:rPr lang="en-GB" sz="2000" dirty="0" err="1">
                <a:solidFill>
                  <a:srgbClr val="FF0000"/>
                </a:solidFill>
              </a:rPr>
              <a:t>Rs</a:t>
            </a:r>
            <a:r>
              <a:rPr lang="en-GB" sz="2000" dirty="0">
                <a:solidFill>
                  <a:srgbClr val="FF0000"/>
                </a:solidFill>
              </a:rPr>
              <a:t>. 1,00,000/- </a:t>
            </a:r>
            <a:r>
              <a:rPr lang="en-IN" sz="2000" dirty="0" err="1">
                <a:solidFill>
                  <a:srgbClr val="FF0000"/>
                </a:solidFill>
              </a:rPr>
              <a:t>Rs</a:t>
            </a:r>
            <a:r>
              <a:rPr lang="en-IN" sz="2000" dirty="0">
                <a:solidFill>
                  <a:srgbClr val="FF0000"/>
                </a:solidFill>
              </a:rPr>
              <a:t>. 50/- per SB</a:t>
            </a:r>
            <a:r>
              <a:rPr lang="en-IN" sz="1800" dirty="0">
                <a:solidFill>
                  <a:srgbClr val="FF0000"/>
                </a:solidFill>
              </a:rPr>
              <a:t>. </a:t>
            </a:r>
          </a:p>
          <a:p>
            <a:pPr marL="0" marR="0" indent="0" algn="just">
              <a:lnSpc>
                <a:spcPct val="115000"/>
              </a:lnSpc>
              <a:spcBef>
                <a:spcPct val="0"/>
              </a:spcBef>
              <a:spcAft>
                <a:spcPts val="1000"/>
              </a:spcAft>
              <a:buNone/>
            </a:pPr>
            <a:endParaRPr lang="en-IN" sz="2000" dirty="0">
              <a:solidFill>
                <a:srgbClr val="00B050"/>
              </a:solidFill>
            </a:endParaRPr>
          </a:p>
          <a:p>
            <a:pPr marL="0" marR="0" indent="0" algn="just">
              <a:lnSpc>
                <a:spcPct val="115000"/>
              </a:lnSpc>
              <a:spcBef>
                <a:spcPct val="0"/>
              </a:spcBef>
              <a:spcAft>
                <a:spcPts val="1000"/>
              </a:spcAft>
              <a:buNone/>
            </a:pPr>
            <a:endParaRPr lang="en-US" sz="2000" dirty="0">
              <a:solidFill>
                <a:srgbClr val="00B050"/>
              </a:solidFill>
            </a:endParaRPr>
          </a:p>
          <a:p>
            <a:endParaRPr lang="en-US" dirty="0"/>
          </a:p>
        </p:txBody>
      </p:sp>
      <p:sp>
        <p:nvSpPr>
          <p:cNvPr id="29"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2" y="763058"/>
            <a:ext cx="8561387" cy="447675"/>
          </a:xfrm>
          <a:solidFill>
            <a:srgbClr val="002060"/>
          </a:solidFill>
        </p:spPr>
        <p:txBody>
          <a:bodyPr/>
          <a:lstStyle/>
          <a:p>
            <a:pPr algn="ctr"/>
            <a:r>
              <a:rPr lang="en-IN">
                <a:solidFill>
                  <a:schemeClr val="bg1"/>
                </a:solidFill>
              </a:rPr>
              <a:t>CONCESSION IN CHARGES UNDER FX4U (</a:t>
            </a:r>
            <a:r>
              <a:rPr lang="en-IN">
                <a:solidFill>
                  <a:srgbClr val="00B050"/>
                </a:solidFill>
              </a:rPr>
              <a:t>514/2025</a:t>
            </a:r>
            <a:r>
              <a:rPr lang="en-IN">
                <a:solidFill>
                  <a:schemeClr val="bg1"/>
                </a:solidFill>
              </a:rPr>
              <a:t>)</a:t>
            </a:r>
          </a:p>
        </p:txBody>
      </p:sp>
      <p:sp>
        <p:nvSpPr>
          <p:cNvPr id="3" name="Content Placeholder 2"/>
          <p:cNvSpPr>
            <a:spLocks noGrp="1"/>
          </p:cNvSpPr>
          <p:nvPr>
            <p:ph idx="1"/>
          </p:nvPr>
        </p:nvSpPr>
        <p:spPr>
          <a:xfrm>
            <a:off x="64656" y="1272646"/>
            <a:ext cx="9079344" cy="5137390"/>
          </a:xfrm>
          <a:noFill/>
        </p:spPr>
        <p:txBody>
          <a:bodyPr/>
          <a:lstStyle/>
          <a:p>
            <a:pPr marL="0" indent="0">
              <a:buNone/>
            </a:pPr>
            <a:r>
              <a:rPr lang="en-US" sz="2000" u="sng" dirty="0">
                <a:solidFill>
                  <a:srgbClr val="00B050"/>
                </a:solidFill>
                <a:latin typeface="Arial Black" panose="020B0A04020102020204" pitchFamily="34" charset="0"/>
              </a:rPr>
              <a:t>1</a:t>
            </a:r>
            <a:r>
              <a:rPr lang="en-US" sz="2000" i="0" u="sng" strike="noStrike" baseline="0" dirty="0">
                <a:solidFill>
                  <a:srgbClr val="00B050"/>
                </a:solidFill>
                <a:latin typeface="Arial Black" panose="020B0A04020102020204" pitchFamily="34" charset="0"/>
              </a:rPr>
              <a:t>0%</a:t>
            </a:r>
            <a:r>
              <a:rPr lang="en-US" sz="2000" i="0" u="sng" strike="noStrike" baseline="0" dirty="0">
                <a:latin typeface="Arial Black" panose="020B0A04020102020204" pitchFamily="34" charset="0"/>
              </a:rPr>
              <a:t> concessions </a:t>
            </a:r>
            <a:r>
              <a:rPr lang="en-US" sz="2000" b="0" i="0" u="none" strike="noStrike" baseline="0" dirty="0">
                <a:latin typeface="Caladea-Regular"/>
              </a:rPr>
              <a:t>on applicable service charges to customers initiating the </a:t>
            </a:r>
            <a:r>
              <a:rPr lang="en-US" sz="2000" i="0" u="sng" strike="noStrike" baseline="0" dirty="0">
                <a:latin typeface="Caladea-Regular"/>
              </a:rPr>
              <a:t>following transactions </a:t>
            </a:r>
            <a:r>
              <a:rPr lang="en-US" sz="2000" b="0" i="0" u="none" strike="noStrike" baseline="0" dirty="0">
                <a:latin typeface="Caladea-Regular"/>
              </a:rPr>
              <a:t>through the FX4U </a:t>
            </a:r>
            <a:r>
              <a:rPr lang="en-US" sz="2000" b="0" dirty="0">
                <a:latin typeface="Caladea-Regular"/>
              </a:rPr>
              <a:t>on an  ongoing basis. </a:t>
            </a:r>
            <a:r>
              <a:rPr lang="en-US" sz="2000" dirty="0">
                <a:solidFill>
                  <a:srgbClr val="00B050"/>
                </a:solidFill>
                <a:latin typeface="Caladea-Regular"/>
              </a:rPr>
              <a:t>ED (GTPC) to permit additional concession up to 10% on a case-to-case basis.</a:t>
            </a:r>
            <a:endParaRPr lang="en-US" sz="2000" i="0" u="none" strike="noStrike" baseline="0" dirty="0">
              <a:solidFill>
                <a:srgbClr val="00B050"/>
              </a:solidFill>
              <a:latin typeface="Caladea-Regular"/>
            </a:endParaRPr>
          </a:p>
          <a:p>
            <a:pPr algn="l">
              <a:buFont typeface="+mj-lt"/>
              <a:buAutoNum type="arabicPeriod"/>
            </a:pPr>
            <a:r>
              <a:rPr lang="en-US" sz="2000" b="0" i="0" u="none" strike="noStrike" baseline="0" dirty="0">
                <a:latin typeface="Caladea-Regular"/>
              </a:rPr>
              <a:t>Foreign Outward Remittance (Other than Physical Imports &amp; ODI)</a:t>
            </a:r>
          </a:p>
          <a:p>
            <a:pPr algn="l">
              <a:buFont typeface="+mj-lt"/>
              <a:buAutoNum type="arabicPeriod"/>
            </a:pPr>
            <a:r>
              <a:rPr lang="en-US" sz="2000" b="0" i="0" u="none" strike="noStrike" baseline="0" dirty="0">
                <a:latin typeface="Caladea-Regular"/>
              </a:rPr>
              <a:t>Advance payment against import</a:t>
            </a:r>
          </a:p>
          <a:p>
            <a:pPr algn="l">
              <a:buFont typeface="+mj-lt"/>
              <a:buAutoNum type="arabicPeriod"/>
            </a:pPr>
            <a:r>
              <a:rPr lang="en-US" sz="2000" b="0" i="0" u="none" strike="noStrike" baseline="0" dirty="0">
                <a:latin typeface="Caladea-Regular"/>
              </a:rPr>
              <a:t>Payment of import bill not under LC</a:t>
            </a:r>
          </a:p>
          <a:p>
            <a:pPr algn="l">
              <a:buFont typeface="+mj-lt"/>
              <a:buAutoNum type="arabicPeriod"/>
            </a:pPr>
            <a:r>
              <a:rPr lang="en-US" sz="2000" b="0" i="0" u="none" strike="noStrike" baseline="0" dirty="0">
                <a:latin typeface="Caladea-Regular"/>
              </a:rPr>
              <a:t>Import Documents received directly by the importer</a:t>
            </a:r>
          </a:p>
          <a:p>
            <a:pPr algn="l">
              <a:buFont typeface="+mj-lt"/>
              <a:buAutoNum type="arabicPeriod"/>
            </a:pPr>
            <a:r>
              <a:rPr lang="en-US" sz="2000" b="0" i="0" u="none" strike="noStrike" baseline="0" dirty="0">
                <a:latin typeface="Caladea-Regular"/>
              </a:rPr>
              <a:t>Foreign Currency/Rupee import bill received under a LC</a:t>
            </a:r>
          </a:p>
          <a:p>
            <a:pPr algn="l">
              <a:buFont typeface="+mj-lt"/>
              <a:buAutoNum type="arabicPeriod"/>
            </a:pPr>
            <a:r>
              <a:rPr lang="en-US" sz="2000" b="0" i="0" u="none" strike="noStrike" baseline="0" dirty="0">
                <a:latin typeface="Caladea-Regular"/>
              </a:rPr>
              <a:t>Foreign Currency (FC) and Rupee Export bill purchased/ discounted/ negotiated/sent on collection/consignment exports/ advance payment basis (part or full)/ direct </a:t>
            </a:r>
            <a:r>
              <a:rPr lang="en-IN" sz="2000" b="0" i="0" u="none" strike="noStrike" baseline="0" dirty="0">
                <a:latin typeface="Caladea-Regular"/>
              </a:rPr>
              <a:t>dispatch.</a:t>
            </a:r>
            <a:endParaRPr lang="en-IN" sz="20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20436"/>
            <a:ext cx="9143999" cy="5708073"/>
          </a:xfrm>
          <a:noFill/>
        </p:spPr>
        <p:txBody>
          <a:bodyPr/>
          <a:lstStyle/>
          <a:p>
            <a:pPr marL="0" indent="0">
              <a:buNone/>
            </a:pPr>
            <a:r>
              <a:rPr lang="en-IN" sz="1800" dirty="0">
                <a:solidFill>
                  <a:srgbClr val="FF0000"/>
                </a:solidFill>
              </a:rPr>
              <a:t>Revision of Service Charges related to Forex Transactions (IC/523/2025), Dated: 30.06.2025</a:t>
            </a:r>
          </a:p>
          <a:p>
            <a:pPr lvl="0"/>
            <a:r>
              <a:rPr lang="en-IN" sz="1800" dirty="0">
                <a:solidFill>
                  <a:srgbClr val="00B050"/>
                </a:solidFill>
              </a:rPr>
              <a:t>The revised service charges shall come into force </a:t>
            </a:r>
            <a:r>
              <a:rPr lang="en-IN" sz="1800" dirty="0" err="1">
                <a:solidFill>
                  <a:srgbClr val="00B050"/>
                </a:solidFill>
              </a:rPr>
              <a:t>w.e.f</a:t>
            </a:r>
            <a:r>
              <a:rPr lang="en-IN" sz="1800" dirty="0">
                <a:solidFill>
                  <a:srgbClr val="00B050"/>
                </a:solidFill>
              </a:rPr>
              <a:t>. 01.08.2025.</a:t>
            </a:r>
            <a:endParaRPr lang="en-US" sz="1800" dirty="0">
              <a:solidFill>
                <a:srgbClr val="00B050"/>
              </a:solidFill>
            </a:endParaRPr>
          </a:p>
          <a:p>
            <a:r>
              <a:rPr lang="en-IN" sz="1800" dirty="0">
                <a:solidFill>
                  <a:srgbClr val="FF0000"/>
                </a:solidFill>
              </a:rPr>
              <a:t>Major reductions:</a:t>
            </a:r>
            <a:endParaRPr lang="en-US" sz="1800" dirty="0">
              <a:solidFill>
                <a:srgbClr val="FF0000"/>
              </a:solidFill>
            </a:endParaRPr>
          </a:p>
          <a:p>
            <a:pPr lvl="0"/>
            <a:r>
              <a:rPr lang="en-IN" sz="1800" dirty="0">
                <a:solidFill>
                  <a:srgbClr val="00B050"/>
                </a:solidFill>
              </a:rPr>
              <a:t>Export Bills above </a:t>
            </a:r>
            <a:r>
              <a:rPr lang="en-IN" sz="1800" dirty="0" err="1">
                <a:solidFill>
                  <a:srgbClr val="00B050"/>
                </a:solidFill>
              </a:rPr>
              <a:t>Rs</a:t>
            </a:r>
            <a:r>
              <a:rPr lang="en-IN" sz="1800" dirty="0">
                <a:solidFill>
                  <a:srgbClr val="00B050"/>
                </a:solidFill>
              </a:rPr>
              <a:t>. 4,00,000/-  Reduced from </a:t>
            </a:r>
            <a:r>
              <a:rPr lang="en-IN" sz="1800" dirty="0" err="1">
                <a:solidFill>
                  <a:srgbClr val="00B050"/>
                </a:solidFill>
              </a:rPr>
              <a:t>Rs</a:t>
            </a:r>
            <a:r>
              <a:rPr lang="en-IN" sz="1800" dirty="0">
                <a:solidFill>
                  <a:srgbClr val="00B050"/>
                </a:solidFill>
              </a:rPr>
              <a:t>. 1,500/- to </a:t>
            </a:r>
            <a:r>
              <a:rPr lang="en-IN" sz="1800" dirty="0" err="1">
                <a:solidFill>
                  <a:srgbClr val="FF0000"/>
                </a:solidFill>
              </a:rPr>
              <a:t>Rs</a:t>
            </a:r>
            <a:r>
              <a:rPr lang="en-IN" sz="1800" dirty="0">
                <a:solidFill>
                  <a:srgbClr val="FF0000"/>
                </a:solidFill>
              </a:rPr>
              <a:t>. 1,000/- </a:t>
            </a:r>
            <a:endParaRPr lang="en-US" sz="1800" dirty="0">
              <a:solidFill>
                <a:srgbClr val="FF0000"/>
              </a:solidFill>
            </a:endParaRPr>
          </a:p>
          <a:p>
            <a:pPr lvl="0"/>
            <a:r>
              <a:rPr lang="en-IN" sz="1800" dirty="0">
                <a:solidFill>
                  <a:srgbClr val="00B050"/>
                </a:solidFill>
              </a:rPr>
              <a:t>Import Processing i.e., Advance Payment, Direct Bills &amp; Collection – Flat </a:t>
            </a:r>
            <a:r>
              <a:rPr lang="en-IN" sz="1800" dirty="0" err="1">
                <a:solidFill>
                  <a:srgbClr val="00B050"/>
                </a:solidFill>
              </a:rPr>
              <a:t>Rs</a:t>
            </a:r>
            <a:r>
              <a:rPr lang="en-IN" sz="1800" dirty="0">
                <a:solidFill>
                  <a:srgbClr val="00B050"/>
                </a:solidFill>
              </a:rPr>
              <a:t>. </a:t>
            </a:r>
            <a:r>
              <a:rPr lang="en-IN" sz="1800" dirty="0">
                <a:solidFill>
                  <a:srgbClr val="FF0000"/>
                </a:solidFill>
              </a:rPr>
              <a:t>2,000/-</a:t>
            </a:r>
            <a:endParaRPr lang="en-US" sz="1800" dirty="0">
              <a:solidFill>
                <a:srgbClr val="FF0000"/>
              </a:solidFill>
            </a:endParaRPr>
          </a:p>
          <a:p>
            <a:pPr lvl="0"/>
            <a:r>
              <a:rPr lang="en-IN" sz="1800" dirty="0">
                <a:solidFill>
                  <a:srgbClr val="00B050"/>
                </a:solidFill>
              </a:rPr>
              <a:t>Outward Remittances for Non-Individuals – Flat </a:t>
            </a:r>
            <a:r>
              <a:rPr lang="en-IN" sz="1800" dirty="0" err="1">
                <a:solidFill>
                  <a:srgbClr val="00B050"/>
                </a:solidFill>
              </a:rPr>
              <a:t>Rs</a:t>
            </a:r>
            <a:r>
              <a:rPr lang="en-IN" sz="1800" dirty="0">
                <a:solidFill>
                  <a:srgbClr val="00B050"/>
                </a:solidFill>
              </a:rPr>
              <a:t>. </a:t>
            </a:r>
            <a:r>
              <a:rPr lang="en-IN" sz="1800" dirty="0">
                <a:solidFill>
                  <a:srgbClr val="FF0000"/>
                </a:solidFill>
              </a:rPr>
              <a:t>2,000/-</a:t>
            </a:r>
            <a:endParaRPr lang="en-US" sz="1800" dirty="0">
              <a:solidFill>
                <a:srgbClr val="FF0000"/>
              </a:solidFill>
            </a:endParaRPr>
          </a:p>
          <a:p>
            <a:pPr lvl="0"/>
            <a:r>
              <a:rPr lang="en-IN" sz="1800" dirty="0">
                <a:solidFill>
                  <a:srgbClr val="00B050"/>
                </a:solidFill>
              </a:rPr>
              <a:t>Outward Remittances for Individuals – Flat </a:t>
            </a:r>
            <a:r>
              <a:rPr lang="en-IN" sz="1800" dirty="0" err="1">
                <a:solidFill>
                  <a:srgbClr val="00B050"/>
                </a:solidFill>
              </a:rPr>
              <a:t>Rs</a:t>
            </a:r>
            <a:r>
              <a:rPr lang="en-IN" sz="1800" dirty="0">
                <a:solidFill>
                  <a:srgbClr val="00B050"/>
                </a:solidFill>
              </a:rPr>
              <a:t>. </a:t>
            </a:r>
            <a:r>
              <a:rPr lang="en-IN" sz="1800" dirty="0">
                <a:solidFill>
                  <a:srgbClr val="FF0000"/>
                </a:solidFill>
              </a:rPr>
              <a:t>750/- </a:t>
            </a:r>
            <a:endParaRPr lang="en-US" sz="1800" dirty="0">
              <a:solidFill>
                <a:srgbClr val="FF0000"/>
              </a:solidFill>
            </a:endParaRPr>
          </a:p>
          <a:p>
            <a:pPr lvl="0"/>
            <a:r>
              <a:rPr lang="en-IN" sz="1800" dirty="0">
                <a:solidFill>
                  <a:srgbClr val="FF0000"/>
                </a:solidFill>
              </a:rPr>
              <a:t>Following 3 new service charges have been introduced :</a:t>
            </a:r>
            <a:endParaRPr lang="en-US" sz="1800" dirty="0">
              <a:solidFill>
                <a:srgbClr val="00B050"/>
              </a:solidFill>
            </a:endParaRPr>
          </a:p>
          <a:p>
            <a:pPr lvl="0"/>
            <a:r>
              <a:rPr lang="en-IN" sz="1800" dirty="0" err="1">
                <a:solidFill>
                  <a:srgbClr val="00B050"/>
                </a:solidFill>
              </a:rPr>
              <a:t>Merchanting</a:t>
            </a:r>
            <a:r>
              <a:rPr lang="en-IN" sz="1800" dirty="0">
                <a:solidFill>
                  <a:srgbClr val="00B050"/>
                </a:solidFill>
              </a:rPr>
              <a:t> Trade Transaction (MTT) Initiation Charges – </a:t>
            </a:r>
            <a:r>
              <a:rPr lang="en-IN" sz="1800" dirty="0">
                <a:solidFill>
                  <a:srgbClr val="FF0000"/>
                </a:solidFill>
              </a:rPr>
              <a:t>Rs.10,000/- </a:t>
            </a:r>
            <a:r>
              <a:rPr lang="en-IN" sz="1800" dirty="0">
                <a:solidFill>
                  <a:srgbClr val="00B050"/>
                </a:solidFill>
              </a:rPr>
              <a:t>per MTT</a:t>
            </a:r>
            <a:endParaRPr lang="en-US" sz="1800" dirty="0">
              <a:solidFill>
                <a:srgbClr val="00B050"/>
              </a:solidFill>
            </a:endParaRPr>
          </a:p>
          <a:p>
            <a:pPr lvl="0"/>
            <a:r>
              <a:rPr lang="en-IN" sz="1800" dirty="0">
                <a:solidFill>
                  <a:srgbClr val="00B050"/>
                </a:solidFill>
              </a:rPr>
              <a:t>Export Bill Crystallization – </a:t>
            </a:r>
            <a:r>
              <a:rPr lang="en-IN" sz="1800" dirty="0">
                <a:solidFill>
                  <a:srgbClr val="FF0000"/>
                </a:solidFill>
              </a:rPr>
              <a:t>Rs.1,000/- </a:t>
            </a:r>
            <a:r>
              <a:rPr lang="en-IN" sz="1800" dirty="0">
                <a:solidFill>
                  <a:srgbClr val="00B050"/>
                </a:solidFill>
              </a:rPr>
              <a:t>per bill.</a:t>
            </a:r>
            <a:endParaRPr lang="en-US" sz="1800" dirty="0">
              <a:solidFill>
                <a:srgbClr val="00B050"/>
              </a:solidFill>
            </a:endParaRPr>
          </a:p>
          <a:p>
            <a:pPr lvl="0"/>
            <a:r>
              <a:rPr lang="en-IN" sz="1800" dirty="0">
                <a:solidFill>
                  <a:srgbClr val="00B050"/>
                </a:solidFill>
              </a:rPr>
              <a:t>NOC for Current Account Transactions </a:t>
            </a:r>
            <a:r>
              <a:rPr lang="en-IN" sz="1800" dirty="0">
                <a:solidFill>
                  <a:srgbClr val="FF0000"/>
                </a:solidFill>
              </a:rPr>
              <a:t>– Rs.500/- </a:t>
            </a:r>
            <a:r>
              <a:rPr lang="en-IN" sz="1800" dirty="0">
                <a:solidFill>
                  <a:srgbClr val="00B050"/>
                </a:solidFill>
              </a:rPr>
              <a:t>per NOC.</a:t>
            </a:r>
            <a:endParaRPr lang="en-US" sz="1800" dirty="0">
              <a:solidFill>
                <a:srgbClr val="00B050"/>
              </a:solidFill>
            </a:endParaRPr>
          </a:p>
        </p:txBody>
      </p:sp>
      <p:sp>
        <p:nvSpPr>
          <p:cNvPr id="4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370" y="1050587"/>
            <a:ext cx="8978630" cy="5651771"/>
          </a:xfrm>
        </p:spPr>
        <p:txBody>
          <a:bodyPr/>
          <a:lstStyle/>
          <a:p>
            <a:pPr marL="0" indent="0">
              <a:buNone/>
            </a:pPr>
            <a:r>
              <a:rPr lang="en-US" sz="2000" dirty="0">
                <a:solidFill>
                  <a:schemeClr val="tx1"/>
                </a:solidFill>
                <a:latin typeface="Trebuchet MS" panose="020B0603020202020204" pitchFamily="34" charset="0"/>
              </a:rPr>
              <a:t>Which of the following is incorrect about Bharat Mart (UAE)?</a:t>
            </a:r>
          </a:p>
          <a:p>
            <a:pPr marL="0" indent="0">
              <a:buNone/>
            </a:pPr>
            <a:r>
              <a:rPr lang="en-US" sz="2000" dirty="0">
                <a:solidFill>
                  <a:schemeClr val="tx1"/>
                </a:solidFill>
                <a:latin typeface="Trebuchet MS" panose="020B0603020202020204" pitchFamily="34" charset="0"/>
              </a:rPr>
              <a:t>a) Provides Indian exporters access to UAE/global markets</a:t>
            </a:r>
          </a:p>
          <a:p>
            <a:pPr marL="0" indent="0">
              <a:buNone/>
            </a:pPr>
            <a:r>
              <a:rPr lang="en-US" sz="2000" dirty="0">
                <a:solidFill>
                  <a:schemeClr val="tx1"/>
                </a:solidFill>
                <a:latin typeface="Trebuchet MS" panose="020B0603020202020204" pitchFamily="34" charset="0"/>
              </a:rPr>
              <a:t>b) Export proceeds must be realized within 9 months from sale at warehouse</a:t>
            </a:r>
          </a:p>
          <a:p>
            <a:pPr marL="0" indent="0">
              <a:buNone/>
            </a:pPr>
            <a:r>
              <a:rPr lang="en-US" sz="2000" dirty="0">
                <a:solidFill>
                  <a:schemeClr val="tx1"/>
                </a:solidFill>
                <a:latin typeface="Trebuchet MS" panose="020B0603020202020204" pitchFamily="34" charset="0"/>
              </a:rPr>
              <a:t>c) AD banks may allow opening/hiring of warehouse without preconditions</a:t>
            </a:r>
          </a:p>
          <a:p>
            <a:pPr marL="0" indent="0">
              <a:buNone/>
            </a:pPr>
            <a:r>
              <a:rPr lang="en-US" sz="2000" dirty="0">
                <a:solidFill>
                  <a:schemeClr val="tx1"/>
                </a:solidFill>
                <a:latin typeface="Trebuchet MS" panose="020B0603020202020204" pitchFamily="34" charset="0"/>
              </a:rPr>
              <a:t>d) Exporter can operate without Import Export Code (IEC) </a:t>
            </a:r>
            <a:endParaRPr lang="en-US" sz="2000" dirty="0" smtClean="0">
              <a:solidFill>
                <a:schemeClr val="tx1"/>
              </a:solidFill>
              <a:latin typeface="Trebuchet MS" panose="020B0603020202020204" pitchFamily="34" charset="0"/>
            </a:endParaRPr>
          </a:p>
          <a:p>
            <a:pPr marL="0" indent="0">
              <a:buNone/>
            </a:pPr>
            <a:r>
              <a:rPr lang="en-US" sz="2000" dirty="0" smtClean="0">
                <a:solidFill>
                  <a:schemeClr val="tx1"/>
                </a:solidFill>
                <a:latin typeface="Trebuchet MS" panose="020B0603020202020204" pitchFamily="34" charset="0"/>
              </a:rPr>
              <a:t>e ) All are incorrect</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3672297865"/>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733" y="1147865"/>
            <a:ext cx="8871624" cy="4192620"/>
          </a:xfrm>
        </p:spPr>
        <p:txBody>
          <a:bodyPr/>
          <a:lstStyle/>
          <a:p>
            <a:r>
              <a:rPr lang="en-US" sz="2000" dirty="0">
                <a:solidFill>
                  <a:schemeClr val="tx1"/>
                </a:solidFill>
                <a:latin typeface="Trebuchet MS" panose="020B0603020202020204" pitchFamily="34" charset="0"/>
              </a:rPr>
              <a:t>Which of the following is incorrect about revised forex service charges </a:t>
            </a:r>
            <a:r>
              <a:rPr lang="en-US" sz="2000" dirty="0" err="1">
                <a:solidFill>
                  <a:schemeClr val="tx1"/>
                </a:solidFill>
                <a:latin typeface="Trebuchet MS" panose="020B0603020202020204" pitchFamily="34" charset="0"/>
              </a:rPr>
              <a:t>w.e.f</a:t>
            </a:r>
            <a:r>
              <a:rPr lang="en-US" sz="2000" dirty="0">
                <a:solidFill>
                  <a:schemeClr val="tx1"/>
                </a:solidFill>
                <a:latin typeface="Trebuchet MS" panose="020B0603020202020204" pitchFamily="34" charset="0"/>
              </a:rPr>
              <a:t> 01.08.2025?</a:t>
            </a:r>
          </a:p>
          <a:p>
            <a:r>
              <a:rPr lang="en-US" sz="2000" dirty="0">
                <a:solidFill>
                  <a:schemeClr val="tx1"/>
                </a:solidFill>
                <a:latin typeface="Trebuchet MS" panose="020B0603020202020204" pitchFamily="34" charset="0"/>
              </a:rPr>
              <a:t>a) Export bills above ₹4 lakh reduced to ₹1000</a:t>
            </a:r>
          </a:p>
          <a:p>
            <a:r>
              <a:rPr lang="en-US" sz="2000" dirty="0">
                <a:solidFill>
                  <a:schemeClr val="tx1"/>
                </a:solidFill>
                <a:latin typeface="Trebuchet MS" panose="020B0603020202020204" pitchFamily="34" charset="0"/>
              </a:rPr>
              <a:t>b) Import processing charges fixed at ₹2000</a:t>
            </a:r>
          </a:p>
          <a:p>
            <a:r>
              <a:rPr lang="en-US" sz="2000" dirty="0">
                <a:solidFill>
                  <a:schemeClr val="tx1"/>
                </a:solidFill>
                <a:latin typeface="Trebuchet MS" panose="020B0603020202020204" pitchFamily="34" charset="0"/>
              </a:rPr>
              <a:t>c) Outward remittance by individuals fixed at ₹750</a:t>
            </a:r>
          </a:p>
          <a:p>
            <a:r>
              <a:rPr lang="en-US" sz="2000" dirty="0">
                <a:solidFill>
                  <a:schemeClr val="tx1"/>
                </a:solidFill>
                <a:latin typeface="Trebuchet MS" panose="020B0603020202020204" pitchFamily="34" charset="0"/>
              </a:rPr>
              <a:t>d) </a:t>
            </a:r>
            <a:r>
              <a:rPr lang="en-US" sz="2000" dirty="0" err="1">
                <a:solidFill>
                  <a:schemeClr val="tx1"/>
                </a:solidFill>
                <a:latin typeface="Trebuchet MS" panose="020B0603020202020204" pitchFamily="34" charset="0"/>
              </a:rPr>
              <a:t>Merchanting</a:t>
            </a:r>
            <a:r>
              <a:rPr lang="en-US" sz="2000" dirty="0">
                <a:solidFill>
                  <a:schemeClr val="tx1"/>
                </a:solidFill>
                <a:latin typeface="Trebuchet MS" panose="020B0603020202020204" pitchFamily="34" charset="0"/>
              </a:rPr>
              <a:t> Trade Transaction initiation charges ₹2000 </a:t>
            </a:r>
            <a:endParaRPr lang="en-US" sz="2000" dirty="0" smtClean="0">
              <a:solidFill>
                <a:schemeClr val="tx1"/>
              </a:solidFill>
              <a:latin typeface="Trebuchet MS" panose="020B0603020202020204" pitchFamily="34" charset="0"/>
            </a:endParaRPr>
          </a:p>
          <a:p>
            <a:r>
              <a:rPr lang="en-US" sz="2000" dirty="0" smtClean="0">
                <a:solidFill>
                  <a:schemeClr val="tx1"/>
                </a:solidFill>
                <a:latin typeface="Trebuchet MS" panose="020B0603020202020204" pitchFamily="34" charset="0"/>
              </a:rPr>
              <a:t>e) All are incorrect</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1070022246"/>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93725"/>
            <a:ext cx="8986981" cy="5437620"/>
          </a:xfrm>
        </p:spPr>
        <p:txBody>
          <a:bodyPr/>
          <a:lstStyle/>
          <a:p>
            <a:pPr algn="just"/>
            <a:r>
              <a:rPr lang="en-US" sz="1600" b="1" dirty="0">
                <a:solidFill>
                  <a:srgbClr val="FF0000"/>
                </a:solidFill>
                <a:latin typeface="+mn-lt"/>
              </a:rPr>
              <a:t/>
            </a:r>
            <a:br>
              <a:rPr lang="en-US" sz="1600" b="1" dirty="0">
                <a:solidFill>
                  <a:srgbClr val="FF0000"/>
                </a:solidFill>
                <a:latin typeface="+mn-lt"/>
              </a:rPr>
            </a:br>
            <a:r>
              <a:rPr lang="en-US" sz="1800" b="1" dirty="0">
                <a:solidFill>
                  <a:srgbClr val="FF0000"/>
                </a:solidFill>
                <a:latin typeface="+mn-lt"/>
              </a:rPr>
              <a:t>RBI amends FEMA 10 (R) to align the definition of ‘startup’ with the </a:t>
            </a:r>
            <a:r>
              <a:rPr lang="en-US" sz="1800" b="1" dirty="0" smtClean="0">
                <a:solidFill>
                  <a:srgbClr val="FF0000"/>
                </a:solidFill>
                <a:latin typeface="+mn-lt"/>
              </a:rPr>
              <a:t>Govt. of</a:t>
            </a:r>
            <a:r>
              <a:rPr lang="en-US" sz="1800" b="1" dirty="0">
                <a:solidFill>
                  <a:srgbClr val="FF0000"/>
                </a:solidFill>
                <a:latin typeface="+mn-lt"/>
              </a:rPr>
              <a:t/>
            </a:r>
            <a:br>
              <a:rPr lang="en-US" sz="1800" b="1" dirty="0">
                <a:solidFill>
                  <a:srgbClr val="FF0000"/>
                </a:solidFill>
                <a:latin typeface="+mn-lt"/>
              </a:rPr>
            </a:br>
            <a:r>
              <a:rPr lang="en-US" sz="1800" b="1" dirty="0">
                <a:solidFill>
                  <a:srgbClr val="FF0000"/>
                </a:solidFill>
                <a:latin typeface="+mn-lt"/>
              </a:rPr>
              <a:t>India notification G.S.R. 127 (E) dated 19.02.2019 issued by the Department for</a:t>
            </a:r>
            <a:br>
              <a:rPr lang="en-US" sz="1800" b="1" dirty="0">
                <a:solidFill>
                  <a:srgbClr val="FF0000"/>
                </a:solidFill>
                <a:latin typeface="+mn-lt"/>
              </a:rPr>
            </a:br>
            <a:r>
              <a:rPr lang="en-US" sz="1800" b="1" dirty="0">
                <a:solidFill>
                  <a:srgbClr val="FF0000"/>
                </a:solidFill>
                <a:latin typeface="+mn-lt"/>
              </a:rPr>
              <a:t>Promotion of Industry and Internal Trade (DPIIT) as per </a:t>
            </a:r>
            <a:r>
              <a:rPr lang="en-US" sz="1800" b="1" dirty="0" smtClean="0">
                <a:solidFill>
                  <a:srgbClr val="FF0000"/>
                </a:solidFill>
                <a:latin typeface="+mn-lt"/>
              </a:rPr>
              <a:t>IC/836/2024</a:t>
            </a:r>
            <a:r>
              <a:rPr lang="en-US" sz="1600" b="1" dirty="0" smtClean="0">
                <a:solidFill>
                  <a:srgbClr val="FF0000"/>
                </a:solidFill>
                <a:latin typeface="+mn-lt"/>
              </a:rPr>
              <a:t>.</a:t>
            </a:r>
            <a:endParaRPr lang="en-US" sz="1600" b="1" dirty="0">
              <a:solidFill>
                <a:srgbClr val="FF0000"/>
              </a:solidFill>
              <a:latin typeface="+mn-lt"/>
            </a:endParaRPr>
          </a:p>
        </p:txBody>
      </p:sp>
      <p:sp>
        <p:nvSpPr>
          <p:cNvPr id="3" name="Content Placeholder 2"/>
          <p:cNvSpPr>
            <a:spLocks noGrp="1"/>
          </p:cNvSpPr>
          <p:nvPr>
            <p:ph idx="1"/>
          </p:nvPr>
        </p:nvSpPr>
        <p:spPr>
          <a:xfrm>
            <a:off x="193965" y="1789112"/>
            <a:ext cx="8497453" cy="3752705"/>
          </a:xfrm>
        </p:spPr>
        <p:txBody>
          <a:bodyPr/>
          <a:lstStyle/>
          <a:p>
            <a:r>
              <a:rPr lang="en-US" sz="1800" dirty="0"/>
              <a:t>As amended, an entity shall be considered as a Startup:</a:t>
            </a:r>
          </a:p>
          <a:p>
            <a:pPr marL="400050" indent="-400050">
              <a:buFont typeface="+mj-lt"/>
              <a:buAutoNum type="romanUcPeriod"/>
            </a:pPr>
            <a:r>
              <a:rPr lang="en-US" sz="1800" dirty="0">
                <a:solidFill>
                  <a:srgbClr val="FF0000"/>
                </a:solidFill>
              </a:rPr>
              <a:t>Up to a period of ten years </a:t>
            </a:r>
            <a:r>
              <a:rPr lang="en-US" sz="1800" dirty="0">
                <a:solidFill>
                  <a:srgbClr val="00B050"/>
                </a:solidFill>
              </a:rPr>
              <a:t>from the date of incorporation/ registration.</a:t>
            </a:r>
          </a:p>
          <a:p>
            <a:pPr marL="400050" indent="-400050">
              <a:buFont typeface="+mj-lt"/>
              <a:buAutoNum type="romanUcPeriod"/>
            </a:pPr>
            <a:r>
              <a:rPr lang="en-US" sz="1800" dirty="0">
                <a:solidFill>
                  <a:srgbClr val="FF0000"/>
                </a:solidFill>
              </a:rPr>
              <a:t>Turnover of the entity </a:t>
            </a:r>
            <a:r>
              <a:rPr lang="en-US" sz="1800" dirty="0">
                <a:solidFill>
                  <a:srgbClr val="00B050"/>
                </a:solidFill>
              </a:rPr>
              <a:t>for any of the financial years since incorporation/ registration has </a:t>
            </a:r>
            <a:r>
              <a:rPr lang="en-US" sz="1800" dirty="0">
                <a:solidFill>
                  <a:srgbClr val="FF0000"/>
                </a:solidFill>
              </a:rPr>
              <a:t>not exceeded one hundred crore rupees</a:t>
            </a:r>
            <a:r>
              <a:rPr lang="en-US" sz="1800" dirty="0">
                <a:solidFill>
                  <a:srgbClr val="00B050"/>
                </a:solidFill>
              </a:rPr>
              <a:t>.</a:t>
            </a:r>
          </a:p>
          <a:p>
            <a:pPr marL="400050" indent="-400050" algn="just">
              <a:buFont typeface="+mj-lt"/>
              <a:buAutoNum type="romanUcPeriod"/>
            </a:pPr>
            <a:r>
              <a:rPr lang="en-US" sz="1800" dirty="0">
                <a:solidFill>
                  <a:srgbClr val="00B050"/>
                </a:solidFill>
              </a:rPr>
              <a:t>Entity is working towards innovation, development or improvement of products or processes or services, or if it is a scalable business model with a high potential of employment generation or wealth creation. Provided that an entity formed by splitting up or reconstruction of an existing business shall not be considered a ‘Startup</a:t>
            </a:r>
            <a:r>
              <a:rPr lang="en-US" sz="1800" dirty="0"/>
              <a:t>’.</a:t>
            </a:r>
          </a:p>
          <a:p>
            <a:pPr marL="0" indent="0" algn="just">
              <a:buNone/>
            </a:pPr>
            <a:r>
              <a:rPr lang="en-US" sz="1800" dirty="0">
                <a:solidFill>
                  <a:srgbClr val="FF0000"/>
                </a:solidFill>
              </a:rPr>
              <a:t>Explanation </a:t>
            </a:r>
            <a:r>
              <a:rPr lang="en-US" sz="1800" dirty="0"/>
              <a:t>- </a:t>
            </a:r>
            <a:r>
              <a:rPr lang="en-US" sz="1800" dirty="0">
                <a:solidFill>
                  <a:srgbClr val="00B050"/>
                </a:solidFill>
              </a:rPr>
              <a:t>An entity shall cease to be a Startup on completion of ten years from the date of its incorporation/ registration or if its turnover for any previous year exceeds one hundred crore rupees.</a:t>
            </a:r>
          </a:p>
          <a:p>
            <a:pPr algn="just"/>
            <a:endParaRPr lang="en-US" dirty="0"/>
          </a:p>
          <a:p>
            <a:endParaRPr lang="en-US" dirty="0"/>
          </a:p>
          <a:p>
            <a:endParaRPr lang="en-US" dirty="0"/>
          </a:p>
          <a:p>
            <a:endParaRPr lang="en-US" dirty="0"/>
          </a:p>
        </p:txBody>
      </p:sp>
    </p:spTree>
  </p:cSld>
  <p:clrMapOvr>
    <a:masterClrMapping/>
  </p:clrMapOvr>
  <p:transition spd="med">
    <p:wheel/>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13" y="1789113"/>
            <a:ext cx="7968269" cy="3794564"/>
          </a:xfrm>
        </p:spPr>
        <p:txBody>
          <a:bodyPr/>
          <a:lstStyle/>
          <a:p>
            <a:r>
              <a:rPr lang="en-US" sz="2000" dirty="0">
                <a:solidFill>
                  <a:schemeClr val="tx1"/>
                </a:solidFill>
                <a:latin typeface="Trebuchet MS" panose="020B0603020202020204" pitchFamily="34" charset="0"/>
              </a:rPr>
              <a:t>Self-write-off of unrealized export bills allowed for ordinary exporters is up to:</a:t>
            </a:r>
          </a:p>
          <a:p>
            <a:r>
              <a:rPr lang="en-US" sz="2000" dirty="0">
                <a:solidFill>
                  <a:schemeClr val="tx1"/>
                </a:solidFill>
                <a:latin typeface="Trebuchet MS" panose="020B0603020202020204" pitchFamily="34" charset="0"/>
              </a:rPr>
              <a:t>a) 2%</a:t>
            </a:r>
          </a:p>
          <a:p>
            <a:r>
              <a:rPr lang="en-US" sz="2000" dirty="0">
                <a:solidFill>
                  <a:schemeClr val="tx1"/>
                </a:solidFill>
                <a:latin typeface="Trebuchet MS" panose="020B0603020202020204" pitchFamily="34" charset="0"/>
              </a:rPr>
              <a:t>b) 5%</a:t>
            </a:r>
          </a:p>
          <a:p>
            <a:r>
              <a:rPr lang="en-US" sz="2000" dirty="0">
                <a:solidFill>
                  <a:schemeClr val="tx1"/>
                </a:solidFill>
                <a:latin typeface="Trebuchet MS" panose="020B0603020202020204" pitchFamily="34" charset="0"/>
              </a:rPr>
              <a:t>c) 10%</a:t>
            </a:r>
          </a:p>
          <a:p>
            <a:r>
              <a:rPr lang="en-US" sz="2000" dirty="0">
                <a:solidFill>
                  <a:schemeClr val="tx1"/>
                </a:solidFill>
                <a:latin typeface="Trebuchet MS" panose="020B0603020202020204" pitchFamily="34" charset="0"/>
              </a:rPr>
              <a:t>d) 15</a:t>
            </a:r>
            <a:r>
              <a:rPr lang="en-US" sz="2000" dirty="0" smtClean="0">
                <a:solidFill>
                  <a:schemeClr val="tx1"/>
                </a:solidFill>
                <a:latin typeface="Trebuchet MS" panose="020B0603020202020204" pitchFamily="34" charset="0"/>
              </a:rPr>
              <a:t>%</a:t>
            </a:r>
          </a:p>
          <a:p>
            <a:r>
              <a:rPr lang="en-US" sz="2000" dirty="0" smtClean="0">
                <a:solidFill>
                  <a:schemeClr val="tx1"/>
                </a:solidFill>
                <a:latin typeface="Trebuchet MS" panose="020B0603020202020204" pitchFamily="34" charset="0"/>
              </a:rPr>
              <a:t>e )20%</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2760224011"/>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062" y="1157591"/>
            <a:ext cx="8561388" cy="4601183"/>
          </a:xfrm>
        </p:spPr>
        <p:txBody>
          <a:bodyPr/>
          <a:lstStyle/>
          <a:p>
            <a:pPr marL="0" indent="0">
              <a:buNone/>
            </a:pPr>
            <a:r>
              <a:rPr lang="en-US" sz="2000" dirty="0" smtClean="0">
                <a:solidFill>
                  <a:schemeClr val="tx1"/>
                </a:solidFill>
                <a:latin typeface="Trebuchet MS" panose="020B0603020202020204" pitchFamily="34" charset="0"/>
              </a:rPr>
              <a:t>What is the percentage of concession </a:t>
            </a:r>
            <a:r>
              <a:rPr lang="en-US" sz="2000" dirty="0">
                <a:solidFill>
                  <a:schemeClr val="tx1"/>
                </a:solidFill>
                <a:latin typeface="Trebuchet MS" panose="020B0603020202020204" pitchFamily="34" charset="0"/>
              </a:rPr>
              <a:t>on applicable service charges to customers initiating the following transactions through the FX4U on an  ongoing </a:t>
            </a:r>
            <a:r>
              <a:rPr lang="en-US" sz="2000" dirty="0" smtClean="0">
                <a:solidFill>
                  <a:schemeClr val="tx1"/>
                </a:solidFill>
                <a:latin typeface="Trebuchet MS" panose="020B0603020202020204" pitchFamily="34" charset="0"/>
              </a:rPr>
              <a:t>basis and  </a:t>
            </a:r>
            <a:r>
              <a:rPr lang="en-US" sz="2000" dirty="0">
                <a:solidFill>
                  <a:schemeClr val="tx1"/>
                </a:solidFill>
                <a:latin typeface="Trebuchet MS" panose="020B0603020202020204" pitchFamily="34" charset="0"/>
              </a:rPr>
              <a:t>ED (GTPC) to permit additional concession up to _</a:t>
            </a:r>
            <a:r>
              <a:rPr lang="en-US" sz="2000" dirty="0" smtClean="0">
                <a:solidFill>
                  <a:schemeClr val="tx1"/>
                </a:solidFill>
                <a:latin typeface="Trebuchet MS" panose="020B0603020202020204" pitchFamily="34" charset="0"/>
              </a:rPr>
              <a:t> % on </a:t>
            </a:r>
            <a:r>
              <a:rPr lang="en-US" sz="2000" dirty="0">
                <a:solidFill>
                  <a:schemeClr val="tx1"/>
                </a:solidFill>
                <a:latin typeface="Trebuchet MS" panose="020B0603020202020204" pitchFamily="34" charset="0"/>
              </a:rPr>
              <a:t>a case-to-case basis</a:t>
            </a:r>
            <a:r>
              <a:rPr lang="en-US" sz="2000" dirty="0" smtClean="0">
                <a:solidFill>
                  <a:schemeClr val="tx1"/>
                </a:solidFill>
                <a:latin typeface="Trebuchet MS" panose="020B0603020202020204" pitchFamily="34" charset="0"/>
              </a:rPr>
              <a:t>.</a:t>
            </a:r>
          </a:p>
          <a:p>
            <a:pPr>
              <a:buFont typeface="+mj-lt"/>
              <a:buAutoNum type="alphaLcParenR"/>
            </a:pPr>
            <a:r>
              <a:rPr lang="en-US" sz="2000" dirty="0" smtClean="0">
                <a:solidFill>
                  <a:schemeClr val="tx1"/>
                </a:solidFill>
                <a:latin typeface="Trebuchet MS" panose="020B0603020202020204" pitchFamily="34" charset="0"/>
              </a:rPr>
              <a:t>10%, 20%</a:t>
            </a:r>
          </a:p>
          <a:p>
            <a:pPr>
              <a:buFont typeface="+mj-lt"/>
              <a:buAutoNum type="alphaLcParenR"/>
            </a:pPr>
            <a:r>
              <a:rPr lang="en-US" sz="2000" dirty="0" smtClean="0">
                <a:solidFill>
                  <a:schemeClr val="tx1"/>
                </a:solidFill>
                <a:latin typeface="Trebuchet MS" panose="020B0603020202020204" pitchFamily="34" charset="0"/>
              </a:rPr>
              <a:t>10%, 25%</a:t>
            </a:r>
          </a:p>
          <a:p>
            <a:pPr>
              <a:buFont typeface="+mj-lt"/>
              <a:buAutoNum type="alphaLcParenR"/>
            </a:pPr>
            <a:r>
              <a:rPr lang="en-US" sz="2000" dirty="0" smtClean="0">
                <a:solidFill>
                  <a:schemeClr val="tx1"/>
                </a:solidFill>
                <a:latin typeface="Trebuchet MS" panose="020B0603020202020204" pitchFamily="34" charset="0"/>
              </a:rPr>
              <a:t>5%,10%</a:t>
            </a:r>
          </a:p>
          <a:p>
            <a:pPr>
              <a:buFont typeface="+mj-lt"/>
              <a:buAutoNum type="alphaLcParenR"/>
            </a:pPr>
            <a:r>
              <a:rPr lang="en-US" sz="2000" dirty="0" smtClean="0">
                <a:solidFill>
                  <a:schemeClr val="tx1"/>
                </a:solidFill>
                <a:latin typeface="Trebuchet MS" panose="020B0603020202020204" pitchFamily="34" charset="0"/>
              </a:rPr>
              <a:t>10%, 10%</a:t>
            </a:r>
          </a:p>
          <a:p>
            <a:pPr>
              <a:buFont typeface="+mj-lt"/>
              <a:buAutoNum type="alphaLcParenR"/>
            </a:pPr>
            <a:r>
              <a:rPr lang="en-US" sz="2000" dirty="0" smtClean="0">
                <a:solidFill>
                  <a:schemeClr val="tx1"/>
                </a:solidFill>
                <a:latin typeface="Trebuchet MS" panose="020B0603020202020204" pitchFamily="34" charset="0"/>
              </a:rPr>
              <a:t>None of these</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2398444551"/>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655122"/>
            <a:ext cx="9143999" cy="5708073"/>
          </a:xfrm>
          <a:noFill/>
        </p:spPr>
        <p:txBody>
          <a:bodyPr/>
          <a:lstStyle/>
          <a:p>
            <a:pPr marL="0" indent="0" algn="ctr">
              <a:buNone/>
            </a:pPr>
            <a:r>
              <a:rPr lang="en-IN" sz="2000" dirty="0" smtClean="0">
                <a:solidFill>
                  <a:srgbClr val="FF0000"/>
                </a:solidFill>
              </a:rPr>
              <a:t>LINE OF CREDIT (LOC) (HO CIR. NO.111/2025, 112/2025, 383/2025)</a:t>
            </a:r>
            <a:endParaRPr lang="en-IN" sz="2000" dirty="0">
              <a:solidFill>
                <a:srgbClr val="FF0000"/>
              </a:solidFill>
            </a:endParaRPr>
          </a:p>
          <a:p>
            <a:r>
              <a:rPr lang="en-US" sz="2400" b="0" dirty="0" smtClean="0"/>
              <a:t>Lines </a:t>
            </a:r>
            <a:r>
              <a:rPr lang="en-US" sz="2400" b="0" dirty="0"/>
              <a:t>of Credit (LoCs) extended to foreign governments or their </a:t>
            </a:r>
            <a:r>
              <a:rPr lang="en-US" sz="2400" b="0" dirty="0" smtClean="0"/>
              <a:t>nominated agencies </a:t>
            </a:r>
            <a:r>
              <a:rPr lang="en-US" sz="2400" b="0" dirty="0"/>
              <a:t>are being routed by the Government through the Export-Import Bank of </a:t>
            </a:r>
            <a:r>
              <a:rPr lang="en-US" sz="2400" b="0" dirty="0" smtClean="0"/>
              <a:t>India.</a:t>
            </a:r>
          </a:p>
          <a:p>
            <a:endParaRPr lang="en-US" sz="2400" b="0" dirty="0"/>
          </a:p>
          <a:p>
            <a:r>
              <a:rPr lang="en-US" sz="2400" b="0" dirty="0" smtClean="0"/>
              <a:t>These </a:t>
            </a:r>
            <a:r>
              <a:rPr lang="en-US" sz="2400" b="0" dirty="0"/>
              <a:t>LoCs are extended to sovereign governments or their nominated agencies to </a:t>
            </a:r>
            <a:r>
              <a:rPr lang="en-US" sz="2400" b="0" dirty="0" smtClean="0"/>
              <a:t>enable buyers </a:t>
            </a:r>
            <a:r>
              <a:rPr lang="en-US" sz="2400" b="0" dirty="0"/>
              <a:t>in those countries to import goods and services from India on deferred credit terms</a:t>
            </a:r>
            <a:r>
              <a:rPr lang="en-US" sz="2400" b="0" dirty="0" smtClean="0"/>
              <a:t>.</a:t>
            </a:r>
          </a:p>
          <a:p>
            <a:endParaRPr lang="en-US" sz="2400" b="0" dirty="0"/>
          </a:p>
          <a:p>
            <a:r>
              <a:rPr lang="en-US" sz="2400" b="0" dirty="0"/>
              <a:t>The Indian exporters can obtain payment of eligible value from Exim </a:t>
            </a:r>
            <a:r>
              <a:rPr lang="en-US" sz="2400" b="0" dirty="0" smtClean="0"/>
              <a:t>Bank/approved lending </a:t>
            </a:r>
            <a:r>
              <a:rPr lang="en-US" sz="2400" b="0" dirty="0"/>
              <a:t>entities, without recourse to them, against negotiation of </a:t>
            </a:r>
            <a:r>
              <a:rPr lang="en-US" sz="2400" b="0" dirty="0" smtClean="0"/>
              <a:t>shipping documents/provision </a:t>
            </a:r>
            <a:r>
              <a:rPr lang="en-US" sz="2400" b="0" dirty="0"/>
              <a:t>of services. Indian exporters realize full payment on shipment </a:t>
            </a:r>
            <a:r>
              <a:rPr lang="en-US" sz="2400" b="0" dirty="0" smtClean="0"/>
              <a:t>of goods </a:t>
            </a:r>
            <a:r>
              <a:rPr lang="en-US" sz="2400" b="0" dirty="0"/>
              <a:t>without being exposed to risk on the buyer or the buyer's country</a:t>
            </a:r>
            <a:r>
              <a:rPr lang="en-US" sz="2400" b="0" dirty="0" smtClean="0"/>
              <a:t>.</a:t>
            </a:r>
            <a:endParaRPr lang="en-IN" sz="2800" dirty="0" smtClean="0">
              <a:solidFill>
                <a:srgbClr val="00B050"/>
              </a:solidFill>
            </a:endParaRPr>
          </a:p>
        </p:txBody>
      </p:sp>
      <p:sp>
        <p:nvSpPr>
          <p:cNvPr id="4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2938247698"/>
      </p:ext>
    </p:extLst>
  </p:cSld>
  <p:clrMapOvr>
    <a:masterClrMapping/>
  </p:clrMapOvr>
  <p:transition spd="med">
    <p:wheel/>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6" y="604483"/>
            <a:ext cx="8670607" cy="374572"/>
          </a:xfrm>
        </p:spPr>
        <p:txBody>
          <a:bodyPr/>
          <a:lstStyle/>
          <a:p>
            <a:pPr algn="ctr"/>
            <a:r>
              <a:rPr lang="en-US" b="1">
                <a:solidFill>
                  <a:srgbClr val="C00000"/>
                </a:solidFill>
              </a:rPr>
              <a:t>LINE OF CREDIT (LOC)</a:t>
            </a:r>
            <a:r>
              <a:rPr lang="en-US" b="1">
                <a:solidFill>
                  <a:schemeClr val="accent1">
                    <a:lumMod val="50000"/>
                  </a:schemeClr>
                </a:solidFill>
              </a:rPr>
              <a:t/>
            </a:r>
            <a:br>
              <a:rPr lang="en-US" b="1">
                <a:solidFill>
                  <a:schemeClr val="accent1">
                    <a:lumMod val="50000"/>
                  </a:schemeClr>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73892" y="1108364"/>
            <a:ext cx="8984048" cy="5281678"/>
          </a:xfrm>
        </p:spPr>
        <p:txBody>
          <a:bodyPr/>
          <a:lstStyle/>
          <a:p>
            <a:pPr marL="0" indent="0" algn="just">
              <a:buNone/>
            </a:pPr>
            <a:r>
              <a:rPr lang="en-IN" sz="1400" dirty="0"/>
              <a:t>LOC provided by EXIM Bank to developing countries, governments or financial institutions to finance Infrastructure Projects and procurement of Indian goods and services. These LOCs are offered under the Indian Development and Economic Assistance Scheme (IDEAS) and serve to promote bilateral trade and share India’s developmental expertise. </a:t>
            </a:r>
            <a:endParaRPr lang="en-US" sz="1400" dirty="0"/>
          </a:p>
          <a:p>
            <a:r>
              <a:rPr lang="en-IN" dirty="0"/>
              <a:t> </a:t>
            </a:r>
            <a:endParaRPr lang="en-US" dirty="0"/>
          </a:p>
          <a:p>
            <a:pPr algn="just">
              <a:spcAft>
                <a:spcPct val="0"/>
              </a:spcAft>
            </a:pPr>
            <a:endParaRPr lang="en-IN" sz="2000" dirty="0">
              <a:solidFill>
                <a:srgbClr val="C00000"/>
              </a:solidFill>
            </a:endParaRPr>
          </a:p>
          <a:p>
            <a:pPr algn="just">
              <a:spcAft>
                <a:spcPct val="0"/>
              </a:spcAft>
            </a:pPr>
            <a:endParaRPr lang="en-IN" sz="2000" dirty="0">
              <a:solidFill>
                <a:srgbClr val="C00000"/>
              </a:solidFill>
            </a:endParaRPr>
          </a:p>
          <a:p>
            <a:pPr algn="just">
              <a:spcAft>
                <a:spcPct val="0"/>
              </a:spcAft>
            </a:pPr>
            <a:endParaRPr lang="en-IN" sz="2000" dirty="0">
              <a:solidFill>
                <a:srgbClr val="C00000"/>
              </a:solidFill>
            </a:endParaRPr>
          </a:p>
          <a:p>
            <a:pPr algn="just">
              <a:spcAft>
                <a:spcPct val="0"/>
              </a:spcAft>
            </a:pPr>
            <a:endParaRPr lang="en-US" sz="2000" dirty="0">
              <a:solidFill>
                <a:srgbClr val="C00000"/>
              </a:solidFill>
            </a:endParaRPr>
          </a:p>
          <a:p>
            <a:pPr algn="just">
              <a:spcAft>
                <a:spcPct val="0"/>
              </a:spcAft>
            </a:pPr>
            <a:endParaRPr lang="en-US" sz="2000" dirty="0">
              <a:solidFill>
                <a:srgbClr val="C00000"/>
              </a:solidFill>
            </a:endParaRPr>
          </a:p>
          <a:p>
            <a:pPr marL="0" indent="0" algn="r">
              <a:spcAft>
                <a:spcPct val="0"/>
              </a:spcAft>
              <a:buNone/>
            </a:pPr>
            <a:r>
              <a:rPr lang="en-IN" sz="1200" dirty="0">
                <a:solidFill>
                  <a:srgbClr val="C00000"/>
                </a:solidFill>
              </a:rPr>
              <a:t>                                                                                                                 </a:t>
            </a:r>
            <a:endParaRPr lang="en-US" sz="2000" dirty="0"/>
          </a:p>
          <a:p>
            <a:pPr marL="0" indent="0" algn="ctr">
              <a:spcBef>
                <a:spcPct val="20000"/>
              </a:spcBef>
              <a:buClr>
                <a:schemeClr val="accent3"/>
              </a:buClr>
              <a:buSzPct val="95000"/>
              <a:buNone/>
              <a:defRPr/>
            </a:pPr>
            <a:endParaRPr lang="en-IN" dirty="0">
              <a:solidFill>
                <a:srgbClr val="FFC000"/>
              </a:solidFill>
              <a:effectLst>
                <a:outerShdw blurRad="38100" dist="38100" dir="2700000" algn="tl">
                  <a:srgbClr val="000000">
                    <a:alpha val="43137"/>
                  </a:srgbClr>
                </a:outerShdw>
              </a:effectLst>
              <a:latin typeface="Trebuchet MS" panose="020B0603020202020204" pitchFamily="34" charset="0"/>
            </a:endParaRPr>
          </a:p>
          <a:p>
            <a:pPr marL="0" indent="0">
              <a:spcBef>
                <a:spcPct val="20000"/>
              </a:spcBef>
              <a:buClr>
                <a:schemeClr val="accent3"/>
              </a:buClr>
              <a:buSzPct val="95000"/>
              <a:buNone/>
              <a:defRPr/>
            </a:pPr>
            <a:r>
              <a:rPr lang="en-IN" dirty="0">
                <a:solidFill>
                  <a:srgbClr val="FFC000"/>
                </a:solidFill>
                <a:effectLst>
                  <a:outerShdw blurRad="38100" dist="38100" dir="2700000" algn="tl">
                    <a:srgbClr val="000000">
                      <a:alpha val="43137"/>
                    </a:srgbClr>
                  </a:outerShdw>
                </a:effectLst>
                <a:latin typeface="Trebuchet MS" panose="020B0603020202020204" pitchFamily="34" charset="0"/>
              </a:rPr>
              <a:t>       </a:t>
            </a:r>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graphicFrame>
        <p:nvGraphicFramePr>
          <p:cNvPr id="4" name="Table 3"/>
          <p:cNvGraphicFramePr>
            <a:graphicFrameLocks noGrp="1"/>
          </p:cNvGraphicFramePr>
          <p:nvPr/>
        </p:nvGraphicFramePr>
        <p:xfrm>
          <a:off x="182937" y="2078183"/>
          <a:ext cx="8875002" cy="4302281"/>
        </p:xfrm>
        <a:graphic>
          <a:graphicData uri="http://schemas.openxmlformats.org/drawingml/2006/table">
            <a:tbl>
              <a:tblPr firstRow="1" firstCol="1" bandRow="1"/>
              <a:tblGrid>
                <a:gridCol w="657234">
                  <a:extLst>
                    <a:ext uri="{9D8B030D-6E8A-4147-A177-3AD203B41FA5}">
                      <a16:colId xmlns:a16="http://schemas.microsoft.com/office/drawing/2014/main" val="20000"/>
                    </a:ext>
                  </a:extLst>
                </a:gridCol>
                <a:gridCol w="1193867">
                  <a:extLst>
                    <a:ext uri="{9D8B030D-6E8A-4147-A177-3AD203B41FA5}">
                      <a16:colId xmlns:a16="http://schemas.microsoft.com/office/drawing/2014/main" val="20001"/>
                    </a:ext>
                  </a:extLst>
                </a:gridCol>
                <a:gridCol w="2384929">
                  <a:extLst>
                    <a:ext uri="{9D8B030D-6E8A-4147-A177-3AD203B41FA5}">
                      <a16:colId xmlns:a16="http://schemas.microsoft.com/office/drawing/2014/main" val="20002"/>
                    </a:ext>
                  </a:extLst>
                </a:gridCol>
                <a:gridCol w="1446289">
                  <a:extLst>
                    <a:ext uri="{9D8B030D-6E8A-4147-A177-3AD203B41FA5}">
                      <a16:colId xmlns:a16="http://schemas.microsoft.com/office/drawing/2014/main" val="20003"/>
                    </a:ext>
                  </a:extLst>
                </a:gridCol>
                <a:gridCol w="1866995">
                  <a:extLst>
                    <a:ext uri="{9D8B030D-6E8A-4147-A177-3AD203B41FA5}">
                      <a16:colId xmlns:a16="http://schemas.microsoft.com/office/drawing/2014/main" val="20004"/>
                    </a:ext>
                  </a:extLst>
                </a:gridCol>
                <a:gridCol w="1325688">
                  <a:extLst>
                    <a:ext uri="{9D8B030D-6E8A-4147-A177-3AD203B41FA5}">
                      <a16:colId xmlns:a16="http://schemas.microsoft.com/office/drawing/2014/main" val="20005"/>
                    </a:ext>
                  </a:extLst>
                </a:gridCol>
              </a:tblGrid>
              <a:tr h="548673">
                <a:tc>
                  <a:txBody>
                    <a:bodyPr/>
                    <a:lstStyle/>
                    <a:p>
                      <a:pPr marL="0" marR="0" algn="just">
                        <a:lnSpc>
                          <a:spcPct val="107000"/>
                        </a:lnSpc>
                        <a:spcBef>
                          <a:spcPct val="0"/>
                        </a:spcBef>
                        <a:spcAft>
                          <a:spcPct val="0"/>
                        </a:spcAft>
                      </a:pPr>
                      <a:r>
                        <a:rPr lang="en-IN" b="1" err="1">
                          <a:solidFill>
                            <a:srgbClr val="FF0000"/>
                          </a:solidFill>
                        </a:rPr>
                        <a:t>Sl no</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b="1">
                          <a:solidFill>
                            <a:srgbClr val="FF0000"/>
                          </a:solidFill>
                        </a:rPr>
                        <a:t>LOC by</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b="1">
                          <a:solidFill>
                            <a:srgbClr val="FF0000"/>
                          </a:solidFill>
                        </a:rPr>
                        <a:t>LOC to</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b="1">
                          <a:solidFill>
                            <a:srgbClr val="FF0000"/>
                          </a:solidFill>
                        </a:rPr>
                        <a:t>LOC Amount</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b="1">
                          <a:solidFill>
                            <a:srgbClr val="FF0000"/>
                          </a:solidFill>
                        </a:rPr>
                        <a:t>Purpose</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b="1">
                          <a:solidFill>
                            <a:srgbClr val="FF0000"/>
                          </a:solidFill>
                        </a:rPr>
                        <a:t>IC no</a:t>
                      </a:r>
                      <a:endParaRPr lang="en-US" b="1">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46877">
                <a:tc>
                  <a:txBody>
                    <a:bodyPr/>
                    <a:lstStyle/>
                    <a:p>
                      <a:pPr marL="0" marR="0" algn="just">
                        <a:lnSpc>
                          <a:spcPct val="107000"/>
                        </a:lnSpc>
                        <a:spcBef>
                          <a:spcPct val="0"/>
                        </a:spcBef>
                        <a:spcAft>
                          <a:spcPct val="0"/>
                        </a:spcAft>
                      </a:pPr>
                      <a:r>
                        <a:rPr lang="en-IN" sz="1600">
                          <a:solidFill>
                            <a:srgbClr val="00B050"/>
                          </a:solidFill>
                        </a:rPr>
                        <a:t>1</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Exim Bank (Govt of India)</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Government of the Socialist  Republic of Vietnam (GO-VNM)</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USD 180 million</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 For procurement of Offshore</a:t>
                      </a:r>
                      <a:endParaRPr lang="en-US" sz="1600">
                        <a:solidFill>
                          <a:srgbClr val="00B050"/>
                        </a:solidFill>
                      </a:endParaRPr>
                    </a:p>
                    <a:p>
                      <a:pPr marL="0" marR="0" algn="just">
                        <a:lnSpc>
                          <a:spcPct val="107000"/>
                        </a:lnSpc>
                        <a:spcBef>
                          <a:spcPct val="0"/>
                        </a:spcBef>
                        <a:spcAft>
                          <a:spcPct val="0"/>
                        </a:spcAft>
                      </a:pPr>
                      <a:r>
                        <a:rPr lang="en-IN" sz="1600">
                          <a:solidFill>
                            <a:srgbClr val="00B050"/>
                          </a:solidFill>
                        </a:rPr>
                        <a:t>Patrol Vessels (OPV) in the borrower country</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IC/111/2025</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66993">
                <a:tc>
                  <a:txBody>
                    <a:bodyPr/>
                    <a:lstStyle/>
                    <a:p>
                      <a:pPr marL="0" marR="0" algn="just">
                        <a:lnSpc>
                          <a:spcPct val="107000"/>
                        </a:lnSpc>
                        <a:spcBef>
                          <a:spcPct val="0"/>
                        </a:spcBef>
                        <a:spcAft>
                          <a:spcPct val="0"/>
                        </a:spcAft>
                      </a:pPr>
                      <a:r>
                        <a:rPr lang="en-IN" sz="1600">
                          <a:solidFill>
                            <a:srgbClr val="00B050"/>
                          </a:solidFill>
                        </a:rPr>
                        <a:t>2</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Exim Bank (Govt of India)</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Government of the Socialist Republic of Vietnam (GO-VNM)</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USD 120 million</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For procurement of High</a:t>
                      </a:r>
                      <a:endParaRPr lang="en-US" sz="1600">
                        <a:solidFill>
                          <a:srgbClr val="00B050"/>
                        </a:solidFill>
                      </a:endParaRPr>
                    </a:p>
                    <a:p>
                      <a:pPr marL="0" marR="0" algn="just">
                        <a:lnSpc>
                          <a:spcPct val="107000"/>
                        </a:lnSpc>
                        <a:spcBef>
                          <a:spcPct val="0"/>
                        </a:spcBef>
                        <a:spcAft>
                          <a:spcPct val="0"/>
                        </a:spcAft>
                      </a:pPr>
                      <a:r>
                        <a:rPr lang="en-IN" sz="1600">
                          <a:solidFill>
                            <a:srgbClr val="00B050"/>
                          </a:solidFill>
                        </a:rPr>
                        <a:t>Speed Guard Boats in the borrower country</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IC/112/2025</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93819">
                <a:tc>
                  <a:txBody>
                    <a:bodyPr/>
                    <a:lstStyle/>
                    <a:p>
                      <a:pPr marL="0" marR="0" algn="just">
                        <a:lnSpc>
                          <a:spcPct val="107000"/>
                        </a:lnSpc>
                        <a:spcBef>
                          <a:spcPct val="0"/>
                        </a:spcBef>
                        <a:spcAft>
                          <a:spcPct val="0"/>
                        </a:spcAft>
                      </a:pPr>
                      <a:r>
                        <a:rPr lang="en-IN" sz="1600">
                          <a:solidFill>
                            <a:srgbClr val="00B050"/>
                          </a:solidFill>
                        </a:rPr>
                        <a:t>3</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Exim Bank (Govt of India)</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Govt. of Mongolia (GO-MNG)</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FF0000"/>
                          </a:solidFill>
                        </a:rPr>
                        <a:t>USD 700 million</a:t>
                      </a:r>
                      <a:endParaRPr lang="en-US" sz="16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for financing construction of Crude Oil Refinery Plant in Mongolia</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ct val="0"/>
                        </a:spcAft>
                      </a:pPr>
                      <a:r>
                        <a:rPr lang="en-IN" sz="1600">
                          <a:solidFill>
                            <a:srgbClr val="00B050"/>
                          </a:solidFill>
                        </a:rPr>
                        <a:t>IC/383/2025</a:t>
                      </a:r>
                      <a:endParaRPr lang="en-US" sz="16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665018"/>
            <a:ext cx="8866909" cy="609600"/>
          </a:xfrm>
        </p:spPr>
        <p:txBody>
          <a:bodyPr/>
          <a:lstStyle/>
          <a:p>
            <a:r>
              <a:rPr lang="en-US" sz="1800" b="1" dirty="0" smtClean="0">
                <a:latin typeface="Trebuchet MS" panose="020B0603020202020204" pitchFamily="34" charset="0"/>
              </a:rPr>
              <a:t>                 </a:t>
            </a:r>
            <a:r>
              <a:rPr lang="en-US" sz="1800" b="1" dirty="0" err="1">
                <a:latin typeface="Trebuchet MS" panose="020B0603020202020204" pitchFamily="34" charset="0"/>
              </a:rPr>
              <a:t>Centralisation</a:t>
            </a:r>
            <a:r>
              <a:rPr lang="en-US" sz="1800" b="1" dirty="0">
                <a:latin typeface="Trebuchet MS" panose="020B0603020202020204" pitchFamily="34" charset="0"/>
              </a:rPr>
              <a:t> of External Commercial Borrowing (ECB) – Guidelines and Standard Operating Procedures (SOP) (IC/677/2025)</a:t>
            </a:r>
            <a:r>
              <a:rPr lang="en-US" sz="1800" b="1" dirty="0" smtClean="0">
                <a:latin typeface="Trebuchet MS" panose="020B0603020202020204" pitchFamily="34" charset="0"/>
              </a:rPr>
              <a:t/>
            </a:r>
            <a:br>
              <a:rPr lang="en-US" sz="1800" b="1" dirty="0" smtClean="0">
                <a:latin typeface="Trebuchet MS" panose="020B0603020202020204" pitchFamily="34" charset="0"/>
              </a:rPr>
            </a:br>
            <a:r>
              <a:rPr lang="en-US" sz="1800" b="1" dirty="0" smtClean="0">
                <a:latin typeface="Trebuchet MS" panose="020B0603020202020204" pitchFamily="34" charset="0"/>
              </a:rPr>
              <a:t/>
            </a:r>
            <a:br>
              <a:rPr lang="en-US" sz="1800" b="1" dirty="0" smtClean="0">
                <a:latin typeface="Trebuchet MS" panose="020B0603020202020204" pitchFamily="34" charset="0"/>
              </a:rPr>
            </a:br>
            <a:endParaRPr lang="en-US" sz="1800" b="1" dirty="0">
              <a:latin typeface="Trebuchet MS" panose="020B0603020202020204" pitchFamily="34" charset="0"/>
            </a:endParaRPr>
          </a:p>
        </p:txBody>
      </p:sp>
      <p:sp>
        <p:nvSpPr>
          <p:cNvPr id="3" name="Content Placeholder 2"/>
          <p:cNvSpPr>
            <a:spLocks noGrp="1"/>
          </p:cNvSpPr>
          <p:nvPr>
            <p:ph idx="1"/>
          </p:nvPr>
        </p:nvSpPr>
        <p:spPr>
          <a:xfrm>
            <a:off x="166255" y="1294074"/>
            <a:ext cx="8977746" cy="5703455"/>
          </a:xfrm>
        </p:spPr>
        <p:txBody>
          <a:bodyPr/>
          <a:lstStyle/>
          <a:p>
            <a:pPr algn="just"/>
            <a:r>
              <a:rPr lang="en-US" sz="1800" dirty="0">
                <a:solidFill>
                  <a:srgbClr val="FF0000"/>
                </a:solidFill>
                <a:latin typeface="Trebuchet MS" panose="020B0603020202020204" pitchFamily="34" charset="0"/>
              </a:rPr>
              <a:t>External Commercial Borrowings </a:t>
            </a:r>
            <a:r>
              <a:rPr lang="en-US" sz="1800" dirty="0">
                <a:solidFill>
                  <a:schemeClr val="tx1"/>
                </a:solidFill>
                <a:latin typeface="Trebuchet MS" panose="020B0603020202020204" pitchFamily="34" charset="0"/>
              </a:rPr>
              <a:t>are commercial loans raised by eligible resident </a:t>
            </a:r>
            <a:r>
              <a:rPr lang="en-US" sz="1800" dirty="0" smtClean="0">
                <a:solidFill>
                  <a:schemeClr val="tx1"/>
                </a:solidFill>
                <a:latin typeface="Trebuchet MS" panose="020B0603020202020204" pitchFamily="34" charset="0"/>
              </a:rPr>
              <a:t>entities from </a:t>
            </a:r>
            <a:r>
              <a:rPr lang="en-US" sz="1800" dirty="0" err="1">
                <a:solidFill>
                  <a:schemeClr val="tx1"/>
                </a:solidFill>
                <a:latin typeface="Trebuchet MS" panose="020B0603020202020204" pitchFamily="34" charset="0"/>
              </a:rPr>
              <a:t>recognised</a:t>
            </a:r>
            <a:r>
              <a:rPr lang="en-US" sz="1800" dirty="0">
                <a:solidFill>
                  <a:schemeClr val="tx1"/>
                </a:solidFill>
                <a:latin typeface="Trebuchet MS" panose="020B0603020202020204" pitchFamily="34" charset="0"/>
              </a:rPr>
              <a:t> non-resident entities and should conform to parameters such </a:t>
            </a:r>
            <a:r>
              <a:rPr lang="en-US" sz="1800" dirty="0" smtClean="0">
                <a:solidFill>
                  <a:srgbClr val="00B050"/>
                </a:solidFill>
                <a:latin typeface="Trebuchet MS" panose="020B0603020202020204" pitchFamily="34" charset="0"/>
              </a:rPr>
              <a:t>as minimum </a:t>
            </a:r>
            <a:r>
              <a:rPr lang="en-US" sz="1800" dirty="0">
                <a:solidFill>
                  <a:srgbClr val="00B050"/>
                </a:solidFill>
                <a:latin typeface="Trebuchet MS" panose="020B0603020202020204" pitchFamily="34" charset="0"/>
              </a:rPr>
              <a:t>maturity, permitted and non-permitted end-uses, maximum all-in-cost </a:t>
            </a:r>
            <a:r>
              <a:rPr lang="en-US" sz="1800" dirty="0" smtClean="0">
                <a:solidFill>
                  <a:srgbClr val="00B050"/>
                </a:solidFill>
                <a:latin typeface="Trebuchet MS" panose="020B0603020202020204" pitchFamily="34" charset="0"/>
              </a:rPr>
              <a:t>ceiling</a:t>
            </a:r>
            <a:r>
              <a:rPr lang="en-US" sz="1800" dirty="0" smtClean="0">
                <a:solidFill>
                  <a:schemeClr val="tx1"/>
                </a:solidFill>
                <a:latin typeface="Trebuchet MS" panose="020B0603020202020204" pitchFamily="34" charset="0"/>
              </a:rPr>
              <a:t>, etc.</a:t>
            </a:r>
          </a:p>
          <a:p>
            <a:pPr algn="just"/>
            <a:r>
              <a:rPr lang="en-US" sz="1800" dirty="0" smtClean="0">
                <a:solidFill>
                  <a:schemeClr val="tx1"/>
                </a:solidFill>
                <a:latin typeface="Trebuchet MS" panose="020B0603020202020204" pitchFamily="34" charset="0"/>
              </a:rPr>
              <a:t>S&amp;P Section, Integrated Treasury </a:t>
            </a:r>
            <a:r>
              <a:rPr lang="en-US" sz="1800" dirty="0" err="1" smtClean="0">
                <a:solidFill>
                  <a:schemeClr val="tx1"/>
                </a:solidFill>
                <a:latin typeface="Trebuchet MS" panose="020B0603020202020204" pitchFamily="34" charset="0"/>
              </a:rPr>
              <a:t>Vertial</a:t>
            </a:r>
            <a:r>
              <a:rPr lang="en-US" sz="1800" dirty="0" smtClean="0">
                <a:solidFill>
                  <a:schemeClr val="tx1"/>
                </a:solidFill>
                <a:latin typeface="Trebuchet MS" panose="020B0603020202020204" pitchFamily="34" charset="0"/>
              </a:rPr>
              <a:t> is the nodal office for all ECB transactions. Branch shall not independently handle any ECB transactions without nodal office authorization. </a:t>
            </a:r>
            <a:r>
              <a:rPr lang="en-US" sz="1800" dirty="0">
                <a:solidFill>
                  <a:schemeClr val="tx1"/>
                </a:solidFill>
                <a:latin typeface="Trebuchet MS" panose="020B0603020202020204" pitchFamily="34" charset="0"/>
              </a:rPr>
              <a:t>Dedicated email ID for all ECB related matters </a:t>
            </a:r>
            <a:r>
              <a:rPr lang="en-US" sz="1800" dirty="0">
                <a:solidFill>
                  <a:srgbClr val="FF0000"/>
                </a:solidFill>
                <a:latin typeface="Trebuchet MS" panose="020B0603020202020204" pitchFamily="34" charset="0"/>
              </a:rPr>
              <a:t>is </a:t>
            </a:r>
            <a:r>
              <a:rPr lang="en-US" sz="1800" dirty="0">
                <a:solidFill>
                  <a:srgbClr val="FF0000"/>
                </a:solidFill>
                <a:latin typeface="Trebuchet MS" panose="020B0603020202020204" pitchFamily="34" charset="0"/>
                <a:hlinkClick r:id="rId2"/>
              </a:rPr>
              <a:t>ecb@canarabank.com</a:t>
            </a:r>
            <a:r>
              <a:rPr lang="en-US" sz="1800" dirty="0">
                <a:solidFill>
                  <a:srgbClr val="FF0000"/>
                </a:solidFill>
                <a:latin typeface="Trebuchet MS" panose="020B0603020202020204" pitchFamily="34" charset="0"/>
              </a:rPr>
              <a:t>.</a:t>
            </a:r>
            <a:endParaRPr lang="en-US" sz="1800" dirty="0" smtClean="0">
              <a:solidFill>
                <a:srgbClr val="FF0000"/>
              </a:solidFill>
              <a:latin typeface="Trebuchet MS" panose="020B0603020202020204" pitchFamily="34" charset="0"/>
            </a:endParaRPr>
          </a:p>
          <a:p>
            <a:pPr algn="just"/>
            <a:r>
              <a:rPr lang="en-US" sz="1800" dirty="0">
                <a:latin typeface="Trebuchet MS" panose="020B0603020202020204" pitchFamily="34" charset="0"/>
                <a:ea typeface="+mj-ea"/>
                <a:cs typeface="+mj-cs"/>
              </a:rPr>
              <a:t>Important Terms:</a:t>
            </a:r>
          </a:p>
          <a:p>
            <a:pPr marL="0" indent="0" algn="just">
              <a:buNone/>
            </a:pPr>
            <a:r>
              <a:rPr lang="en-US" dirty="0">
                <a:latin typeface="Trebuchet MS" panose="020B0603020202020204" pitchFamily="34" charset="0"/>
                <a:ea typeface="+mj-ea"/>
                <a:cs typeface="+mj-cs"/>
              </a:rPr>
              <a:t>1.All-in-Cost:I</a:t>
            </a:r>
            <a:r>
              <a:rPr lang="en-US" dirty="0" smtClean="0">
                <a:solidFill>
                  <a:schemeClr val="tx1"/>
                </a:solidFill>
                <a:latin typeface="Trebuchet MS" panose="020B0603020202020204" pitchFamily="34" charset="0"/>
              </a:rPr>
              <a:t>t </a:t>
            </a:r>
            <a:r>
              <a:rPr lang="en-US" dirty="0">
                <a:solidFill>
                  <a:schemeClr val="tx1"/>
                </a:solidFill>
                <a:latin typeface="Trebuchet MS" panose="020B0603020202020204" pitchFamily="34" charset="0"/>
              </a:rPr>
              <a:t>includes rate of interest, other fees, expenses, charges, guarantee fees, ECA charges, whether paid in foreign currency or INR but will not include commitment fees and withholding tax payable in INR</a:t>
            </a:r>
            <a:r>
              <a:rPr lang="en-US" dirty="0" smtClean="0">
                <a:solidFill>
                  <a:schemeClr val="tx1"/>
                </a:solidFill>
                <a:latin typeface="Trebuchet MS" panose="020B0603020202020204" pitchFamily="34" charset="0"/>
              </a:rPr>
              <a:t>.</a:t>
            </a:r>
          </a:p>
          <a:p>
            <a:pPr marL="0" indent="0" algn="just">
              <a:buNone/>
            </a:pPr>
            <a:r>
              <a:rPr lang="en-US" dirty="0">
                <a:latin typeface="Trebuchet MS" panose="020B0603020202020204" pitchFamily="34" charset="0"/>
                <a:ea typeface="+mj-ea"/>
                <a:cs typeface="+mj-cs"/>
              </a:rPr>
              <a:t>2.Approval route: </a:t>
            </a:r>
            <a:r>
              <a:rPr lang="en-US" dirty="0" smtClean="0">
                <a:solidFill>
                  <a:schemeClr val="tx1"/>
                </a:solidFill>
                <a:latin typeface="Trebuchet MS" panose="020B0603020202020204" pitchFamily="34" charset="0"/>
              </a:rPr>
              <a:t>Under </a:t>
            </a:r>
            <a:r>
              <a:rPr lang="en-US" dirty="0">
                <a:solidFill>
                  <a:schemeClr val="tx1"/>
                </a:solidFill>
                <a:latin typeface="Trebuchet MS" panose="020B0603020202020204" pitchFamily="34" charset="0"/>
              </a:rPr>
              <a:t>the ECB/TC framework, ECB/TC can be raised either under the </a:t>
            </a:r>
            <a:r>
              <a:rPr lang="en-US" dirty="0">
                <a:solidFill>
                  <a:srgbClr val="00B050"/>
                </a:solidFill>
                <a:latin typeface="Trebuchet MS" panose="020B0603020202020204" pitchFamily="34" charset="0"/>
              </a:rPr>
              <a:t>automatic route or under the approval route</a:t>
            </a:r>
            <a:r>
              <a:rPr lang="en-US" dirty="0">
                <a:solidFill>
                  <a:schemeClr val="tx1"/>
                </a:solidFill>
                <a:latin typeface="Trebuchet MS" panose="020B0603020202020204" pitchFamily="34" charset="0"/>
              </a:rPr>
              <a:t>. Under the </a:t>
            </a:r>
            <a:r>
              <a:rPr lang="en-US" dirty="0">
                <a:solidFill>
                  <a:srgbClr val="00B050"/>
                </a:solidFill>
                <a:latin typeface="Trebuchet MS" panose="020B0603020202020204" pitchFamily="34" charset="0"/>
              </a:rPr>
              <a:t>approval route</a:t>
            </a:r>
            <a:r>
              <a:rPr lang="en-US" dirty="0">
                <a:solidFill>
                  <a:schemeClr val="tx1"/>
                </a:solidFill>
                <a:latin typeface="Trebuchet MS" panose="020B0603020202020204" pitchFamily="34" charset="0"/>
              </a:rPr>
              <a:t>, the prospective borrowers are required to </a:t>
            </a:r>
            <a:r>
              <a:rPr lang="en-US" dirty="0">
                <a:solidFill>
                  <a:srgbClr val="00B050"/>
                </a:solidFill>
                <a:latin typeface="Trebuchet MS" panose="020B0603020202020204" pitchFamily="34" charset="0"/>
              </a:rPr>
              <a:t>send their requests to the Reserve Bank through their AD Banks for </a:t>
            </a:r>
            <a:r>
              <a:rPr lang="en-US" dirty="0" smtClean="0">
                <a:solidFill>
                  <a:srgbClr val="00B050"/>
                </a:solidFill>
                <a:latin typeface="Trebuchet MS" panose="020B0603020202020204" pitchFamily="34" charset="0"/>
              </a:rPr>
              <a:t>examination.</a:t>
            </a:r>
          </a:p>
          <a:p>
            <a:pPr marL="0" indent="0" algn="just">
              <a:buNone/>
            </a:pPr>
            <a:r>
              <a:rPr lang="en-US" dirty="0" smtClean="0">
                <a:latin typeface="Trebuchet MS" panose="020B0603020202020204" pitchFamily="34" charset="0"/>
                <a:ea typeface="+mj-ea"/>
                <a:cs typeface="+mj-cs"/>
              </a:rPr>
              <a:t>3.Automatic </a:t>
            </a:r>
            <a:r>
              <a:rPr lang="en-US" dirty="0">
                <a:latin typeface="Trebuchet MS" panose="020B0603020202020204" pitchFamily="34" charset="0"/>
                <a:ea typeface="+mj-ea"/>
                <a:cs typeface="+mj-cs"/>
              </a:rPr>
              <a:t>route: </a:t>
            </a:r>
            <a:r>
              <a:rPr lang="en-US" dirty="0">
                <a:solidFill>
                  <a:schemeClr val="tx1"/>
                </a:solidFill>
                <a:latin typeface="Trebuchet MS" panose="020B0603020202020204" pitchFamily="34" charset="0"/>
              </a:rPr>
              <a:t>For the automatic route, the cases are examined by the </a:t>
            </a:r>
            <a:r>
              <a:rPr lang="en-US" dirty="0" err="1">
                <a:solidFill>
                  <a:schemeClr val="tx1"/>
                </a:solidFill>
                <a:latin typeface="Trebuchet MS" panose="020B0603020202020204" pitchFamily="34" charset="0"/>
              </a:rPr>
              <a:t>Authorised</a:t>
            </a:r>
            <a:r>
              <a:rPr lang="en-US" dirty="0">
                <a:solidFill>
                  <a:schemeClr val="tx1"/>
                </a:solidFill>
                <a:latin typeface="Trebuchet MS" panose="020B0603020202020204" pitchFamily="34" charset="0"/>
              </a:rPr>
              <a:t> Dealer Category-I (AD Category-I) banks</a:t>
            </a:r>
            <a:r>
              <a:rPr lang="en-US" sz="1800" dirty="0">
                <a:solidFill>
                  <a:schemeClr val="tx1"/>
                </a:solidFill>
                <a:latin typeface="Trebuchet MS" panose="020B0603020202020204" pitchFamily="34" charset="0"/>
              </a:rPr>
              <a:t>.</a:t>
            </a:r>
          </a:p>
          <a:p>
            <a:pPr algn="just"/>
            <a:endParaRPr lang="en-US" sz="20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117016853"/>
      </p:ext>
    </p:extLst>
  </p:cSld>
  <p:clrMapOvr>
    <a:masterClrMapping/>
  </p:clrMapOvr>
  <p:transition spd="med">
    <p:wheel/>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915400" cy="5181600"/>
          </a:xfrm>
        </p:spPr>
        <p:txBody>
          <a:bodyPr/>
          <a:lstStyle/>
          <a:p>
            <a:pPr>
              <a:buFont typeface="Wingdings" panose="05000000000000000000" pitchFamily="2" charset="2"/>
              <a:buChar char="q"/>
            </a:pPr>
            <a:r>
              <a:rPr lang="en-US" sz="1800" dirty="0">
                <a:effectLst>
                  <a:outerShdw blurRad="38100" dist="38100" dir="2700000" algn="tl">
                    <a:srgbClr val="000000">
                      <a:alpha val="43137"/>
                    </a:srgbClr>
                  </a:outerShdw>
                </a:effectLst>
              </a:rPr>
              <a:t>NEGATIVE LIST</a:t>
            </a:r>
            <a:r>
              <a:rPr lang="en-US" b="0" dirty="0"/>
              <a:t>, for which the ECB proceeds cannot be </a:t>
            </a:r>
            <a:r>
              <a:rPr lang="en-US" b="0" dirty="0" err="1"/>
              <a:t>utilised</a:t>
            </a:r>
            <a:r>
              <a:rPr lang="en-US" b="0" dirty="0"/>
              <a:t>, would </a:t>
            </a:r>
            <a:r>
              <a:rPr lang="en-IN" b="0" dirty="0"/>
              <a:t>include the following:</a:t>
            </a:r>
          </a:p>
          <a:p>
            <a:pPr>
              <a:buFont typeface="+mj-lt"/>
              <a:buAutoNum type="arabicPeriod"/>
            </a:pPr>
            <a:r>
              <a:rPr lang="en-IN" dirty="0">
                <a:solidFill>
                  <a:srgbClr val="FF0000"/>
                </a:solidFill>
                <a:latin typeface="Trebuchet MS" panose="020B0603020202020204" pitchFamily="34" charset="0"/>
              </a:rPr>
              <a:t>REAL ESTATE ACTIVITIES.</a:t>
            </a:r>
          </a:p>
          <a:p>
            <a:pPr>
              <a:buFont typeface="+mj-lt"/>
              <a:buAutoNum type="arabicPeriod"/>
            </a:pPr>
            <a:r>
              <a:rPr lang="en-US" dirty="0">
                <a:solidFill>
                  <a:srgbClr val="FF0000"/>
                </a:solidFill>
                <a:latin typeface="Trebuchet MS" panose="020B0603020202020204" pitchFamily="34" charset="0"/>
              </a:rPr>
              <a:t>INVESTMENT IN CAPITAL MARKET.</a:t>
            </a:r>
          </a:p>
          <a:p>
            <a:pPr>
              <a:buFont typeface="+mj-lt"/>
              <a:buAutoNum type="arabicPeriod"/>
            </a:pPr>
            <a:r>
              <a:rPr lang="en-IN" dirty="0">
                <a:solidFill>
                  <a:srgbClr val="FF0000"/>
                </a:solidFill>
                <a:latin typeface="Trebuchet MS" panose="020B0603020202020204" pitchFamily="34" charset="0"/>
              </a:rPr>
              <a:t>EQUITY INVESTMENT.</a:t>
            </a:r>
          </a:p>
          <a:p>
            <a:pPr>
              <a:buFont typeface="+mj-lt"/>
              <a:buAutoNum type="arabicPeriod"/>
            </a:pPr>
            <a:r>
              <a:rPr lang="en-US" dirty="0">
                <a:solidFill>
                  <a:srgbClr val="FF0000"/>
                </a:solidFill>
                <a:latin typeface="Trebuchet MS" panose="020B0603020202020204" pitchFamily="34" charset="0"/>
              </a:rPr>
              <a:t>WORKING CAPITAL PURPOSES EXCEPT for Specific Purpose.</a:t>
            </a:r>
          </a:p>
          <a:p>
            <a:pPr>
              <a:buFont typeface="+mj-lt"/>
              <a:buAutoNum type="arabicPeriod"/>
            </a:pPr>
            <a:r>
              <a:rPr lang="en-US" dirty="0">
                <a:solidFill>
                  <a:srgbClr val="FF0000"/>
                </a:solidFill>
                <a:latin typeface="Trebuchet MS" panose="020B0603020202020204" pitchFamily="34" charset="0"/>
              </a:rPr>
              <a:t>GENERAL CORPORATE PURPOSES EXCEPT for Specific Purpose.</a:t>
            </a:r>
          </a:p>
          <a:p>
            <a:pPr>
              <a:buFont typeface="+mj-lt"/>
              <a:buAutoNum type="arabicPeriod"/>
            </a:pPr>
            <a:r>
              <a:rPr lang="en-US" dirty="0">
                <a:solidFill>
                  <a:srgbClr val="FF0000"/>
                </a:solidFill>
                <a:latin typeface="Trebuchet MS" panose="020B0603020202020204" pitchFamily="34" charset="0"/>
              </a:rPr>
              <a:t>REPAYMENT OF RUPEE LOANS EXCEPT for Specific Purpose.</a:t>
            </a:r>
          </a:p>
          <a:p>
            <a:pPr>
              <a:buFont typeface="+mj-lt"/>
              <a:buAutoNum type="arabicPeriod"/>
            </a:pPr>
            <a:r>
              <a:rPr lang="en-US" dirty="0">
                <a:solidFill>
                  <a:srgbClr val="FF0000"/>
                </a:solidFill>
                <a:latin typeface="Trebuchet MS" panose="020B0603020202020204" pitchFamily="34" charset="0"/>
              </a:rPr>
              <a:t>ON-LENDING TO ENTITIES EXCEPT by NBFC For specific Purpose</a:t>
            </a:r>
            <a:r>
              <a:rPr lang="en-US" b="0" dirty="0">
                <a:solidFill>
                  <a:srgbClr val="FF0000"/>
                </a:solidFill>
                <a:latin typeface="Trebuchet MS" panose="020B0603020202020204" pitchFamily="34" charset="0"/>
              </a:rPr>
              <a:t>.</a:t>
            </a:r>
            <a:endParaRPr lang="en-IN" dirty="0">
              <a:solidFill>
                <a:srgbClr val="FF0000"/>
              </a:solidFill>
              <a:latin typeface="Trebuchet MS" panose="020B0603020202020204" pitchFamily="34" charset="0"/>
            </a:endParaRPr>
          </a:p>
          <a:p>
            <a:pPr>
              <a:buFont typeface="Wingdings" panose="05000000000000000000" pitchFamily="2" charset="2"/>
              <a:buChar char="q"/>
            </a:pPr>
            <a:r>
              <a:rPr lang="en-IN" sz="2000" u="sng" dirty="0"/>
              <a:t>ECB facility for </a:t>
            </a:r>
            <a:r>
              <a:rPr lang="en-IN" sz="2000" u="sng" dirty="0">
                <a:solidFill>
                  <a:srgbClr val="002060"/>
                </a:solidFill>
                <a:latin typeface="Arial Black" panose="020B0A04020102020204" pitchFamily="34" charset="0"/>
              </a:rPr>
              <a:t>Startups-</a:t>
            </a:r>
            <a:r>
              <a:rPr lang="en-US" sz="2000" dirty="0">
                <a:solidFill>
                  <a:srgbClr val="002060"/>
                </a:solidFill>
                <a:latin typeface="Arial Black" panose="020B0A04020102020204" pitchFamily="34" charset="0"/>
              </a:rPr>
              <a:t>USD 3 million</a:t>
            </a:r>
            <a:r>
              <a:rPr lang="en-US" sz="2000" dirty="0">
                <a:latin typeface="Arial Black" panose="020B0A04020102020204" pitchFamily="34" charset="0"/>
              </a:rPr>
              <a:t> </a:t>
            </a:r>
            <a:r>
              <a:rPr lang="en-US" sz="2000" dirty="0"/>
              <a:t>or equivalent </a:t>
            </a:r>
            <a:r>
              <a:rPr lang="en-US" sz="2000" b="0" dirty="0"/>
              <a:t>per </a:t>
            </a:r>
            <a:r>
              <a:rPr lang="en-IN" sz="2000" b="0" dirty="0"/>
              <a:t>financial year</a:t>
            </a:r>
          </a:p>
          <a:p>
            <a:pPr>
              <a:buFont typeface="Wingdings" panose="05000000000000000000" pitchFamily="2" charset="2"/>
              <a:buChar char="q"/>
            </a:pPr>
            <a:r>
              <a:rPr lang="en-US" sz="2000" u="sng" dirty="0"/>
              <a:t>Public Sector Oil Marketing Companies </a:t>
            </a:r>
            <a:r>
              <a:rPr lang="en-US" sz="2000" u="sng" dirty="0">
                <a:solidFill>
                  <a:srgbClr val="00B050"/>
                </a:solidFill>
                <a:latin typeface="Arial Black" panose="020B0A04020102020204" pitchFamily="34" charset="0"/>
              </a:rPr>
              <a:t>(OMCs)-</a:t>
            </a:r>
            <a:r>
              <a:rPr lang="en-US" sz="2000" dirty="0">
                <a:solidFill>
                  <a:srgbClr val="00B050"/>
                </a:solidFill>
                <a:latin typeface="Arial Black" panose="020B0A04020102020204" pitchFamily="34" charset="0"/>
              </a:rPr>
              <a:t>USD 10 billion </a:t>
            </a:r>
            <a:r>
              <a:rPr lang="en-US" sz="2000" b="0" dirty="0"/>
              <a:t>or </a:t>
            </a:r>
            <a:r>
              <a:rPr lang="en-US" sz="2000" b="0" dirty="0" smtClean="0"/>
              <a:t>equivalent</a:t>
            </a:r>
            <a:endParaRPr lang="en-US" sz="2000" b="0" dirty="0"/>
          </a:p>
        </p:txBody>
      </p:sp>
      <p:sp>
        <p:nvSpPr>
          <p:cNvPr id="6" name="Title 1"/>
          <p:cNvSpPr txBox="1"/>
          <p:nvPr/>
        </p:nvSpPr>
        <p:spPr bwMode="auto">
          <a:xfrm>
            <a:off x="353961" y="593725"/>
            <a:ext cx="8156376" cy="396875"/>
          </a:xfrm>
          <a:prstGeom prst="rect">
            <a:avLst/>
          </a:prstGeom>
          <a:noFill/>
          <a:ln w="9525">
            <a:noFill/>
            <a:miter lim="800000"/>
          </a:ln>
        </p:spPr>
        <p:txBody>
          <a:bodyPr vert="horz" wrap="square" lIns="90000" tIns="45000" rIns="90000" bIns="45000" numCol="1" anchor="t" anchorCtr="0" compatLnSpc="1">
            <a:prstTxWarp prst="textNoShape">
              <a:avLst/>
            </a:prstTxWarp>
          </a:bodyPr>
          <a:lstStyle>
            <a:lvl1pPr algn="l" defTabSz="449263" rtl="0" eaLnBrk="1" fontAlgn="base" hangingPunct="1">
              <a:lnSpc>
                <a:spcPct val="105000"/>
              </a:lnSpc>
              <a:spcBef>
                <a:spcPct val="0"/>
              </a:spcBef>
              <a:spcAft>
                <a:spcPct val="0"/>
              </a:spcAft>
              <a:buClr>
                <a:srgbClr val="000000"/>
              </a:buClr>
              <a:buSzTx/>
              <a:buFont typeface="Times New Roman" pitchFamily="18" charset="0"/>
              <a:defRPr sz="2400">
                <a:solidFill>
                  <a:srgbClr val="7F0000"/>
                </a:solidFill>
                <a:latin typeface="+mj-lt"/>
                <a:ea typeface="+mj-ea"/>
                <a:cs typeface="+mj-cs"/>
              </a:defRPr>
            </a:lvl1pPr>
            <a:lvl2pPr algn="l" defTabSz="449263" rtl="0" eaLnBrk="1" fontAlgn="base" hangingPunct="1">
              <a:lnSpc>
                <a:spcPct val="105000"/>
              </a:lnSpc>
              <a:spcBef>
                <a:spcPct val="0"/>
              </a:spcBef>
              <a:spcAft>
                <a:spcPct val="0"/>
              </a:spcAft>
              <a:buClr>
                <a:srgbClr val="000000"/>
              </a:buClr>
              <a:buSzTx/>
              <a:buFont typeface="Times New Roman" pitchFamily="18" charset="0"/>
              <a:defRPr sz="2400">
                <a:solidFill>
                  <a:srgbClr val="7F0000"/>
                </a:solidFill>
                <a:latin typeface="TheSans B4 SemiLight" pitchFamily="32" charset="0"/>
                <a:ea typeface="Microsoft YaHei"/>
              </a:defRPr>
            </a:lvl2pPr>
            <a:lvl3pPr algn="l" defTabSz="449263" rtl="0" eaLnBrk="1" fontAlgn="base" hangingPunct="1">
              <a:lnSpc>
                <a:spcPct val="105000"/>
              </a:lnSpc>
              <a:spcBef>
                <a:spcPct val="0"/>
              </a:spcBef>
              <a:spcAft>
                <a:spcPct val="0"/>
              </a:spcAft>
              <a:buClr>
                <a:srgbClr val="000000"/>
              </a:buClr>
              <a:buSzTx/>
              <a:buFont typeface="Times New Roman" pitchFamily="18" charset="0"/>
              <a:defRPr sz="2400">
                <a:solidFill>
                  <a:srgbClr val="7F0000"/>
                </a:solidFill>
                <a:latin typeface="TheSans B4 SemiLight" pitchFamily="32" charset="0"/>
                <a:ea typeface="Microsoft YaHei"/>
              </a:defRPr>
            </a:lvl3pPr>
            <a:lvl4pPr algn="l" defTabSz="449263" rtl="0" eaLnBrk="1" fontAlgn="base" hangingPunct="1">
              <a:lnSpc>
                <a:spcPct val="105000"/>
              </a:lnSpc>
              <a:spcBef>
                <a:spcPct val="0"/>
              </a:spcBef>
              <a:spcAft>
                <a:spcPct val="0"/>
              </a:spcAft>
              <a:buClr>
                <a:srgbClr val="000000"/>
              </a:buClr>
              <a:buSzTx/>
              <a:buFont typeface="Times New Roman" pitchFamily="18" charset="0"/>
              <a:defRPr sz="2400">
                <a:solidFill>
                  <a:srgbClr val="7F0000"/>
                </a:solidFill>
                <a:latin typeface="TheSans B4 SemiLight" pitchFamily="32" charset="0"/>
                <a:ea typeface="Microsoft YaHei"/>
              </a:defRPr>
            </a:lvl4pPr>
            <a:lvl5pPr algn="l" defTabSz="449263" rtl="0" eaLnBrk="1" fontAlgn="base" hangingPunct="1">
              <a:lnSpc>
                <a:spcPct val="105000"/>
              </a:lnSpc>
              <a:spcBef>
                <a:spcPct val="0"/>
              </a:spcBef>
              <a:spcAft>
                <a:spcPct val="0"/>
              </a:spcAft>
              <a:buClr>
                <a:srgbClr val="000000"/>
              </a:buClr>
              <a:buSzTx/>
              <a:buFont typeface="Times New Roman" pitchFamily="18" charset="0"/>
              <a:defRPr sz="2400">
                <a:solidFill>
                  <a:srgbClr val="7F0000"/>
                </a:solidFill>
                <a:latin typeface="TheSans B4 SemiLight" pitchFamily="32" charset="0"/>
                <a:ea typeface="Microsoft YaHei"/>
              </a:defRPr>
            </a:lvl5pPr>
            <a:lvl6pPr marL="2514600" indent="-228600" algn="l" defTabSz="449263" rtl="0" eaLnBrk="1" fontAlgn="base" hangingPunct="1">
              <a:lnSpc>
                <a:spcPct val="105000"/>
              </a:lnSpc>
              <a:spcBef>
                <a:spcPct val="0"/>
              </a:spcBef>
              <a:spcAft>
                <a:spcPct val="0"/>
              </a:spcAft>
              <a:buClr>
                <a:srgbClr val="000000"/>
              </a:buClr>
              <a:buSzTx/>
              <a:buFont typeface="Times New Roman" pitchFamily="16" charset="0"/>
              <a:defRPr sz="2400">
                <a:solidFill>
                  <a:srgbClr val="7F0000"/>
                </a:solidFill>
                <a:latin typeface="TheSans B4 SemiLight" pitchFamily="32" charset="0"/>
                <a:ea typeface="Microsoft YaHei"/>
              </a:defRPr>
            </a:lvl6pPr>
            <a:lvl7pPr marL="2971800" indent="-228600" algn="l" defTabSz="449263" rtl="0" eaLnBrk="1" fontAlgn="base" hangingPunct="1">
              <a:lnSpc>
                <a:spcPct val="105000"/>
              </a:lnSpc>
              <a:spcBef>
                <a:spcPct val="0"/>
              </a:spcBef>
              <a:spcAft>
                <a:spcPct val="0"/>
              </a:spcAft>
              <a:buClr>
                <a:srgbClr val="000000"/>
              </a:buClr>
              <a:buSzTx/>
              <a:buFont typeface="Times New Roman" pitchFamily="16" charset="0"/>
              <a:defRPr sz="2400">
                <a:solidFill>
                  <a:srgbClr val="7F0000"/>
                </a:solidFill>
                <a:latin typeface="TheSans B4 SemiLight" pitchFamily="32" charset="0"/>
                <a:ea typeface="Microsoft YaHei"/>
              </a:defRPr>
            </a:lvl7pPr>
            <a:lvl8pPr marL="3429000" indent="-228600" algn="l" defTabSz="449263" rtl="0" eaLnBrk="1" fontAlgn="base" hangingPunct="1">
              <a:lnSpc>
                <a:spcPct val="105000"/>
              </a:lnSpc>
              <a:spcBef>
                <a:spcPct val="0"/>
              </a:spcBef>
              <a:spcAft>
                <a:spcPct val="0"/>
              </a:spcAft>
              <a:buClr>
                <a:srgbClr val="000000"/>
              </a:buClr>
              <a:buSzTx/>
              <a:buFont typeface="Times New Roman" pitchFamily="16" charset="0"/>
              <a:defRPr sz="2400">
                <a:solidFill>
                  <a:srgbClr val="7F0000"/>
                </a:solidFill>
                <a:latin typeface="TheSans B4 SemiLight" pitchFamily="32" charset="0"/>
                <a:ea typeface="Microsoft YaHei"/>
              </a:defRPr>
            </a:lvl8pPr>
            <a:lvl9pPr marL="3886200" indent="-228600" algn="l" defTabSz="449263" rtl="0" eaLnBrk="1" fontAlgn="base" hangingPunct="1">
              <a:lnSpc>
                <a:spcPct val="105000"/>
              </a:lnSpc>
              <a:spcBef>
                <a:spcPct val="0"/>
              </a:spcBef>
              <a:spcAft>
                <a:spcPct val="0"/>
              </a:spcAft>
              <a:buClr>
                <a:srgbClr val="000000"/>
              </a:buClr>
              <a:buSzTx/>
              <a:buFont typeface="Times New Roman" pitchFamily="16" charset="0"/>
              <a:defRPr sz="2400">
                <a:solidFill>
                  <a:srgbClr val="7F0000"/>
                </a:solidFill>
                <a:latin typeface="TheSans B4 SemiLight" pitchFamily="32" charset="0"/>
                <a:ea typeface="Microsoft YaHei"/>
              </a:defRPr>
            </a:lvl9pPr>
          </a:lstStyle>
          <a:p>
            <a:r>
              <a:rPr lang="en-US" b="1" kern="0" dirty="0">
                <a:solidFill>
                  <a:srgbClr val="C00000"/>
                </a:solidFill>
                <a:effectLst>
                  <a:outerShdw blurRad="38100" dist="38100" dir="2700000" algn="tl">
                    <a:srgbClr val="000000">
                      <a:alpha val="43137"/>
                    </a:srgbClr>
                  </a:outerShdw>
                </a:effectLst>
              </a:rPr>
              <a:t>EXTERNAL COMMERCIAL </a:t>
            </a:r>
            <a:r>
              <a:rPr lang="en-US" b="1" kern="0" dirty="0" smtClean="0">
                <a:solidFill>
                  <a:srgbClr val="C00000"/>
                </a:solidFill>
                <a:effectLst>
                  <a:outerShdw blurRad="38100" dist="38100" dir="2700000" algn="tl">
                    <a:srgbClr val="000000">
                      <a:alpha val="43137"/>
                    </a:srgbClr>
                  </a:outerShdw>
                </a:effectLst>
              </a:rPr>
              <a:t>BORROWING  - 677/25</a:t>
            </a:r>
            <a:endParaRPr lang="en-IN" b="1" kern="0" dirty="0">
              <a:solidFill>
                <a:srgbClr val="C00000"/>
              </a:solidFill>
              <a:effectLst>
                <a:outerShdw blurRad="38100" dist="38100" dir="2700000" algn="tl">
                  <a:srgbClr val="000000">
                    <a:alpha val="43137"/>
                  </a:srgbClr>
                </a:outerShdw>
              </a:effectLst>
            </a:endParaRPr>
          </a:p>
        </p:txBody>
      </p:sp>
      <p:sp>
        <p:nvSpPr>
          <p:cNvPr id="13" name="radarfort"/>
          <p:cNvSpPr txBox="1"/>
          <p:nvPr/>
        </p:nvSpPr>
        <p:spPr>
          <a:xfrm>
            <a:off x="5080000" y="6350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006321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6618"/>
            <a:ext cx="9051636" cy="5883564"/>
          </a:xfrm>
        </p:spPr>
        <p:txBody>
          <a:bodyPr/>
          <a:lstStyle/>
          <a:p>
            <a:pPr marL="0" indent="0">
              <a:buNone/>
            </a:pPr>
            <a:r>
              <a:rPr lang="en-US" sz="2400" dirty="0">
                <a:latin typeface="Trebuchet MS" panose="020B0603020202020204" pitchFamily="34" charset="0"/>
              </a:rPr>
              <a:t>Limit and leverage</a:t>
            </a:r>
            <a:r>
              <a:rPr lang="en-US" sz="2400" dirty="0" smtClean="0">
                <a:latin typeface="Trebuchet MS" panose="020B0603020202020204" pitchFamily="34" charset="0"/>
              </a:rPr>
              <a:t>:</a:t>
            </a:r>
          </a:p>
          <a:p>
            <a:pPr marL="0" indent="0">
              <a:buNone/>
            </a:pPr>
            <a:endParaRPr lang="en-US" sz="2400" dirty="0" smtClean="0">
              <a:latin typeface="Trebuchet MS" panose="020B0603020202020204" pitchFamily="34" charset="0"/>
            </a:endParaRPr>
          </a:p>
          <a:p>
            <a:pPr algn="just"/>
            <a:r>
              <a:rPr lang="en-US" sz="2000" dirty="0">
                <a:solidFill>
                  <a:schemeClr val="tx1"/>
                </a:solidFill>
                <a:latin typeface="Trebuchet MS" panose="020B0603020202020204" pitchFamily="34" charset="0"/>
              </a:rPr>
              <a:t>A</a:t>
            </a:r>
            <a:r>
              <a:rPr lang="en-US" sz="2000" dirty="0" smtClean="0">
                <a:solidFill>
                  <a:schemeClr val="tx1"/>
                </a:solidFill>
                <a:latin typeface="Trebuchet MS" panose="020B0603020202020204" pitchFamily="34" charset="0"/>
              </a:rPr>
              <a:t>ll </a:t>
            </a:r>
            <a:r>
              <a:rPr lang="en-US" sz="2000" dirty="0">
                <a:solidFill>
                  <a:schemeClr val="tx1"/>
                </a:solidFill>
                <a:latin typeface="Trebuchet MS" panose="020B0603020202020204" pitchFamily="34" charset="0"/>
              </a:rPr>
              <a:t>eligible borrowers can raise </a:t>
            </a:r>
            <a:r>
              <a:rPr lang="en-US" sz="2000" dirty="0">
                <a:solidFill>
                  <a:srgbClr val="00B050"/>
                </a:solidFill>
                <a:latin typeface="Trebuchet MS" panose="020B0603020202020204" pitchFamily="34" charset="0"/>
              </a:rPr>
              <a:t>ECB up to USD 750 million or equivalent </a:t>
            </a:r>
            <a:r>
              <a:rPr lang="en-US" sz="2000" dirty="0">
                <a:solidFill>
                  <a:schemeClr val="tx1"/>
                </a:solidFill>
                <a:latin typeface="Trebuchet MS" panose="020B0603020202020204" pitchFamily="34" charset="0"/>
              </a:rPr>
              <a:t>per financial year </a:t>
            </a:r>
            <a:r>
              <a:rPr lang="en-US" sz="2000" dirty="0">
                <a:solidFill>
                  <a:srgbClr val="00B050"/>
                </a:solidFill>
                <a:latin typeface="Trebuchet MS" panose="020B0603020202020204" pitchFamily="34" charset="0"/>
              </a:rPr>
              <a:t>under the automatic route</a:t>
            </a:r>
            <a:r>
              <a:rPr lang="en-US" sz="2000" dirty="0" smtClean="0">
                <a:solidFill>
                  <a:schemeClr val="tx1"/>
                </a:solidFill>
                <a:latin typeface="Trebuchet MS" panose="020B0603020202020204" pitchFamily="34" charset="0"/>
              </a:rPr>
              <a:t>.</a:t>
            </a:r>
          </a:p>
          <a:p>
            <a:pPr algn="just"/>
            <a:r>
              <a:rPr lang="en-US" sz="2000" dirty="0" smtClean="0">
                <a:solidFill>
                  <a:schemeClr val="tx1"/>
                </a:solidFill>
                <a:latin typeface="Trebuchet MS" panose="020B0603020202020204" pitchFamily="34" charset="0"/>
              </a:rPr>
              <a:t> In </a:t>
            </a:r>
            <a:r>
              <a:rPr lang="en-US" sz="2000" dirty="0">
                <a:solidFill>
                  <a:schemeClr val="tx1"/>
                </a:solidFill>
                <a:latin typeface="Trebuchet MS" panose="020B0603020202020204" pitchFamily="34" charset="0"/>
              </a:rPr>
              <a:t>case of FCY denominated ECB raised from direct foreign equity holder, </a:t>
            </a:r>
            <a:r>
              <a:rPr lang="en-US" sz="2000" dirty="0">
                <a:solidFill>
                  <a:srgbClr val="00B050"/>
                </a:solidFill>
                <a:latin typeface="Trebuchet MS" panose="020B0603020202020204" pitchFamily="34" charset="0"/>
              </a:rPr>
              <a:t>ECB </a:t>
            </a:r>
            <a:r>
              <a:rPr lang="en-US" sz="2000" dirty="0" smtClean="0">
                <a:solidFill>
                  <a:srgbClr val="00B050"/>
                </a:solidFill>
                <a:latin typeface="Trebuchet MS" panose="020B0603020202020204" pitchFamily="34" charset="0"/>
              </a:rPr>
              <a:t>liability-equity </a:t>
            </a:r>
            <a:r>
              <a:rPr lang="en-US" sz="2000" dirty="0">
                <a:solidFill>
                  <a:srgbClr val="00B050"/>
                </a:solidFill>
                <a:latin typeface="Trebuchet MS" panose="020B0603020202020204" pitchFamily="34" charset="0"/>
              </a:rPr>
              <a:t>ratio for ECB raised</a:t>
            </a:r>
            <a:r>
              <a:rPr lang="en-US" sz="2000" dirty="0">
                <a:solidFill>
                  <a:schemeClr val="tx1"/>
                </a:solidFill>
                <a:latin typeface="Trebuchet MS" panose="020B0603020202020204" pitchFamily="34" charset="0"/>
              </a:rPr>
              <a:t> under the automatic route </a:t>
            </a:r>
            <a:r>
              <a:rPr lang="en-US" sz="2000" dirty="0">
                <a:solidFill>
                  <a:srgbClr val="00B050"/>
                </a:solidFill>
                <a:latin typeface="Trebuchet MS" panose="020B0603020202020204" pitchFamily="34" charset="0"/>
              </a:rPr>
              <a:t>cannot exceed 7:1. </a:t>
            </a:r>
            <a:endParaRPr lang="en-US" sz="2000" dirty="0" smtClean="0">
              <a:solidFill>
                <a:srgbClr val="00B050"/>
              </a:solidFill>
              <a:latin typeface="Trebuchet MS" panose="020B0603020202020204" pitchFamily="34" charset="0"/>
            </a:endParaRPr>
          </a:p>
          <a:p>
            <a:pPr algn="just"/>
            <a:r>
              <a:rPr lang="en-US" sz="2000" dirty="0">
                <a:solidFill>
                  <a:srgbClr val="00B050"/>
                </a:solidFill>
                <a:latin typeface="Trebuchet MS" panose="020B0603020202020204" pitchFamily="34" charset="0"/>
              </a:rPr>
              <a:t>T</a:t>
            </a:r>
            <a:r>
              <a:rPr lang="en-US" sz="2000" dirty="0" smtClean="0">
                <a:solidFill>
                  <a:srgbClr val="00B050"/>
                </a:solidFill>
                <a:latin typeface="Trebuchet MS" panose="020B0603020202020204" pitchFamily="34" charset="0"/>
              </a:rPr>
              <a:t>his </a:t>
            </a:r>
            <a:r>
              <a:rPr lang="en-US" sz="2000" dirty="0">
                <a:solidFill>
                  <a:srgbClr val="00B050"/>
                </a:solidFill>
                <a:latin typeface="Trebuchet MS" panose="020B0603020202020204" pitchFamily="34" charset="0"/>
              </a:rPr>
              <a:t>ratio will not be applicable </a:t>
            </a:r>
            <a:r>
              <a:rPr lang="en-US" sz="2000" dirty="0">
                <a:solidFill>
                  <a:schemeClr val="tx1"/>
                </a:solidFill>
                <a:latin typeface="Trebuchet MS" panose="020B0603020202020204" pitchFamily="34" charset="0"/>
              </a:rPr>
              <a:t>if the outstanding amount of all ECB, including the proposed one</a:t>
            </a:r>
            <a:r>
              <a:rPr lang="en-US" sz="2000" dirty="0">
                <a:solidFill>
                  <a:srgbClr val="00B050"/>
                </a:solidFill>
                <a:latin typeface="Trebuchet MS" panose="020B0603020202020204" pitchFamily="34" charset="0"/>
              </a:rPr>
              <a:t>, is up to USD 5 million </a:t>
            </a:r>
            <a:r>
              <a:rPr lang="en-US" sz="2000" dirty="0">
                <a:solidFill>
                  <a:schemeClr val="tx1"/>
                </a:solidFill>
                <a:latin typeface="Trebuchet MS" panose="020B0603020202020204" pitchFamily="34" charset="0"/>
              </a:rPr>
              <a:t>or its equivalent. </a:t>
            </a:r>
            <a:endParaRPr lang="en-US" sz="2000" dirty="0" smtClean="0">
              <a:solidFill>
                <a:schemeClr val="tx1"/>
              </a:solidFill>
              <a:latin typeface="Trebuchet MS" panose="020B0603020202020204" pitchFamily="34" charset="0"/>
            </a:endParaRPr>
          </a:p>
          <a:p>
            <a:pPr algn="just"/>
            <a:r>
              <a:rPr lang="en-US" sz="2000" dirty="0" smtClean="0">
                <a:solidFill>
                  <a:schemeClr val="tx1"/>
                </a:solidFill>
                <a:latin typeface="Trebuchet MS" panose="020B0603020202020204" pitchFamily="34" charset="0"/>
              </a:rPr>
              <a:t>Further</a:t>
            </a:r>
            <a:r>
              <a:rPr lang="en-US" sz="2000" dirty="0">
                <a:solidFill>
                  <a:schemeClr val="tx1"/>
                </a:solidFill>
                <a:latin typeface="Trebuchet MS" panose="020B0603020202020204" pitchFamily="34" charset="0"/>
              </a:rPr>
              <a:t>, the borrowing entities will also be governed by the guidelines on debt equity ratio, issued, if any, by the sectoral or prudential regulator concerned</a:t>
            </a:r>
            <a:r>
              <a:rPr lang="en-US" sz="2000" dirty="0" smtClean="0">
                <a:solidFill>
                  <a:schemeClr val="tx1"/>
                </a:solidFill>
                <a:latin typeface="Trebuchet MS" panose="020B0603020202020204" pitchFamily="34" charset="0"/>
              </a:rPr>
              <a:t>.</a:t>
            </a:r>
          </a:p>
          <a:p>
            <a:pPr algn="just"/>
            <a:endParaRPr lang="en-US" sz="2000" dirty="0">
              <a:solidFill>
                <a:srgbClr val="00B050"/>
              </a:solidFill>
              <a:latin typeface="Trebuchet MS" panose="020B0603020202020204" pitchFamily="34" charset="0"/>
            </a:endParaRPr>
          </a:p>
        </p:txBody>
      </p:sp>
    </p:spTree>
    <p:extLst>
      <p:ext uri="{BB962C8B-B14F-4D97-AF65-F5344CB8AC3E}">
        <p14:creationId xmlns:p14="http://schemas.microsoft.com/office/powerpoint/2010/main" val="3434047733"/>
      </p:ext>
    </p:extLst>
  </p:cSld>
  <p:clrMapOvr>
    <a:masterClrMapping/>
  </p:clrMapOvr>
  <p:transition spd="med">
    <p:wheel/>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606830"/>
            <a:ext cx="8746733" cy="5865889"/>
          </a:xfrm>
        </p:spPr>
        <p:txBody>
          <a:bodyPr>
            <a:normAutofit/>
          </a:bodyPr>
          <a:lstStyle/>
          <a:p>
            <a:endParaRPr lang="en-US" b="0" dirty="0"/>
          </a:p>
          <a:p>
            <a:pPr marL="0" indent="0">
              <a:buNone/>
            </a:pPr>
            <a:r>
              <a:rPr lang="en-IN" dirty="0">
                <a:solidFill>
                  <a:srgbClr val="FF0000"/>
                </a:solidFill>
                <a:latin typeface="Cooper Black" panose="0208090404030B020404" pitchFamily="18" charset="0"/>
              </a:rPr>
              <a:t>SOP FOR UNTRACEABLE ENTITIES:</a:t>
            </a:r>
            <a:endParaRPr lang="en-IN" dirty="0">
              <a:solidFill>
                <a:schemeClr val="accent2">
                  <a:lumMod val="50000"/>
                </a:schemeClr>
              </a:solidFill>
            </a:endParaRPr>
          </a:p>
          <a:p>
            <a:pPr marL="0" indent="0">
              <a:buNone/>
            </a:pPr>
            <a:r>
              <a:rPr lang="en-IN" dirty="0"/>
              <a:t>entity are not reachable over mail/phone for a period of not less than </a:t>
            </a:r>
            <a:r>
              <a:rPr lang="en-IN" b="1" u="sng" dirty="0">
                <a:effectLst>
                  <a:outerShdw blurRad="38100" dist="38100" dir="2700000" algn="tl">
                    <a:srgbClr val="000000">
                      <a:alpha val="43137"/>
                    </a:srgbClr>
                  </a:outerShdw>
                </a:effectLst>
              </a:rPr>
              <a:t>two quarters with documented communications/ reminders numbering 6 </a:t>
            </a:r>
            <a:r>
              <a:rPr lang="en-IN" dirty="0"/>
              <a:t>or more  and fulfils both of the following conditions </a:t>
            </a:r>
            <a:r>
              <a:rPr lang="en-IN" dirty="0">
                <a:solidFill>
                  <a:srgbClr val="FF0000"/>
                </a:solidFill>
              </a:rPr>
              <a:t>:</a:t>
            </a:r>
          </a:p>
          <a:p>
            <a:pPr marL="0" indent="0">
              <a:buNone/>
            </a:pPr>
            <a:r>
              <a:rPr lang="en-IN" dirty="0">
                <a:solidFill>
                  <a:srgbClr val="002060"/>
                </a:solidFill>
              </a:rPr>
              <a:t>A) Entity not found to be operative at the registered office.</a:t>
            </a:r>
          </a:p>
          <a:p>
            <a:pPr marL="0" indent="0">
              <a:buNone/>
            </a:pPr>
            <a:r>
              <a:rPr lang="en-IN" dirty="0">
                <a:solidFill>
                  <a:srgbClr val="002060"/>
                </a:solidFill>
              </a:rPr>
              <a:t>B) Entities have not submitted Statutory Auditors Certificate </a:t>
            </a:r>
          </a:p>
          <a:p>
            <a:pPr marL="0" indent="0">
              <a:buNone/>
            </a:pPr>
            <a:endParaRPr lang="en-IN" dirty="0">
              <a:solidFill>
                <a:srgbClr val="FF0000"/>
              </a:solidFill>
              <a:latin typeface="Cooper Black" panose="0208090404030B020404" pitchFamily="18" charset="0"/>
              <a:cs typeface="Aharoni" panose="02010803020104030203" pitchFamily="2" charset="-79"/>
            </a:endParaRPr>
          </a:p>
          <a:p>
            <a:pPr marL="0" indent="0">
              <a:buNone/>
            </a:pPr>
            <a:r>
              <a:rPr lang="en-IN" dirty="0">
                <a:solidFill>
                  <a:srgbClr val="FF0000"/>
                </a:solidFill>
                <a:latin typeface="Cooper Black" panose="0208090404030B020404" pitchFamily="18" charset="0"/>
                <a:cs typeface="Aharoni" panose="02010803020104030203" pitchFamily="2" charset="-79"/>
              </a:rPr>
              <a:t>ACTION:</a:t>
            </a:r>
            <a:endParaRPr lang="en-IN" dirty="0">
              <a:solidFill>
                <a:srgbClr val="FF0000"/>
              </a:solidFill>
            </a:endParaRPr>
          </a:p>
          <a:p>
            <a:r>
              <a:rPr lang="en-IN" dirty="0">
                <a:solidFill>
                  <a:srgbClr val="002060"/>
                </a:solidFill>
              </a:rPr>
              <a:t>No fresh ECB application by the entity should be examined/processed </a:t>
            </a:r>
          </a:p>
          <a:p>
            <a:r>
              <a:rPr lang="en-IN" dirty="0">
                <a:solidFill>
                  <a:srgbClr val="002060"/>
                </a:solidFill>
              </a:rPr>
              <a:t>Directorate of Enforcement should be informed whenever any entity is designated “UNTRACEABLE ENTITY “</a:t>
            </a:r>
          </a:p>
          <a:p>
            <a:r>
              <a:rPr lang="en-IN" dirty="0">
                <a:solidFill>
                  <a:srgbClr val="002060"/>
                </a:solidFill>
              </a:rPr>
              <a:t>No inward remittance or debt servicing will be permitted under auto route. </a:t>
            </a:r>
          </a:p>
        </p:txBody>
      </p:sp>
      <p:sp>
        <p:nvSpPr>
          <p:cNvPr id="4" name="Title 1"/>
          <p:cNvSpPr txBox="1">
            <a:spLocks/>
          </p:cNvSpPr>
          <p:nvPr/>
        </p:nvSpPr>
        <p:spPr bwMode="auto">
          <a:xfrm>
            <a:off x="304800" y="606830"/>
            <a:ext cx="7708669" cy="440572"/>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lvl1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mj-lt"/>
                <a:ea typeface="+mj-ea"/>
                <a:cs typeface="+mj-cs"/>
              </a:defRPr>
            </a:lvl1pPr>
            <a:lvl2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2pPr>
            <a:lvl3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3pPr>
            <a:lvl4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4pPr>
            <a:lvl5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5pPr>
            <a:lvl6pPr marL="25146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6pPr>
            <a:lvl7pPr marL="29718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7pPr>
            <a:lvl8pPr marL="34290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8pPr>
            <a:lvl9pPr marL="38862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9pPr>
          </a:lstStyle>
          <a:p>
            <a:pPr algn="ctr"/>
            <a:r>
              <a:rPr lang="en-US" sz="1800" b="1" kern="0" dirty="0">
                <a:solidFill>
                  <a:srgbClr val="C00000"/>
                </a:solidFill>
                <a:effectLst>
                  <a:outerShdw blurRad="38100" dist="38100" dir="2700000" algn="tl">
                    <a:srgbClr val="000000">
                      <a:alpha val="43137"/>
                    </a:srgbClr>
                  </a:outerShdw>
                </a:effectLst>
                <a:latin typeface="Trebuchet MS" panose="020B0603020202020204" pitchFamily="34" charset="0"/>
              </a:rPr>
              <a:t>EXTERNAL COMMERCIAL BORROWING -  </a:t>
            </a:r>
            <a:r>
              <a:rPr lang="en-US" sz="1800" b="1" kern="0" dirty="0" smtClean="0">
                <a:solidFill>
                  <a:srgbClr val="C00000"/>
                </a:solidFill>
                <a:effectLst>
                  <a:outerShdw blurRad="38100" dist="38100" dir="2700000" algn="tl">
                    <a:srgbClr val="000000">
                      <a:alpha val="43137"/>
                    </a:srgbClr>
                  </a:outerShdw>
                </a:effectLst>
                <a:latin typeface="Trebuchet MS" panose="020B0603020202020204" pitchFamily="34" charset="0"/>
              </a:rPr>
              <a:t>IC/677/2025</a:t>
            </a:r>
            <a:endParaRPr lang="en-IN" sz="1800" b="1" kern="0" dirty="0">
              <a:solidFill>
                <a:srgbClr val="C00000"/>
              </a:solidFill>
              <a:effectLst>
                <a:outerShdw blurRad="38100" dist="38100" dir="2700000" algn="tl">
                  <a:srgbClr val="000000">
                    <a:alpha val="43137"/>
                  </a:srgbClr>
                </a:outerShdw>
              </a:effectLst>
              <a:latin typeface="Trebuchet MS" panose="020B0603020202020204" pitchFamily="34" charset="0"/>
            </a:endParaRPr>
          </a:p>
        </p:txBody>
      </p:sp>
      <p:sp>
        <p:nvSpPr>
          <p:cNvPr id="7" name="radarfort"/>
          <p:cNvSpPr txBox="1"/>
          <p:nvPr/>
        </p:nvSpPr>
        <p:spPr>
          <a:xfrm>
            <a:off x="5080000" y="6350000"/>
            <a:ext cx="1905000" cy="276999"/>
          </a:xfrm>
          <a:prstGeom prst="rect">
            <a:avLst/>
          </a:prstGeom>
          <a:noFill/>
        </p:spPr>
        <p:txBody>
          <a:bodyPr vert="horz" rtlCol="0">
            <a:spAutoFit/>
          </a:bodyPr>
          <a:lstStyle/>
          <a:p>
            <a:r>
              <a:rPr lang="en-IN" sz="1200">
                <a:solidFill>
                  <a:srgbClr val="008080"/>
                </a:solidFill>
                <a:latin typeface="Arial" panose="020B0604020202020204" pitchFamily="34" charset="0"/>
              </a:rPr>
              <a:t>Public</a:t>
            </a:r>
          </a:p>
        </p:txBody>
      </p:sp>
    </p:spTree>
    <p:extLst>
      <p:ext uri="{BB962C8B-B14F-4D97-AF65-F5344CB8AC3E}">
        <p14:creationId xmlns:p14="http://schemas.microsoft.com/office/powerpoint/2010/main" val="3992346201"/>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Effect transition="in" filter="wipe(down)">
                                      <p:cBhvr>
                                        <p:cTn id="79" dur="580">
                                          <p:stCondLst>
                                            <p:cond delay="0"/>
                                          </p:stCondLst>
                                        </p:cTn>
                                        <p:tgtEl>
                                          <p:spTgt spid="3">
                                            <p:txEl>
                                              <p:pRg st="6" end="6"/>
                                            </p:txEl>
                                          </p:spTgt>
                                        </p:tgtEl>
                                      </p:cBhvr>
                                    </p:animEffect>
                                    <p:anim calcmode="lin" valueType="num">
                                      <p:cBhvr>
                                        <p:cTn id="8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6" end="6"/>
                                            </p:txEl>
                                          </p:spTgt>
                                        </p:tgtEl>
                                      </p:cBhvr>
                                      <p:to x="100000" y="60000"/>
                                    </p:animScale>
                                    <p:animScale>
                                      <p:cBhvr>
                                        <p:cTn id="86" dur="166" decel="50000">
                                          <p:stCondLst>
                                            <p:cond delay="676"/>
                                          </p:stCondLst>
                                        </p:cTn>
                                        <p:tgtEl>
                                          <p:spTgt spid="3">
                                            <p:txEl>
                                              <p:pRg st="6" end="6"/>
                                            </p:txEl>
                                          </p:spTgt>
                                        </p:tgtEl>
                                      </p:cBhvr>
                                      <p:to x="100000" y="100000"/>
                                    </p:animScale>
                                    <p:animScale>
                                      <p:cBhvr>
                                        <p:cTn id="87" dur="26">
                                          <p:stCondLst>
                                            <p:cond delay="1312"/>
                                          </p:stCondLst>
                                        </p:cTn>
                                        <p:tgtEl>
                                          <p:spTgt spid="3">
                                            <p:txEl>
                                              <p:pRg st="6" end="6"/>
                                            </p:txEl>
                                          </p:spTgt>
                                        </p:tgtEl>
                                      </p:cBhvr>
                                      <p:to x="100000" y="80000"/>
                                    </p:animScale>
                                    <p:animScale>
                                      <p:cBhvr>
                                        <p:cTn id="88" dur="166" decel="50000">
                                          <p:stCondLst>
                                            <p:cond delay="1338"/>
                                          </p:stCondLst>
                                        </p:cTn>
                                        <p:tgtEl>
                                          <p:spTgt spid="3">
                                            <p:txEl>
                                              <p:pRg st="6" end="6"/>
                                            </p:txEl>
                                          </p:spTgt>
                                        </p:tgtEl>
                                      </p:cBhvr>
                                      <p:to x="100000" y="100000"/>
                                    </p:animScale>
                                    <p:animScale>
                                      <p:cBhvr>
                                        <p:cTn id="89" dur="26">
                                          <p:stCondLst>
                                            <p:cond delay="1642"/>
                                          </p:stCondLst>
                                        </p:cTn>
                                        <p:tgtEl>
                                          <p:spTgt spid="3">
                                            <p:txEl>
                                              <p:pRg st="6" end="6"/>
                                            </p:txEl>
                                          </p:spTgt>
                                        </p:tgtEl>
                                      </p:cBhvr>
                                      <p:to x="100000" y="90000"/>
                                    </p:animScale>
                                    <p:animScale>
                                      <p:cBhvr>
                                        <p:cTn id="90" dur="166" decel="50000">
                                          <p:stCondLst>
                                            <p:cond delay="1668"/>
                                          </p:stCondLst>
                                        </p:cTn>
                                        <p:tgtEl>
                                          <p:spTgt spid="3">
                                            <p:txEl>
                                              <p:pRg st="6" end="6"/>
                                            </p:txEl>
                                          </p:spTgt>
                                        </p:tgtEl>
                                      </p:cBhvr>
                                      <p:to x="100000" y="100000"/>
                                    </p:animScale>
                                    <p:animScale>
                                      <p:cBhvr>
                                        <p:cTn id="91" dur="26">
                                          <p:stCondLst>
                                            <p:cond delay="1808"/>
                                          </p:stCondLst>
                                        </p:cTn>
                                        <p:tgtEl>
                                          <p:spTgt spid="3">
                                            <p:txEl>
                                              <p:pRg st="6" end="6"/>
                                            </p:txEl>
                                          </p:spTgt>
                                        </p:tgtEl>
                                      </p:cBhvr>
                                      <p:to x="100000" y="95000"/>
                                    </p:animScale>
                                    <p:animScale>
                                      <p:cBhvr>
                                        <p:cTn id="92" dur="166" decel="50000">
                                          <p:stCondLst>
                                            <p:cond delay="1834"/>
                                          </p:stCondLst>
                                        </p:cTn>
                                        <p:tgtEl>
                                          <p:spTgt spid="3">
                                            <p:txEl>
                                              <p:pRg st="6" end="6"/>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7" end="7"/>
                                            </p:txEl>
                                          </p:spTgt>
                                        </p:tgtEl>
                                        <p:attrNameLst>
                                          <p:attrName>style.visibility</p:attrName>
                                        </p:attrNameLst>
                                      </p:cBhvr>
                                      <p:to>
                                        <p:strVal val="visible"/>
                                      </p:to>
                                    </p:set>
                                    <p:animEffect transition="in" filter="wipe(down)">
                                      <p:cBhvr>
                                        <p:cTn id="97" dur="580">
                                          <p:stCondLst>
                                            <p:cond delay="0"/>
                                          </p:stCondLst>
                                        </p:cTn>
                                        <p:tgtEl>
                                          <p:spTgt spid="3">
                                            <p:txEl>
                                              <p:pRg st="7" end="7"/>
                                            </p:txEl>
                                          </p:spTgt>
                                        </p:tgtEl>
                                      </p:cBhvr>
                                    </p:animEffect>
                                    <p:anim calcmode="lin" valueType="num">
                                      <p:cBhvr>
                                        <p:cTn id="98"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7" end="7"/>
                                            </p:txEl>
                                          </p:spTgt>
                                        </p:tgtEl>
                                      </p:cBhvr>
                                      <p:to x="100000" y="60000"/>
                                    </p:animScale>
                                    <p:animScale>
                                      <p:cBhvr>
                                        <p:cTn id="104" dur="166" decel="50000">
                                          <p:stCondLst>
                                            <p:cond delay="676"/>
                                          </p:stCondLst>
                                        </p:cTn>
                                        <p:tgtEl>
                                          <p:spTgt spid="3">
                                            <p:txEl>
                                              <p:pRg st="7" end="7"/>
                                            </p:txEl>
                                          </p:spTgt>
                                        </p:tgtEl>
                                      </p:cBhvr>
                                      <p:to x="100000" y="100000"/>
                                    </p:animScale>
                                    <p:animScale>
                                      <p:cBhvr>
                                        <p:cTn id="105" dur="26">
                                          <p:stCondLst>
                                            <p:cond delay="1312"/>
                                          </p:stCondLst>
                                        </p:cTn>
                                        <p:tgtEl>
                                          <p:spTgt spid="3">
                                            <p:txEl>
                                              <p:pRg st="7" end="7"/>
                                            </p:txEl>
                                          </p:spTgt>
                                        </p:tgtEl>
                                      </p:cBhvr>
                                      <p:to x="100000" y="80000"/>
                                    </p:animScale>
                                    <p:animScale>
                                      <p:cBhvr>
                                        <p:cTn id="106" dur="166" decel="50000">
                                          <p:stCondLst>
                                            <p:cond delay="1338"/>
                                          </p:stCondLst>
                                        </p:cTn>
                                        <p:tgtEl>
                                          <p:spTgt spid="3">
                                            <p:txEl>
                                              <p:pRg st="7" end="7"/>
                                            </p:txEl>
                                          </p:spTgt>
                                        </p:tgtEl>
                                      </p:cBhvr>
                                      <p:to x="100000" y="100000"/>
                                    </p:animScale>
                                    <p:animScale>
                                      <p:cBhvr>
                                        <p:cTn id="107" dur="26">
                                          <p:stCondLst>
                                            <p:cond delay="1642"/>
                                          </p:stCondLst>
                                        </p:cTn>
                                        <p:tgtEl>
                                          <p:spTgt spid="3">
                                            <p:txEl>
                                              <p:pRg st="7" end="7"/>
                                            </p:txEl>
                                          </p:spTgt>
                                        </p:tgtEl>
                                      </p:cBhvr>
                                      <p:to x="100000" y="90000"/>
                                    </p:animScale>
                                    <p:animScale>
                                      <p:cBhvr>
                                        <p:cTn id="108" dur="166" decel="50000">
                                          <p:stCondLst>
                                            <p:cond delay="1668"/>
                                          </p:stCondLst>
                                        </p:cTn>
                                        <p:tgtEl>
                                          <p:spTgt spid="3">
                                            <p:txEl>
                                              <p:pRg st="7" end="7"/>
                                            </p:txEl>
                                          </p:spTgt>
                                        </p:tgtEl>
                                      </p:cBhvr>
                                      <p:to x="100000" y="100000"/>
                                    </p:animScale>
                                    <p:animScale>
                                      <p:cBhvr>
                                        <p:cTn id="109" dur="26">
                                          <p:stCondLst>
                                            <p:cond delay="1808"/>
                                          </p:stCondLst>
                                        </p:cTn>
                                        <p:tgtEl>
                                          <p:spTgt spid="3">
                                            <p:txEl>
                                              <p:pRg st="7" end="7"/>
                                            </p:txEl>
                                          </p:spTgt>
                                        </p:tgtEl>
                                      </p:cBhvr>
                                      <p:to x="100000" y="95000"/>
                                    </p:animScale>
                                    <p:animScale>
                                      <p:cBhvr>
                                        <p:cTn id="110" dur="166" decel="50000">
                                          <p:stCondLst>
                                            <p:cond delay="1834"/>
                                          </p:stCondLst>
                                        </p:cTn>
                                        <p:tgtEl>
                                          <p:spTgt spid="3">
                                            <p:txEl>
                                              <p:pRg st="7" end="7"/>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3">
                                            <p:txEl>
                                              <p:pRg st="8" end="8"/>
                                            </p:txEl>
                                          </p:spTgt>
                                        </p:tgtEl>
                                        <p:attrNameLst>
                                          <p:attrName>style.visibility</p:attrName>
                                        </p:attrNameLst>
                                      </p:cBhvr>
                                      <p:to>
                                        <p:strVal val="visible"/>
                                      </p:to>
                                    </p:set>
                                    <p:animEffect transition="in" filter="wipe(down)">
                                      <p:cBhvr>
                                        <p:cTn id="115" dur="580">
                                          <p:stCondLst>
                                            <p:cond delay="0"/>
                                          </p:stCondLst>
                                        </p:cTn>
                                        <p:tgtEl>
                                          <p:spTgt spid="3">
                                            <p:txEl>
                                              <p:pRg st="8" end="8"/>
                                            </p:txEl>
                                          </p:spTgt>
                                        </p:tgtEl>
                                      </p:cBhvr>
                                    </p:animEffect>
                                    <p:anim calcmode="lin" valueType="num">
                                      <p:cBhvr>
                                        <p:cTn id="116"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8" end="8"/>
                                            </p:txEl>
                                          </p:spTgt>
                                        </p:tgtEl>
                                      </p:cBhvr>
                                      <p:to x="100000" y="60000"/>
                                    </p:animScale>
                                    <p:animScale>
                                      <p:cBhvr>
                                        <p:cTn id="122" dur="166" decel="50000">
                                          <p:stCondLst>
                                            <p:cond delay="676"/>
                                          </p:stCondLst>
                                        </p:cTn>
                                        <p:tgtEl>
                                          <p:spTgt spid="3">
                                            <p:txEl>
                                              <p:pRg st="8" end="8"/>
                                            </p:txEl>
                                          </p:spTgt>
                                        </p:tgtEl>
                                      </p:cBhvr>
                                      <p:to x="100000" y="100000"/>
                                    </p:animScale>
                                    <p:animScale>
                                      <p:cBhvr>
                                        <p:cTn id="123" dur="26">
                                          <p:stCondLst>
                                            <p:cond delay="1312"/>
                                          </p:stCondLst>
                                        </p:cTn>
                                        <p:tgtEl>
                                          <p:spTgt spid="3">
                                            <p:txEl>
                                              <p:pRg st="8" end="8"/>
                                            </p:txEl>
                                          </p:spTgt>
                                        </p:tgtEl>
                                      </p:cBhvr>
                                      <p:to x="100000" y="80000"/>
                                    </p:animScale>
                                    <p:animScale>
                                      <p:cBhvr>
                                        <p:cTn id="124" dur="166" decel="50000">
                                          <p:stCondLst>
                                            <p:cond delay="1338"/>
                                          </p:stCondLst>
                                        </p:cTn>
                                        <p:tgtEl>
                                          <p:spTgt spid="3">
                                            <p:txEl>
                                              <p:pRg st="8" end="8"/>
                                            </p:txEl>
                                          </p:spTgt>
                                        </p:tgtEl>
                                      </p:cBhvr>
                                      <p:to x="100000" y="100000"/>
                                    </p:animScale>
                                    <p:animScale>
                                      <p:cBhvr>
                                        <p:cTn id="125" dur="26">
                                          <p:stCondLst>
                                            <p:cond delay="1642"/>
                                          </p:stCondLst>
                                        </p:cTn>
                                        <p:tgtEl>
                                          <p:spTgt spid="3">
                                            <p:txEl>
                                              <p:pRg st="8" end="8"/>
                                            </p:txEl>
                                          </p:spTgt>
                                        </p:tgtEl>
                                      </p:cBhvr>
                                      <p:to x="100000" y="90000"/>
                                    </p:animScale>
                                    <p:animScale>
                                      <p:cBhvr>
                                        <p:cTn id="126" dur="166" decel="50000">
                                          <p:stCondLst>
                                            <p:cond delay="1668"/>
                                          </p:stCondLst>
                                        </p:cTn>
                                        <p:tgtEl>
                                          <p:spTgt spid="3">
                                            <p:txEl>
                                              <p:pRg st="8" end="8"/>
                                            </p:txEl>
                                          </p:spTgt>
                                        </p:tgtEl>
                                      </p:cBhvr>
                                      <p:to x="100000" y="100000"/>
                                    </p:animScale>
                                    <p:animScale>
                                      <p:cBhvr>
                                        <p:cTn id="127" dur="26">
                                          <p:stCondLst>
                                            <p:cond delay="1808"/>
                                          </p:stCondLst>
                                        </p:cTn>
                                        <p:tgtEl>
                                          <p:spTgt spid="3">
                                            <p:txEl>
                                              <p:pRg st="8" end="8"/>
                                            </p:txEl>
                                          </p:spTgt>
                                        </p:tgtEl>
                                      </p:cBhvr>
                                      <p:to x="100000" y="95000"/>
                                    </p:animScale>
                                    <p:animScale>
                                      <p:cBhvr>
                                        <p:cTn id="128" dur="166" decel="50000">
                                          <p:stCondLst>
                                            <p:cond delay="1834"/>
                                          </p:stCondLst>
                                        </p:cTn>
                                        <p:tgtEl>
                                          <p:spTgt spid="3">
                                            <p:txEl>
                                              <p:pRg st="8" end="8"/>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3">
                                            <p:txEl>
                                              <p:pRg st="9" end="9"/>
                                            </p:txEl>
                                          </p:spTgt>
                                        </p:tgtEl>
                                        <p:attrNameLst>
                                          <p:attrName>style.visibility</p:attrName>
                                        </p:attrNameLst>
                                      </p:cBhvr>
                                      <p:to>
                                        <p:strVal val="visible"/>
                                      </p:to>
                                    </p:set>
                                    <p:animEffect transition="in" filter="wipe(down)">
                                      <p:cBhvr>
                                        <p:cTn id="133" dur="580">
                                          <p:stCondLst>
                                            <p:cond delay="0"/>
                                          </p:stCondLst>
                                        </p:cTn>
                                        <p:tgtEl>
                                          <p:spTgt spid="3">
                                            <p:txEl>
                                              <p:pRg st="9" end="9"/>
                                            </p:txEl>
                                          </p:spTgt>
                                        </p:tgtEl>
                                      </p:cBhvr>
                                    </p:animEffect>
                                    <p:anim calcmode="lin" valueType="num">
                                      <p:cBhvr>
                                        <p:cTn id="134"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9" end="9"/>
                                            </p:txEl>
                                          </p:spTgt>
                                        </p:tgtEl>
                                      </p:cBhvr>
                                      <p:to x="100000" y="60000"/>
                                    </p:animScale>
                                    <p:animScale>
                                      <p:cBhvr>
                                        <p:cTn id="140" dur="166" decel="50000">
                                          <p:stCondLst>
                                            <p:cond delay="676"/>
                                          </p:stCondLst>
                                        </p:cTn>
                                        <p:tgtEl>
                                          <p:spTgt spid="3">
                                            <p:txEl>
                                              <p:pRg st="9" end="9"/>
                                            </p:txEl>
                                          </p:spTgt>
                                        </p:tgtEl>
                                      </p:cBhvr>
                                      <p:to x="100000" y="100000"/>
                                    </p:animScale>
                                    <p:animScale>
                                      <p:cBhvr>
                                        <p:cTn id="141" dur="26">
                                          <p:stCondLst>
                                            <p:cond delay="1312"/>
                                          </p:stCondLst>
                                        </p:cTn>
                                        <p:tgtEl>
                                          <p:spTgt spid="3">
                                            <p:txEl>
                                              <p:pRg st="9" end="9"/>
                                            </p:txEl>
                                          </p:spTgt>
                                        </p:tgtEl>
                                      </p:cBhvr>
                                      <p:to x="100000" y="80000"/>
                                    </p:animScale>
                                    <p:animScale>
                                      <p:cBhvr>
                                        <p:cTn id="142" dur="166" decel="50000">
                                          <p:stCondLst>
                                            <p:cond delay="1338"/>
                                          </p:stCondLst>
                                        </p:cTn>
                                        <p:tgtEl>
                                          <p:spTgt spid="3">
                                            <p:txEl>
                                              <p:pRg st="9" end="9"/>
                                            </p:txEl>
                                          </p:spTgt>
                                        </p:tgtEl>
                                      </p:cBhvr>
                                      <p:to x="100000" y="100000"/>
                                    </p:animScale>
                                    <p:animScale>
                                      <p:cBhvr>
                                        <p:cTn id="143" dur="26">
                                          <p:stCondLst>
                                            <p:cond delay="1642"/>
                                          </p:stCondLst>
                                        </p:cTn>
                                        <p:tgtEl>
                                          <p:spTgt spid="3">
                                            <p:txEl>
                                              <p:pRg st="9" end="9"/>
                                            </p:txEl>
                                          </p:spTgt>
                                        </p:tgtEl>
                                      </p:cBhvr>
                                      <p:to x="100000" y="90000"/>
                                    </p:animScale>
                                    <p:animScale>
                                      <p:cBhvr>
                                        <p:cTn id="144" dur="166" decel="50000">
                                          <p:stCondLst>
                                            <p:cond delay="1668"/>
                                          </p:stCondLst>
                                        </p:cTn>
                                        <p:tgtEl>
                                          <p:spTgt spid="3">
                                            <p:txEl>
                                              <p:pRg st="9" end="9"/>
                                            </p:txEl>
                                          </p:spTgt>
                                        </p:tgtEl>
                                      </p:cBhvr>
                                      <p:to x="100000" y="100000"/>
                                    </p:animScale>
                                    <p:animScale>
                                      <p:cBhvr>
                                        <p:cTn id="145" dur="26">
                                          <p:stCondLst>
                                            <p:cond delay="1808"/>
                                          </p:stCondLst>
                                        </p:cTn>
                                        <p:tgtEl>
                                          <p:spTgt spid="3">
                                            <p:txEl>
                                              <p:pRg st="9" end="9"/>
                                            </p:txEl>
                                          </p:spTgt>
                                        </p:tgtEl>
                                      </p:cBhvr>
                                      <p:to x="100000" y="95000"/>
                                    </p:animScale>
                                    <p:animScale>
                                      <p:cBhvr>
                                        <p:cTn id="146" dur="166" decel="50000">
                                          <p:stCondLst>
                                            <p:cond delay="1834"/>
                                          </p:stCondLst>
                                        </p:cTn>
                                        <p:tgtEl>
                                          <p:spTgt spid="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606830"/>
            <a:ext cx="8746733" cy="5865889"/>
          </a:xfrm>
        </p:spPr>
        <p:txBody>
          <a:bodyPr/>
          <a:lstStyle/>
          <a:p>
            <a:endParaRPr lang="en-US" b="0" dirty="0"/>
          </a:p>
          <a:p>
            <a:pPr marL="0" indent="0">
              <a:buNone/>
            </a:pPr>
            <a:endParaRPr lang="en-IN" dirty="0">
              <a:solidFill>
                <a:schemeClr val="accent2">
                  <a:lumMod val="50000"/>
                </a:schemeClr>
              </a:solidFill>
            </a:endParaRPr>
          </a:p>
          <a:p>
            <a:endParaRPr lang="en-IN" dirty="0">
              <a:solidFill>
                <a:schemeClr val="accent2">
                  <a:lumMod val="50000"/>
                </a:schemeClr>
              </a:solidFill>
            </a:endParaRPr>
          </a:p>
        </p:txBody>
      </p:sp>
      <p:sp>
        <p:nvSpPr>
          <p:cNvPr id="4" name="Title 1"/>
          <p:cNvSpPr txBox="1">
            <a:spLocks/>
          </p:cNvSpPr>
          <p:nvPr/>
        </p:nvSpPr>
        <p:spPr bwMode="auto">
          <a:xfrm>
            <a:off x="-1676169" y="381286"/>
            <a:ext cx="7708669" cy="440572"/>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lvl1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mj-lt"/>
                <a:ea typeface="+mj-ea"/>
                <a:cs typeface="+mj-cs"/>
              </a:defRPr>
            </a:lvl1pPr>
            <a:lvl2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2pPr>
            <a:lvl3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3pPr>
            <a:lvl4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4pPr>
            <a:lvl5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5pPr>
            <a:lvl6pPr marL="25146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6pPr>
            <a:lvl7pPr marL="29718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7pPr>
            <a:lvl8pPr marL="34290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8pPr>
            <a:lvl9pPr marL="38862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9pPr>
          </a:lstStyle>
          <a:p>
            <a:pPr algn="ctr"/>
            <a:r>
              <a:rPr lang="en-US" sz="1800" b="1" kern="0" dirty="0">
                <a:solidFill>
                  <a:srgbClr val="C00000"/>
                </a:solidFill>
                <a:effectLst>
                  <a:outerShdw blurRad="38100" dist="38100" dir="2700000" algn="tl">
                    <a:srgbClr val="000000">
                      <a:alpha val="43137"/>
                    </a:srgbClr>
                  </a:outerShdw>
                </a:effectLst>
                <a:latin typeface="Trebuchet MS" panose="020B0603020202020204" pitchFamily="34" charset="0"/>
              </a:rPr>
              <a:t>ECB FRAMEWORK -  </a:t>
            </a:r>
            <a:r>
              <a:rPr lang="en-US" sz="1800" b="1" kern="0" dirty="0" smtClean="0">
                <a:solidFill>
                  <a:srgbClr val="C00000"/>
                </a:solidFill>
                <a:effectLst>
                  <a:outerShdw blurRad="38100" dist="38100" dir="2700000" algn="tl">
                    <a:srgbClr val="000000">
                      <a:alpha val="43137"/>
                    </a:srgbClr>
                  </a:outerShdw>
                </a:effectLst>
                <a:latin typeface="Trebuchet MS" panose="020B0603020202020204" pitchFamily="34" charset="0"/>
              </a:rPr>
              <a:t>677/2025</a:t>
            </a:r>
            <a:endParaRPr lang="en-IN" sz="1800" b="1" kern="0" dirty="0">
              <a:solidFill>
                <a:srgbClr val="C00000"/>
              </a:solidFill>
              <a:effectLst>
                <a:outerShdw blurRad="38100" dist="38100" dir="2700000" algn="tl">
                  <a:srgbClr val="000000">
                    <a:alpha val="43137"/>
                  </a:srgbClr>
                </a:outerShdw>
              </a:effectLst>
              <a:latin typeface="Trebuchet MS" panose="020B0603020202020204" pitchFamily="34" charset="0"/>
            </a:endParaRPr>
          </a:p>
        </p:txBody>
      </p:sp>
      <p:sp>
        <p:nvSpPr>
          <p:cNvPr id="7" name="radarfort"/>
          <p:cNvSpPr txBox="1"/>
          <p:nvPr/>
        </p:nvSpPr>
        <p:spPr>
          <a:xfrm>
            <a:off x="5080000" y="6350000"/>
            <a:ext cx="1905000" cy="276999"/>
          </a:xfrm>
          <a:prstGeom prst="rect">
            <a:avLst/>
          </a:prstGeom>
          <a:noFill/>
        </p:spPr>
        <p:txBody>
          <a:bodyPr vert="horz" rtlCol="0">
            <a:spAutoFit/>
          </a:bodyPr>
          <a:lstStyle/>
          <a:p>
            <a:r>
              <a:rPr lang="en-IN" sz="1200">
                <a:solidFill>
                  <a:srgbClr val="008080"/>
                </a:solidFill>
                <a:latin typeface="Arial" panose="020B0604020202020204" pitchFamily="34" charset="0"/>
              </a:rPr>
              <a:t>Public</a:t>
            </a:r>
          </a:p>
        </p:txBody>
      </p:sp>
      <p:graphicFrame>
        <p:nvGraphicFramePr>
          <p:cNvPr id="2" name="Table 1"/>
          <p:cNvGraphicFramePr>
            <a:graphicFrameLocks noGrp="1"/>
          </p:cNvGraphicFramePr>
          <p:nvPr>
            <p:extLst/>
          </p:nvPr>
        </p:nvGraphicFramePr>
        <p:xfrm>
          <a:off x="168442" y="821296"/>
          <a:ext cx="8739253" cy="5539822"/>
        </p:xfrm>
        <a:graphic>
          <a:graphicData uri="http://schemas.openxmlformats.org/drawingml/2006/table">
            <a:tbl>
              <a:tblPr firstRow="1" bandRow="1">
                <a:tableStyleId>{5C22544A-7EE6-4342-B048-85BDC9FD1C3A}</a:tableStyleId>
              </a:tblPr>
              <a:tblGrid>
                <a:gridCol w="1832037">
                  <a:extLst>
                    <a:ext uri="{9D8B030D-6E8A-4147-A177-3AD203B41FA5}">
                      <a16:colId xmlns:a16="http://schemas.microsoft.com/office/drawing/2014/main" val="2498846396"/>
                    </a:ext>
                  </a:extLst>
                </a:gridCol>
                <a:gridCol w="3683850">
                  <a:extLst>
                    <a:ext uri="{9D8B030D-6E8A-4147-A177-3AD203B41FA5}">
                      <a16:colId xmlns:a16="http://schemas.microsoft.com/office/drawing/2014/main" val="3984442400"/>
                    </a:ext>
                  </a:extLst>
                </a:gridCol>
                <a:gridCol w="3223366">
                  <a:extLst>
                    <a:ext uri="{9D8B030D-6E8A-4147-A177-3AD203B41FA5}">
                      <a16:colId xmlns:a16="http://schemas.microsoft.com/office/drawing/2014/main" val="414866192"/>
                    </a:ext>
                  </a:extLst>
                </a:gridCol>
              </a:tblGrid>
              <a:tr h="634094">
                <a:tc>
                  <a:txBody>
                    <a:bodyPr/>
                    <a:lstStyle/>
                    <a:p>
                      <a:r>
                        <a:rPr lang="en-IN" sz="1800" dirty="0"/>
                        <a:t>PARAMETERS</a:t>
                      </a:r>
                    </a:p>
                  </a:txBody>
                  <a:tcPr/>
                </a:tc>
                <a:tc>
                  <a:txBody>
                    <a:bodyPr/>
                    <a:lstStyle/>
                    <a:p>
                      <a:r>
                        <a:rPr lang="en-IN" sz="1800" dirty="0"/>
                        <a:t> FCY DENOMINATED</a:t>
                      </a:r>
                      <a:r>
                        <a:rPr lang="en-IN" sz="1800" baseline="0" dirty="0"/>
                        <a:t> ECB</a:t>
                      </a:r>
                      <a:endParaRPr lang="en-IN" sz="1800" dirty="0"/>
                    </a:p>
                  </a:txBody>
                  <a:tcPr/>
                </a:tc>
                <a:tc>
                  <a:txBody>
                    <a:bodyPr/>
                    <a:lstStyle/>
                    <a:p>
                      <a:r>
                        <a:rPr lang="en-IN" dirty="0"/>
                        <a:t>INR DENOMINATED</a:t>
                      </a:r>
                      <a:r>
                        <a:rPr lang="en-IN" baseline="0" dirty="0"/>
                        <a:t> ECB</a:t>
                      </a:r>
                      <a:endParaRPr lang="en-IN" dirty="0"/>
                    </a:p>
                  </a:txBody>
                  <a:tcPr/>
                </a:tc>
                <a:extLst>
                  <a:ext uri="{0D108BD9-81ED-4DB2-BD59-A6C34878D82A}">
                    <a16:rowId xmlns:a16="http://schemas.microsoft.com/office/drawing/2014/main" val="1370286668"/>
                  </a:ext>
                </a:extLst>
              </a:tr>
              <a:tr h="416468">
                <a:tc>
                  <a:txBody>
                    <a:bodyPr/>
                    <a:lstStyle/>
                    <a:p>
                      <a:r>
                        <a:rPr lang="en-IN" sz="1800" dirty="0"/>
                        <a:t>Currency</a:t>
                      </a:r>
                    </a:p>
                  </a:txBody>
                  <a:tcPr/>
                </a:tc>
                <a:tc>
                  <a:txBody>
                    <a:bodyPr/>
                    <a:lstStyle/>
                    <a:p>
                      <a:r>
                        <a:rPr lang="en-IN" sz="1800" dirty="0"/>
                        <a:t>Foreign Currency</a:t>
                      </a:r>
                    </a:p>
                  </a:txBody>
                  <a:tcPr/>
                </a:tc>
                <a:tc>
                  <a:txBody>
                    <a:bodyPr/>
                    <a:lstStyle/>
                    <a:p>
                      <a:r>
                        <a:rPr lang="en-IN" dirty="0"/>
                        <a:t> Indian</a:t>
                      </a:r>
                      <a:r>
                        <a:rPr lang="en-IN" baseline="0" dirty="0"/>
                        <a:t> Rupee (INR)</a:t>
                      </a:r>
                      <a:endParaRPr lang="en-IN" dirty="0"/>
                    </a:p>
                  </a:txBody>
                  <a:tcPr/>
                </a:tc>
                <a:extLst>
                  <a:ext uri="{0D108BD9-81ED-4DB2-BD59-A6C34878D82A}">
                    <a16:rowId xmlns:a16="http://schemas.microsoft.com/office/drawing/2014/main" val="2138768957"/>
                  </a:ext>
                </a:extLst>
              </a:tr>
              <a:tr h="1177602">
                <a:tc>
                  <a:txBody>
                    <a:bodyPr/>
                    <a:lstStyle/>
                    <a:p>
                      <a:r>
                        <a:rPr lang="en-IN" sz="1800" dirty="0"/>
                        <a:t>Forms</a:t>
                      </a:r>
                      <a:r>
                        <a:rPr lang="en-IN" sz="1800" baseline="0" dirty="0"/>
                        <a:t> of ECB</a:t>
                      </a:r>
                      <a:endParaRPr lang="en-IN" sz="1800" dirty="0"/>
                    </a:p>
                  </a:txBody>
                  <a:tcPr/>
                </a:tc>
                <a:tc>
                  <a:txBody>
                    <a:bodyPr/>
                    <a:lstStyle/>
                    <a:p>
                      <a:r>
                        <a:rPr lang="en-IN" sz="1800" dirty="0"/>
                        <a:t>Loans</a:t>
                      </a:r>
                      <a:r>
                        <a:rPr lang="en-IN" sz="1800" baseline="0" dirty="0"/>
                        <a:t> including banks loans /bonds/ debentures, trade credits beyond 3 years; FCCBs, FCEBs</a:t>
                      </a:r>
                      <a:endParaRPr lang="en-IN" sz="1800" dirty="0"/>
                    </a:p>
                  </a:txBody>
                  <a:tcPr/>
                </a:tc>
                <a:tc>
                  <a:txBody>
                    <a:bodyPr/>
                    <a:lstStyle/>
                    <a:p>
                      <a:r>
                        <a:rPr lang="en-IN" dirty="0"/>
                        <a:t>In</a:t>
                      </a:r>
                      <a:r>
                        <a:rPr lang="en-IN" baseline="0" dirty="0"/>
                        <a:t> addition to forms of FCY also plain vanilla rupee denominated bonds issued overseas</a:t>
                      </a:r>
                      <a:endParaRPr lang="en-IN" dirty="0"/>
                    </a:p>
                  </a:txBody>
                  <a:tcPr/>
                </a:tc>
                <a:extLst>
                  <a:ext uri="{0D108BD9-81ED-4DB2-BD59-A6C34878D82A}">
                    <a16:rowId xmlns:a16="http://schemas.microsoft.com/office/drawing/2014/main" val="753670213"/>
                  </a:ext>
                </a:extLst>
              </a:tr>
              <a:tr h="1665873">
                <a:tc>
                  <a:txBody>
                    <a:bodyPr/>
                    <a:lstStyle/>
                    <a:p>
                      <a:r>
                        <a:rPr lang="en-IN" sz="1800" dirty="0"/>
                        <a:t>All in cost</a:t>
                      </a:r>
                      <a:r>
                        <a:rPr lang="en-IN" sz="1800" baseline="0" dirty="0"/>
                        <a:t>  ceilings per annum</a:t>
                      </a:r>
                      <a:endParaRPr lang="en-IN" sz="1800" dirty="0"/>
                    </a:p>
                  </a:txBody>
                  <a:tcPr/>
                </a:tc>
                <a:tc>
                  <a:txBody>
                    <a:bodyPr/>
                    <a:lstStyle/>
                    <a:p>
                      <a:r>
                        <a:rPr lang="en-IN" sz="1800" dirty="0">
                          <a:solidFill>
                            <a:srgbClr val="FF0000"/>
                          </a:solidFill>
                        </a:rPr>
                        <a:t>Benchmark Rate + 550 bps for </a:t>
                      </a:r>
                      <a:r>
                        <a:rPr lang="en-IN" sz="1800" dirty="0" err="1"/>
                        <a:t>exisiting</a:t>
                      </a:r>
                      <a:r>
                        <a:rPr lang="en-IN" sz="1800" dirty="0"/>
                        <a:t> ECBs</a:t>
                      </a:r>
                      <a:r>
                        <a:rPr lang="en-IN" sz="1800" baseline="0" dirty="0"/>
                        <a:t> linked to LIBOR  whose benchmarks are changed.</a:t>
                      </a:r>
                    </a:p>
                    <a:p>
                      <a:r>
                        <a:rPr lang="en-IN" sz="1800" baseline="0" dirty="0">
                          <a:highlight>
                            <a:srgbClr val="FFFF00"/>
                          </a:highlight>
                        </a:rPr>
                        <a:t>Benchmark Rate + 500 bps for new ECBs</a:t>
                      </a:r>
                      <a:endParaRPr lang="en-IN" sz="1800" dirty="0">
                        <a:highlight>
                          <a:srgbClr val="FFFF00"/>
                        </a:highlight>
                      </a:endParaRPr>
                    </a:p>
                  </a:txBody>
                  <a:tcPr/>
                </a:tc>
                <a:tc>
                  <a:txBody>
                    <a:bodyPr/>
                    <a:lstStyle/>
                    <a:p>
                      <a:r>
                        <a:rPr lang="en-IN" dirty="0">
                          <a:highlight>
                            <a:srgbClr val="FFFF00"/>
                          </a:highlight>
                        </a:rPr>
                        <a:t>Benchmark rate plus </a:t>
                      </a:r>
                      <a:r>
                        <a:rPr lang="en-IN" dirty="0">
                          <a:solidFill>
                            <a:srgbClr val="FF0000"/>
                          </a:solidFill>
                          <a:highlight>
                            <a:srgbClr val="FFFF00"/>
                          </a:highlight>
                        </a:rPr>
                        <a:t>450 </a:t>
                      </a:r>
                      <a:r>
                        <a:rPr lang="en-IN" dirty="0"/>
                        <a:t>bps  spread</a:t>
                      </a:r>
                    </a:p>
                  </a:txBody>
                  <a:tcPr/>
                </a:tc>
                <a:extLst>
                  <a:ext uri="{0D108BD9-81ED-4DB2-BD59-A6C34878D82A}">
                    <a16:rowId xmlns:a16="http://schemas.microsoft.com/office/drawing/2014/main" val="2592876634"/>
                  </a:ext>
                </a:extLst>
              </a:tr>
              <a:tr h="728819">
                <a:tc gridSpan="3">
                  <a:txBody>
                    <a:bodyPr/>
                    <a:lstStyle/>
                    <a:p>
                      <a:r>
                        <a:rPr lang="en-IN" sz="1800" dirty="0"/>
                        <a:t>Prepayment charge/penal interest,</a:t>
                      </a:r>
                      <a:r>
                        <a:rPr lang="en-IN" sz="1800" baseline="0" dirty="0"/>
                        <a:t> if any, for default or breach should not be more than </a:t>
                      </a:r>
                      <a:r>
                        <a:rPr lang="en-IN" sz="1800" baseline="0" dirty="0">
                          <a:solidFill>
                            <a:srgbClr val="FF0000"/>
                          </a:solidFill>
                        </a:rPr>
                        <a:t>2 percent over and above the contracted rate of interest.  Outside all-in-cost</a:t>
                      </a:r>
                      <a:r>
                        <a:rPr lang="en-IN" sz="1800" baseline="0" dirty="0"/>
                        <a:t>.</a:t>
                      </a:r>
                      <a:endParaRPr lang="en-IN" sz="1800"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813207569"/>
                  </a:ext>
                </a:extLst>
              </a:tr>
              <a:tr h="905848">
                <a:tc gridSpan="3">
                  <a:txBody>
                    <a:bodyPr/>
                    <a:lstStyle/>
                    <a:p>
                      <a:r>
                        <a:rPr lang="en-IN" sz="1800" dirty="0">
                          <a:solidFill>
                            <a:srgbClr val="FF0000"/>
                          </a:solidFill>
                        </a:rPr>
                        <a:t>Currency</a:t>
                      </a:r>
                      <a:r>
                        <a:rPr lang="en-IN" sz="1800" baseline="0" dirty="0">
                          <a:solidFill>
                            <a:srgbClr val="FF0000"/>
                          </a:solidFill>
                        </a:rPr>
                        <a:t> change </a:t>
                      </a:r>
                      <a:r>
                        <a:rPr lang="en-IN" sz="1800" baseline="0" dirty="0"/>
                        <a:t>of FCY ECB to other FCY or INR </a:t>
                      </a:r>
                      <a:r>
                        <a:rPr lang="en-IN" sz="1800" baseline="0" dirty="0">
                          <a:solidFill>
                            <a:srgbClr val="FF0000"/>
                          </a:solidFill>
                        </a:rPr>
                        <a:t>is freely permitted</a:t>
                      </a:r>
                      <a:r>
                        <a:rPr lang="en-IN" sz="1800" baseline="0" dirty="0"/>
                        <a:t>. Change of currency from INR to any freely convertible foreign currency </a:t>
                      </a:r>
                      <a:r>
                        <a:rPr lang="en-IN" sz="1800" baseline="0" dirty="0">
                          <a:solidFill>
                            <a:srgbClr val="FF0000"/>
                          </a:solidFill>
                        </a:rPr>
                        <a:t>not permitted</a:t>
                      </a:r>
                      <a:endParaRPr lang="en-IN" sz="1800" dirty="0">
                        <a:solidFill>
                          <a:srgbClr val="FF0000"/>
                        </a:solidFill>
                      </a:endParaRPr>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69900068"/>
                  </a:ext>
                </a:extLst>
              </a:tr>
            </a:tbl>
          </a:graphicData>
        </a:graphic>
      </p:graphicFrame>
    </p:spTree>
    <p:extLst>
      <p:ext uri="{BB962C8B-B14F-4D97-AF65-F5344CB8AC3E}">
        <p14:creationId xmlns:p14="http://schemas.microsoft.com/office/powerpoint/2010/main" val="3749104781"/>
      </p:ext>
    </p:extLst>
  </p:cSld>
  <p:clrMapOvr>
    <a:masterClrMapping/>
  </p:clrMapOvr>
  <p:transition spd="med">
    <p:wheel/>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606830"/>
            <a:ext cx="8746733" cy="5865889"/>
          </a:xfrm>
        </p:spPr>
        <p:txBody>
          <a:bodyPr/>
          <a:lstStyle/>
          <a:p>
            <a:endParaRPr lang="en-US" b="0" dirty="0"/>
          </a:p>
          <a:p>
            <a:r>
              <a:rPr lang="en-IN" dirty="0">
                <a:solidFill>
                  <a:srgbClr val="FF0000"/>
                </a:solidFill>
              </a:rPr>
              <a:t>Minimum Average Maturity Period (MAMP)  </a:t>
            </a:r>
            <a:r>
              <a:rPr lang="en-IN" dirty="0">
                <a:solidFill>
                  <a:schemeClr val="accent2">
                    <a:lumMod val="50000"/>
                  </a:schemeClr>
                </a:solidFill>
              </a:rPr>
              <a:t>:  3 YEARS </a:t>
            </a:r>
          </a:p>
          <a:p>
            <a:endParaRPr lang="en-IN" dirty="0">
              <a:solidFill>
                <a:schemeClr val="accent2">
                  <a:lumMod val="50000"/>
                </a:schemeClr>
              </a:solidFill>
            </a:endParaRPr>
          </a:p>
        </p:txBody>
      </p:sp>
      <p:sp>
        <p:nvSpPr>
          <p:cNvPr id="4" name="Title 1"/>
          <p:cNvSpPr txBox="1">
            <a:spLocks/>
          </p:cNvSpPr>
          <p:nvPr/>
        </p:nvSpPr>
        <p:spPr bwMode="auto">
          <a:xfrm>
            <a:off x="304800" y="606830"/>
            <a:ext cx="7708669" cy="440572"/>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lvl1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mj-lt"/>
                <a:ea typeface="+mj-ea"/>
                <a:cs typeface="+mj-cs"/>
              </a:defRPr>
            </a:lvl1pPr>
            <a:lvl2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2pPr>
            <a:lvl3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3pPr>
            <a:lvl4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4pPr>
            <a:lvl5pPr algn="l" defTabSz="449263" rtl="0" eaLnBrk="1" fontAlgn="base" hangingPunct="1">
              <a:lnSpc>
                <a:spcPct val="105000"/>
              </a:lnSpc>
              <a:spcBef>
                <a:spcPct val="0"/>
              </a:spcBef>
              <a:spcAft>
                <a:spcPct val="0"/>
              </a:spcAft>
              <a:buClr>
                <a:srgbClr val="000000"/>
              </a:buClr>
              <a:buSzPct val="100000"/>
              <a:buFont typeface="Times New Roman" pitchFamily="18" charset="0"/>
              <a:defRPr sz="2400">
                <a:solidFill>
                  <a:srgbClr val="7F0000"/>
                </a:solidFill>
                <a:latin typeface="TheSans B4 SemiLight" pitchFamily="32" charset="0"/>
                <a:ea typeface="Microsoft YaHei" charset="-122"/>
              </a:defRPr>
            </a:lvl5pPr>
            <a:lvl6pPr marL="25146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6pPr>
            <a:lvl7pPr marL="29718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7pPr>
            <a:lvl8pPr marL="34290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8pPr>
            <a:lvl9pPr marL="3886200" indent="-228600" algn="l" defTabSz="449263" rtl="0" eaLnBrk="1" fontAlgn="base" hangingPunct="1">
              <a:lnSpc>
                <a:spcPct val="105000"/>
              </a:lnSpc>
              <a:spcBef>
                <a:spcPct val="0"/>
              </a:spcBef>
              <a:spcAft>
                <a:spcPct val="0"/>
              </a:spcAft>
              <a:buClr>
                <a:srgbClr val="000000"/>
              </a:buClr>
              <a:buSzPct val="100000"/>
              <a:buFont typeface="Times New Roman" pitchFamily="16" charset="0"/>
              <a:defRPr sz="2400">
                <a:solidFill>
                  <a:srgbClr val="7F0000"/>
                </a:solidFill>
                <a:latin typeface="TheSans B4 SemiLight" pitchFamily="32" charset="0"/>
                <a:ea typeface="Microsoft YaHei" charset="-122"/>
              </a:defRPr>
            </a:lvl9pPr>
          </a:lstStyle>
          <a:p>
            <a:pPr algn="ctr"/>
            <a:r>
              <a:rPr lang="en-US" sz="1800" b="1" kern="0" dirty="0">
                <a:solidFill>
                  <a:srgbClr val="C00000"/>
                </a:solidFill>
                <a:effectLst>
                  <a:outerShdw blurRad="38100" dist="38100" dir="2700000" algn="tl">
                    <a:srgbClr val="000000">
                      <a:alpha val="43137"/>
                    </a:srgbClr>
                  </a:outerShdw>
                </a:effectLst>
                <a:latin typeface="Trebuchet MS" panose="020B0603020202020204" pitchFamily="34" charset="0"/>
              </a:rPr>
              <a:t>EXTERNAL COMMERCIAL BORROWING -  </a:t>
            </a:r>
            <a:r>
              <a:rPr lang="en-US" sz="1800" b="1" kern="0" dirty="0" smtClean="0">
                <a:solidFill>
                  <a:srgbClr val="C00000"/>
                </a:solidFill>
                <a:effectLst>
                  <a:outerShdw blurRad="38100" dist="38100" dir="2700000" algn="tl">
                    <a:srgbClr val="000000">
                      <a:alpha val="43137"/>
                    </a:srgbClr>
                  </a:outerShdw>
                </a:effectLst>
                <a:latin typeface="Trebuchet MS" panose="020B0603020202020204" pitchFamily="34" charset="0"/>
              </a:rPr>
              <a:t>IC/677/2025</a:t>
            </a:r>
            <a:endParaRPr lang="en-IN" sz="1800" b="1" kern="0" dirty="0">
              <a:solidFill>
                <a:srgbClr val="C00000"/>
              </a:solidFill>
              <a:effectLst>
                <a:outerShdw blurRad="38100" dist="38100" dir="2700000" algn="tl">
                  <a:srgbClr val="000000">
                    <a:alpha val="43137"/>
                  </a:srgbClr>
                </a:outerShdw>
              </a:effectLst>
              <a:latin typeface="Trebuchet MS" panose="020B0603020202020204" pitchFamily="34" charset="0"/>
            </a:endParaRPr>
          </a:p>
        </p:txBody>
      </p:sp>
      <p:sp>
        <p:nvSpPr>
          <p:cNvPr id="7" name="radarfort"/>
          <p:cNvSpPr txBox="1"/>
          <p:nvPr/>
        </p:nvSpPr>
        <p:spPr>
          <a:xfrm>
            <a:off x="5080000" y="6350000"/>
            <a:ext cx="1905000" cy="276999"/>
          </a:xfrm>
          <a:prstGeom prst="rect">
            <a:avLst/>
          </a:prstGeom>
          <a:noFill/>
        </p:spPr>
        <p:txBody>
          <a:bodyPr vert="horz" rtlCol="0">
            <a:spAutoFit/>
          </a:bodyPr>
          <a:lstStyle/>
          <a:p>
            <a:r>
              <a:rPr lang="en-IN" sz="1200">
                <a:solidFill>
                  <a:srgbClr val="008080"/>
                </a:solidFill>
                <a:latin typeface="Arial" panose="020B0604020202020204" pitchFamily="34" charset="0"/>
              </a:rPr>
              <a:t>Public</a:t>
            </a:r>
          </a:p>
        </p:txBody>
      </p:sp>
      <p:graphicFrame>
        <p:nvGraphicFramePr>
          <p:cNvPr id="5" name="Table 4"/>
          <p:cNvGraphicFramePr>
            <a:graphicFrameLocks noGrp="1"/>
          </p:cNvGraphicFramePr>
          <p:nvPr>
            <p:extLst/>
          </p:nvPr>
        </p:nvGraphicFramePr>
        <p:xfrm>
          <a:off x="92468" y="1396999"/>
          <a:ext cx="8959064" cy="5305696"/>
        </p:xfrm>
        <a:graphic>
          <a:graphicData uri="http://schemas.openxmlformats.org/drawingml/2006/table">
            <a:tbl>
              <a:tblPr firstRow="1" bandRow="1">
                <a:tableStyleId>{5C22544A-7EE6-4342-B048-85BDC9FD1C3A}</a:tableStyleId>
              </a:tblPr>
              <a:tblGrid>
                <a:gridCol w="7827609">
                  <a:extLst>
                    <a:ext uri="{9D8B030D-6E8A-4147-A177-3AD203B41FA5}">
                      <a16:colId xmlns:a16="http://schemas.microsoft.com/office/drawing/2014/main" val="25489117"/>
                    </a:ext>
                  </a:extLst>
                </a:gridCol>
                <a:gridCol w="1131455">
                  <a:extLst>
                    <a:ext uri="{9D8B030D-6E8A-4147-A177-3AD203B41FA5}">
                      <a16:colId xmlns:a16="http://schemas.microsoft.com/office/drawing/2014/main" val="4163063833"/>
                    </a:ext>
                  </a:extLst>
                </a:gridCol>
              </a:tblGrid>
              <a:tr h="458288">
                <a:tc>
                  <a:txBody>
                    <a:bodyPr/>
                    <a:lstStyle/>
                    <a:p>
                      <a:r>
                        <a:rPr lang="en-IN" dirty="0"/>
                        <a:t>CATEGORY</a:t>
                      </a:r>
                    </a:p>
                  </a:txBody>
                  <a:tcPr/>
                </a:tc>
                <a:tc>
                  <a:txBody>
                    <a:bodyPr/>
                    <a:lstStyle/>
                    <a:p>
                      <a:r>
                        <a:rPr lang="en-IN" dirty="0"/>
                        <a:t>MAMP</a:t>
                      </a:r>
                    </a:p>
                  </a:txBody>
                  <a:tcPr/>
                </a:tc>
                <a:extLst>
                  <a:ext uri="{0D108BD9-81ED-4DB2-BD59-A6C34878D82A}">
                    <a16:rowId xmlns:a16="http://schemas.microsoft.com/office/drawing/2014/main" val="1121355374"/>
                  </a:ext>
                </a:extLst>
              </a:tr>
              <a:tr h="458288">
                <a:tc>
                  <a:txBody>
                    <a:bodyPr/>
                    <a:lstStyle/>
                    <a:p>
                      <a:r>
                        <a:rPr lang="en-IN" dirty="0"/>
                        <a:t>a. ECB raised</a:t>
                      </a:r>
                      <a:r>
                        <a:rPr lang="en-IN" baseline="0" dirty="0"/>
                        <a:t> by </a:t>
                      </a:r>
                      <a:r>
                        <a:rPr lang="en-IN" baseline="0" dirty="0">
                          <a:highlight>
                            <a:srgbClr val="FFFF00"/>
                          </a:highlight>
                        </a:rPr>
                        <a:t>manufacturing companies up to USD 50 Mio per FY</a:t>
                      </a:r>
                      <a:endParaRPr lang="en-IN" dirty="0">
                        <a:highlight>
                          <a:srgbClr val="FFFF00"/>
                        </a:highlight>
                      </a:endParaRPr>
                    </a:p>
                  </a:txBody>
                  <a:tcPr/>
                </a:tc>
                <a:tc>
                  <a:txBody>
                    <a:bodyPr/>
                    <a:lstStyle/>
                    <a:p>
                      <a:r>
                        <a:rPr lang="en-IN" dirty="0">
                          <a:highlight>
                            <a:srgbClr val="FFFF00"/>
                          </a:highlight>
                        </a:rPr>
                        <a:t>1 year</a:t>
                      </a:r>
                    </a:p>
                  </a:txBody>
                  <a:tcPr/>
                </a:tc>
                <a:extLst>
                  <a:ext uri="{0D108BD9-81ED-4DB2-BD59-A6C34878D82A}">
                    <a16:rowId xmlns:a16="http://schemas.microsoft.com/office/drawing/2014/main" val="4190847989"/>
                  </a:ext>
                </a:extLst>
              </a:tr>
              <a:tr h="621514">
                <a:tc>
                  <a:txBody>
                    <a:bodyPr/>
                    <a:lstStyle/>
                    <a:p>
                      <a:r>
                        <a:rPr lang="en-IN" dirty="0"/>
                        <a:t>ECB raised from foreign equity holder for working capital purpose, general corporate purposes or for repayment of Rupee</a:t>
                      </a:r>
                      <a:r>
                        <a:rPr lang="en-IN" baseline="0" dirty="0"/>
                        <a:t> loans</a:t>
                      </a:r>
                      <a:endParaRPr lang="en-IN" dirty="0"/>
                    </a:p>
                  </a:txBody>
                  <a:tcPr/>
                </a:tc>
                <a:tc>
                  <a:txBody>
                    <a:bodyPr/>
                    <a:lstStyle/>
                    <a:p>
                      <a:r>
                        <a:rPr lang="en-IN" dirty="0"/>
                        <a:t>5</a:t>
                      </a:r>
                      <a:r>
                        <a:rPr lang="en-IN" dirty="0" smtClean="0"/>
                        <a:t> </a:t>
                      </a:r>
                      <a:r>
                        <a:rPr lang="en-IN" dirty="0"/>
                        <a:t>years</a:t>
                      </a:r>
                    </a:p>
                  </a:txBody>
                  <a:tcPr/>
                </a:tc>
                <a:extLst>
                  <a:ext uri="{0D108BD9-81ED-4DB2-BD59-A6C34878D82A}">
                    <a16:rowId xmlns:a16="http://schemas.microsoft.com/office/drawing/2014/main" val="2649668301"/>
                  </a:ext>
                </a:extLst>
              </a:tr>
              <a:tr h="621514">
                <a:tc>
                  <a:txBody>
                    <a:bodyPr/>
                    <a:lstStyle/>
                    <a:p>
                      <a:r>
                        <a:rPr lang="en-US" dirty="0"/>
                        <a:t>ECB raised for (</a:t>
                      </a:r>
                      <a:r>
                        <a:rPr lang="en-US" dirty="0" err="1"/>
                        <a:t>i</a:t>
                      </a:r>
                      <a:r>
                        <a:rPr lang="en-US" dirty="0"/>
                        <a:t>) working capital purposes or general corporate purposes (ii) on-lending by NBFCs for working capital purposes or general corporate purposes </a:t>
                      </a:r>
                      <a:endParaRPr lang="en-IN" dirty="0"/>
                    </a:p>
                  </a:txBody>
                  <a:tcPr/>
                </a:tc>
                <a:tc>
                  <a:txBody>
                    <a:bodyPr/>
                    <a:lstStyle/>
                    <a:p>
                      <a:r>
                        <a:rPr lang="en-IN" dirty="0"/>
                        <a:t>10 years</a:t>
                      </a:r>
                    </a:p>
                  </a:txBody>
                  <a:tcPr/>
                </a:tc>
                <a:extLst>
                  <a:ext uri="{0D108BD9-81ED-4DB2-BD59-A6C34878D82A}">
                    <a16:rowId xmlns:a16="http://schemas.microsoft.com/office/drawing/2014/main" val="1478760139"/>
                  </a:ext>
                </a:extLst>
              </a:tr>
              <a:tr h="621514">
                <a:tc>
                  <a:txBody>
                    <a:bodyPr/>
                    <a:lstStyle/>
                    <a:p>
                      <a:r>
                        <a:rPr lang="en-US" dirty="0"/>
                        <a:t>ECB raised for (</a:t>
                      </a:r>
                      <a:r>
                        <a:rPr lang="en-US" dirty="0" err="1"/>
                        <a:t>i</a:t>
                      </a:r>
                      <a:r>
                        <a:rPr lang="en-US" dirty="0"/>
                        <a:t>) repayment of Rupee loans availed domestically for capital expenditure (ii) on-lending by NBFCs for the same purpose </a:t>
                      </a:r>
                      <a:endParaRPr lang="en-IN" dirty="0"/>
                    </a:p>
                  </a:txBody>
                  <a:tcPr/>
                </a:tc>
                <a:tc>
                  <a:txBody>
                    <a:bodyPr/>
                    <a:lstStyle/>
                    <a:p>
                      <a:r>
                        <a:rPr lang="en-IN" dirty="0"/>
                        <a:t> 7 years</a:t>
                      </a:r>
                    </a:p>
                  </a:txBody>
                  <a:tcPr/>
                </a:tc>
                <a:extLst>
                  <a:ext uri="{0D108BD9-81ED-4DB2-BD59-A6C34878D82A}">
                    <a16:rowId xmlns:a16="http://schemas.microsoft.com/office/drawing/2014/main" val="839609544"/>
                  </a:ext>
                </a:extLst>
              </a:tr>
              <a:tr h="621514">
                <a:tc>
                  <a:txBody>
                    <a:bodyPr/>
                    <a:lstStyle/>
                    <a:p>
                      <a:r>
                        <a:rPr lang="en-US" dirty="0"/>
                        <a:t>ECB raised for (</a:t>
                      </a:r>
                      <a:r>
                        <a:rPr lang="en-US" dirty="0" err="1"/>
                        <a:t>i</a:t>
                      </a:r>
                      <a:r>
                        <a:rPr lang="en-US" dirty="0"/>
                        <a:t>) repayment of Rupee loans availed domestically for purposes other than capital expenditure (ii) on-lending by NBFCs for the same purpose </a:t>
                      </a:r>
                      <a:endParaRPr lang="en-IN" dirty="0"/>
                    </a:p>
                  </a:txBody>
                  <a:tcPr/>
                </a:tc>
                <a:tc>
                  <a:txBody>
                    <a:bodyPr/>
                    <a:lstStyle/>
                    <a:p>
                      <a:r>
                        <a:rPr lang="en-IN" dirty="0"/>
                        <a:t>10 years </a:t>
                      </a:r>
                    </a:p>
                  </a:txBody>
                  <a:tcPr/>
                </a:tc>
                <a:extLst>
                  <a:ext uri="{0D108BD9-81ED-4DB2-BD59-A6C34878D82A}">
                    <a16:rowId xmlns:a16="http://schemas.microsoft.com/office/drawing/2014/main" val="1491918437"/>
                  </a:ext>
                </a:extLst>
              </a:tr>
              <a:tr h="458288">
                <a:tc>
                  <a:txBody>
                    <a:bodyPr/>
                    <a:lstStyle/>
                    <a:p>
                      <a:r>
                        <a:rPr lang="en-US" dirty="0"/>
                        <a:t>An entity </a:t>
                      </a:r>
                      <a:r>
                        <a:rPr lang="en-US" dirty="0" err="1"/>
                        <a:t>recognised</a:t>
                      </a:r>
                      <a:r>
                        <a:rPr lang="en-US" dirty="0"/>
                        <a:t> as a </a:t>
                      </a:r>
                      <a:r>
                        <a:rPr lang="en-US" dirty="0">
                          <a:highlight>
                            <a:srgbClr val="FFFF00"/>
                          </a:highlight>
                        </a:rPr>
                        <a:t>Startup</a:t>
                      </a:r>
                      <a:r>
                        <a:rPr lang="en-US" dirty="0"/>
                        <a:t> by the Central Government as on date of raising ECB. </a:t>
                      </a:r>
                      <a:endParaRPr lang="en-IN" dirty="0"/>
                    </a:p>
                  </a:txBody>
                  <a:tcPr/>
                </a:tc>
                <a:tc>
                  <a:txBody>
                    <a:bodyPr/>
                    <a:lstStyle/>
                    <a:p>
                      <a:r>
                        <a:rPr lang="en-IN" dirty="0"/>
                        <a:t> 3 years</a:t>
                      </a:r>
                    </a:p>
                  </a:txBody>
                  <a:tcPr/>
                </a:tc>
                <a:extLst>
                  <a:ext uri="{0D108BD9-81ED-4DB2-BD59-A6C34878D82A}">
                    <a16:rowId xmlns:a16="http://schemas.microsoft.com/office/drawing/2014/main" val="1197949622"/>
                  </a:ext>
                </a:extLst>
              </a:tr>
              <a:tr h="621514">
                <a:tc>
                  <a:txBody>
                    <a:bodyPr/>
                    <a:lstStyle/>
                    <a:p>
                      <a:r>
                        <a:rPr lang="en-IN" dirty="0">
                          <a:highlight>
                            <a:srgbClr val="FFFF00"/>
                          </a:highlight>
                        </a:rPr>
                        <a:t>Public Sector Oil Marketing </a:t>
                      </a:r>
                      <a:r>
                        <a:rPr lang="en-IN" dirty="0" err="1">
                          <a:highlight>
                            <a:srgbClr val="FFFF00"/>
                          </a:highlight>
                        </a:rPr>
                        <a:t>companys</a:t>
                      </a:r>
                      <a:r>
                        <a:rPr lang="en-IN" dirty="0">
                          <a:highlight>
                            <a:srgbClr val="FFFF00"/>
                          </a:highlight>
                        </a:rPr>
                        <a:t> (OMCs) can raise ECB for</a:t>
                      </a:r>
                      <a:r>
                        <a:rPr lang="en-IN" baseline="0" dirty="0">
                          <a:highlight>
                            <a:srgbClr val="FFFF00"/>
                          </a:highlight>
                        </a:rPr>
                        <a:t> WC purposes  Overall ceiling for such ECB shall be </a:t>
                      </a:r>
                      <a:r>
                        <a:rPr lang="en-IN" b="1" baseline="0" dirty="0">
                          <a:solidFill>
                            <a:srgbClr val="FF0000"/>
                          </a:solidFill>
                          <a:highlight>
                            <a:srgbClr val="FFFF00"/>
                          </a:highlight>
                        </a:rPr>
                        <a:t>USD 10 billion </a:t>
                      </a:r>
                      <a:endParaRPr lang="en-IN" b="1" dirty="0">
                        <a:solidFill>
                          <a:srgbClr val="FF0000"/>
                        </a:solidFill>
                        <a:highlight>
                          <a:srgbClr val="FFFF00"/>
                        </a:highlight>
                      </a:endParaRPr>
                    </a:p>
                  </a:txBody>
                  <a:tcPr/>
                </a:tc>
                <a:tc>
                  <a:txBody>
                    <a:bodyPr/>
                    <a:lstStyle/>
                    <a:p>
                      <a:r>
                        <a:rPr lang="en-IN" dirty="0">
                          <a:highlight>
                            <a:srgbClr val="FFFF00"/>
                          </a:highlight>
                        </a:rPr>
                        <a:t>3 years </a:t>
                      </a:r>
                    </a:p>
                  </a:txBody>
                  <a:tcPr/>
                </a:tc>
                <a:extLst>
                  <a:ext uri="{0D108BD9-81ED-4DB2-BD59-A6C34878D82A}">
                    <a16:rowId xmlns:a16="http://schemas.microsoft.com/office/drawing/2014/main" val="2764905015"/>
                  </a:ext>
                </a:extLst>
              </a:tr>
            </a:tbl>
          </a:graphicData>
        </a:graphic>
      </p:graphicFrame>
    </p:spTree>
    <p:extLst>
      <p:ext uri="{BB962C8B-B14F-4D97-AF65-F5344CB8AC3E}">
        <p14:creationId xmlns:p14="http://schemas.microsoft.com/office/powerpoint/2010/main" val="424306446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417" y="644715"/>
            <a:ext cx="5614736" cy="343484"/>
          </a:xfrm>
        </p:spPr>
        <p:txBody>
          <a:bodyPr>
            <a:normAutofit fontScale="90000"/>
          </a:bodyPr>
          <a:lstStyle/>
          <a:p>
            <a:pPr algn="ctr"/>
            <a:r>
              <a:rPr lang="en-IN" sz="2800" b="1" u="sng" dirty="0">
                <a:solidFill>
                  <a:srgbClr val="C00000"/>
                </a:solidFill>
                <a:effectLst>
                  <a:outerShdw blurRad="38100" dist="38100" dir="2700000" algn="tl">
                    <a:srgbClr val="000000">
                      <a:alpha val="43137"/>
                    </a:srgbClr>
                  </a:outerShdw>
                </a:effectLst>
                <a:latin typeface="Cooper Black" panose="0208090404030B020404" pitchFamily="18" charset="0"/>
              </a:rPr>
              <a:t>NORMAL TRANSIT PERIOD</a:t>
            </a:r>
            <a:r>
              <a:rPr lang="en-IN" b="1" u="sng" dirty="0">
                <a:solidFill>
                  <a:srgbClr val="C00000"/>
                </a:solidFill>
                <a:effectLst>
                  <a:outerShdw blurRad="38100" dist="38100" dir="2700000" algn="tl">
                    <a:srgbClr val="000000">
                      <a:alpha val="43137"/>
                    </a:srgbClr>
                  </a:outerShdw>
                </a:effectLst>
                <a:latin typeface="Cooper Black" panose="0208090404030B020404" pitchFamily="18" charset="0"/>
              </a:rPr>
              <a:t/>
            </a:r>
            <a:br>
              <a:rPr lang="en-IN" b="1" u="sng" dirty="0">
                <a:solidFill>
                  <a:srgbClr val="C00000"/>
                </a:solidFill>
                <a:effectLst>
                  <a:outerShdw blurRad="38100" dist="38100" dir="2700000" algn="tl">
                    <a:srgbClr val="000000">
                      <a:alpha val="43137"/>
                    </a:srgbClr>
                  </a:outerShdw>
                </a:effectLst>
                <a:latin typeface="Cooper Black" panose="0208090404030B020404" pitchFamily="18" charset="0"/>
              </a:rPr>
            </a:br>
            <a:r>
              <a:rPr lang="en-US" sz="2000" dirty="0">
                <a:solidFill>
                  <a:srgbClr val="002060"/>
                </a:solidFill>
                <a:latin typeface="Cooper Black" panose="0208090404030B020404" pitchFamily="18" charset="0"/>
              </a:rPr>
              <a:t>FEDAI RULE NO 2</a:t>
            </a:r>
            <a:r>
              <a:rPr lang="en-US" sz="3600" u="sng" dirty="0">
                <a:solidFill>
                  <a:srgbClr val="002060"/>
                </a:solidFill>
                <a:effectLst>
                  <a:outerShdw blurRad="38100" dist="38100" dir="2700000" algn="tl">
                    <a:srgbClr val="000000">
                      <a:alpha val="43137"/>
                    </a:srgbClr>
                  </a:outerShdw>
                </a:effectLst>
                <a:latin typeface="Cooper Black" panose="0208090404030B020404" pitchFamily="18" charset="0"/>
              </a:rPr>
              <a:t/>
            </a:r>
            <a:br>
              <a:rPr lang="en-US" sz="3600" u="sng" dirty="0">
                <a:solidFill>
                  <a:srgbClr val="002060"/>
                </a:solidFill>
                <a:effectLst>
                  <a:outerShdw blurRad="38100" dist="38100" dir="2700000" algn="tl">
                    <a:srgbClr val="000000">
                      <a:alpha val="43137"/>
                    </a:srgbClr>
                  </a:outerShdw>
                </a:effectLst>
                <a:latin typeface="Cooper Black" panose="0208090404030B020404" pitchFamily="18" charset="0"/>
              </a:rPr>
            </a:br>
            <a:endParaRPr lang="en-IN" b="1" u="sng" dirty="0">
              <a:solidFill>
                <a:srgbClr val="C00000"/>
              </a:solidFill>
              <a:effectLst>
                <a:outerShdw blurRad="38100" dist="38100" dir="2700000" algn="tl">
                  <a:srgbClr val="000000">
                    <a:alpha val="43137"/>
                  </a:srgbClr>
                </a:outerShdw>
              </a:effectLst>
              <a:latin typeface="Cooper Black" panose="0208090404030B020404" pitchFamily="18" charset="0"/>
            </a:endParaRPr>
          </a:p>
        </p:txBody>
      </p:sp>
      <p:sp>
        <p:nvSpPr>
          <p:cNvPr id="3" name="Content Placeholder 2"/>
          <p:cNvSpPr>
            <a:spLocks noGrp="1"/>
          </p:cNvSpPr>
          <p:nvPr>
            <p:ph idx="1"/>
          </p:nvPr>
        </p:nvSpPr>
        <p:spPr>
          <a:xfrm>
            <a:off x="136358" y="1292999"/>
            <a:ext cx="8662737" cy="5334000"/>
          </a:xfrm>
        </p:spPr>
        <p:txBody>
          <a:bodyPr>
            <a:normAutofit lnSpcReduction="10000"/>
          </a:bodyPr>
          <a:lstStyle/>
          <a:p>
            <a:pPr>
              <a:buFont typeface="Wingdings" panose="05000000000000000000" pitchFamily="2" charset="2"/>
              <a:buChar char="Ø"/>
            </a:pPr>
            <a:r>
              <a:rPr lang="en-US" sz="2000" dirty="0">
                <a:solidFill>
                  <a:schemeClr val="tx1"/>
                </a:solidFill>
                <a:latin typeface="Bookman Old Style" panose="02050604050505020204" pitchFamily="18" charset="0"/>
              </a:rPr>
              <a:t>It is </a:t>
            </a:r>
            <a:r>
              <a:rPr lang="en-US" sz="2000" u="sng" dirty="0">
                <a:solidFill>
                  <a:schemeClr val="tx1"/>
                </a:solidFill>
                <a:effectLst>
                  <a:outerShdw blurRad="38100" dist="38100" dir="2700000" algn="tl">
                    <a:srgbClr val="000000">
                      <a:alpha val="43137"/>
                    </a:srgbClr>
                  </a:outerShdw>
                </a:effectLst>
                <a:latin typeface="Bookman Old Style" panose="02050604050505020204" pitchFamily="18" charset="0"/>
              </a:rPr>
              <a:t>not to be confused </a:t>
            </a:r>
            <a:r>
              <a:rPr lang="en-US" sz="2000" dirty="0">
                <a:solidFill>
                  <a:schemeClr val="tx1"/>
                </a:solidFill>
                <a:latin typeface="Bookman Old Style" panose="02050604050505020204" pitchFamily="18" charset="0"/>
              </a:rPr>
              <a:t>with the time taken for the </a:t>
            </a:r>
            <a:r>
              <a:rPr lang="en-US" sz="2000" u="sng" dirty="0">
                <a:solidFill>
                  <a:schemeClr val="tx1"/>
                </a:solidFill>
                <a:effectLst>
                  <a:outerShdw blurRad="38100" dist="38100" dir="2700000" algn="tl">
                    <a:srgbClr val="000000">
                      <a:alpha val="43137"/>
                    </a:srgbClr>
                  </a:outerShdw>
                </a:effectLst>
                <a:latin typeface="Bookman Old Style" panose="02050604050505020204" pitchFamily="18" charset="0"/>
              </a:rPr>
              <a:t>arrival of the goods at the destination.</a:t>
            </a:r>
          </a:p>
          <a:p>
            <a:pPr>
              <a:buFont typeface="Wingdings" panose="05000000000000000000" pitchFamily="2" charset="2"/>
              <a:buChar char="Ø"/>
            </a:pPr>
            <a:r>
              <a:rPr lang="en-US" sz="2000" dirty="0">
                <a:solidFill>
                  <a:schemeClr val="tx1"/>
                </a:solidFill>
                <a:latin typeface="Bookman Old Style" panose="02050604050505020204" pitchFamily="18" charset="0"/>
              </a:rPr>
              <a:t>Normal transit period comprises of the </a:t>
            </a:r>
            <a:r>
              <a:rPr lang="en-US" sz="2000" u="sng" dirty="0">
                <a:solidFill>
                  <a:schemeClr val="tx1"/>
                </a:solidFill>
                <a:effectLst>
                  <a:outerShdw blurRad="38100" dist="38100" dir="2700000" algn="tl">
                    <a:srgbClr val="000000">
                      <a:alpha val="43137"/>
                    </a:srgbClr>
                  </a:outerShdw>
                </a:effectLst>
                <a:highlight>
                  <a:srgbClr val="FFFF00"/>
                </a:highlight>
                <a:latin typeface="Bookman Old Style" panose="02050604050505020204" pitchFamily="18" charset="0"/>
              </a:rPr>
              <a:t>average period normally involved from the Date of negotiation/purchase/discount till the receipt of bill proceeds</a:t>
            </a:r>
          </a:p>
          <a:p>
            <a:pPr>
              <a:buFont typeface="Wingdings" panose="05000000000000000000" pitchFamily="2" charset="2"/>
              <a:buChar char="Ø"/>
            </a:pPr>
            <a:r>
              <a:rPr lang="en-US" sz="2000" dirty="0">
                <a:solidFill>
                  <a:schemeClr val="tx1"/>
                </a:solidFill>
                <a:latin typeface="Bookman Old Style" panose="02050604050505020204" pitchFamily="18" charset="0"/>
              </a:rPr>
              <a:t>In the case of export </a:t>
            </a:r>
            <a:r>
              <a:rPr lang="en-US" sz="2000" u="sng" dirty="0" err="1">
                <a:solidFill>
                  <a:schemeClr val="tx1"/>
                </a:solidFill>
                <a:effectLst>
                  <a:outerShdw blurRad="38100" dist="38100" dir="2700000" algn="tl">
                    <a:srgbClr val="000000">
                      <a:alpha val="43137"/>
                    </a:srgbClr>
                  </a:outerShdw>
                </a:effectLst>
                <a:latin typeface="Bookman Old Style" panose="02050604050505020204" pitchFamily="18" charset="0"/>
              </a:rPr>
              <a:t>usance</a:t>
            </a:r>
            <a:r>
              <a:rPr lang="en-US" sz="2000" u="sng" dirty="0">
                <a:solidFill>
                  <a:schemeClr val="tx1"/>
                </a:solidFill>
                <a:effectLst>
                  <a:outerShdw blurRad="38100" dist="38100" dir="2700000" algn="tl">
                    <a:srgbClr val="000000">
                      <a:alpha val="43137"/>
                    </a:srgbClr>
                  </a:outerShdw>
                </a:effectLst>
                <a:latin typeface="Bookman Old Style" panose="02050604050505020204" pitchFamily="18" charset="0"/>
              </a:rPr>
              <a:t> bills- </a:t>
            </a:r>
            <a:r>
              <a:rPr lang="en-US" sz="2000" dirty="0">
                <a:solidFill>
                  <a:schemeClr val="tx1"/>
                </a:solidFill>
                <a:latin typeface="Bookman Old Style" panose="02050604050505020204" pitchFamily="18" charset="0"/>
              </a:rPr>
              <a:t>Not Applicable </a:t>
            </a:r>
          </a:p>
          <a:p>
            <a:pPr>
              <a:buFont typeface="Wingdings" panose="05000000000000000000" pitchFamily="2" charset="2"/>
              <a:buChar char="Ø"/>
            </a:pPr>
            <a:r>
              <a:rPr lang="en-US" sz="2000" dirty="0">
                <a:solidFill>
                  <a:schemeClr val="tx1"/>
                </a:solidFill>
                <a:latin typeface="Bookman Old Style" panose="02050604050505020204" pitchFamily="18" charset="0"/>
              </a:rPr>
              <a:t>Bill drawn on DP/At </a:t>
            </a:r>
            <a:r>
              <a:rPr lang="en-US" sz="2000" u="sng" dirty="0">
                <a:solidFill>
                  <a:schemeClr val="tx1"/>
                </a:solidFill>
                <a:effectLst>
                  <a:outerShdw blurRad="38100" dist="38100" dir="2700000" algn="tl">
                    <a:srgbClr val="000000">
                      <a:alpha val="43137"/>
                    </a:srgbClr>
                  </a:outerShdw>
                </a:effectLst>
                <a:latin typeface="Bookman Old Style" panose="02050604050505020204" pitchFamily="18" charset="0"/>
              </a:rPr>
              <a:t>Sight Basis and not under Letter of Credit (LC) </a:t>
            </a:r>
          </a:p>
          <a:p>
            <a:pPr>
              <a:buFont typeface="+mj-lt"/>
              <a:buAutoNum type="arabicPeriod"/>
            </a:pPr>
            <a:r>
              <a:rPr lang="en-US" sz="2000" dirty="0">
                <a:solidFill>
                  <a:schemeClr val="tx1"/>
                </a:solidFill>
                <a:latin typeface="Bookman Old Style" panose="02050604050505020204" pitchFamily="18" charset="0"/>
              </a:rPr>
              <a:t>Bill in Foreign Currencies – </a:t>
            </a:r>
            <a:r>
              <a:rPr lang="en-US" sz="2000" u="sng" dirty="0">
                <a:solidFill>
                  <a:schemeClr val="tx1"/>
                </a:solidFill>
                <a:highlight>
                  <a:srgbClr val="FFFF00"/>
                </a:highlight>
                <a:latin typeface="Bookman Old Style" panose="02050604050505020204" pitchFamily="18" charset="0"/>
              </a:rPr>
              <a:t>25 days </a:t>
            </a:r>
          </a:p>
          <a:p>
            <a:pPr>
              <a:buFont typeface="+mj-lt"/>
              <a:buAutoNum type="arabicPeriod"/>
            </a:pPr>
            <a:r>
              <a:rPr lang="en-US" sz="2000" dirty="0">
                <a:solidFill>
                  <a:schemeClr val="tx1"/>
                </a:solidFill>
                <a:latin typeface="Bookman Old Style" panose="02050604050505020204" pitchFamily="18" charset="0"/>
              </a:rPr>
              <a:t>Bills in Rupees not under Letter of Credit – </a:t>
            </a:r>
            <a:r>
              <a:rPr lang="en-US" sz="2000" u="sng" dirty="0">
                <a:solidFill>
                  <a:schemeClr val="tx1"/>
                </a:solidFill>
                <a:effectLst>
                  <a:outerShdw blurRad="38100" dist="38100" dir="2700000" algn="tl">
                    <a:srgbClr val="000000">
                      <a:alpha val="43137"/>
                    </a:srgbClr>
                  </a:outerShdw>
                </a:effectLst>
                <a:highlight>
                  <a:srgbClr val="FFFF00"/>
                </a:highlight>
                <a:latin typeface="Bookman Old Style" panose="02050604050505020204" pitchFamily="18" charset="0"/>
              </a:rPr>
              <a:t>20 days</a:t>
            </a:r>
          </a:p>
          <a:p>
            <a:pPr marL="0" indent="0">
              <a:buNone/>
            </a:pPr>
            <a:endParaRPr lang="en-US" sz="2300" u="sng" dirty="0">
              <a:solidFill>
                <a:schemeClr val="tx1"/>
              </a:solidFill>
              <a:effectLst>
                <a:outerShdw blurRad="38100" dist="38100" dir="2700000" algn="tl">
                  <a:srgbClr val="000000">
                    <a:alpha val="43137"/>
                  </a:srgbClr>
                </a:outerShdw>
              </a:effectLst>
              <a:highlight>
                <a:srgbClr val="FFFF00"/>
              </a:highlight>
              <a:latin typeface="Bookman Old Style" panose="02050604050505020204" pitchFamily="18" charset="0"/>
            </a:endParaRPr>
          </a:p>
          <a:p>
            <a:pPr>
              <a:buFont typeface="Wingdings" panose="05000000000000000000" pitchFamily="2" charset="2"/>
              <a:buChar char="Ø"/>
            </a:pPr>
            <a:r>
              <a:rPr lang="en-US" sz="2300" dirty="0">
                <a:solidFill>
                  <a:schemeClr val="tx1"/>
                </a:solidFill>
                <a:latin typeface="Bookman Old Style" panose="02050604050505020204" pitchFamily="18" charset="0"/>
              </a:rPr>
              <a:t>EXTENDING Finance beyond NTP – </a:t>
            </a:r>
            <a:r>
              <a:rPr lang="en-US" sz="2300" dirty="0">
                <a:solidFill>
                  <a:schemeClr val="tx1"/>
                </a:solidFill>
                <a:highlight>
                  <a:srgbClr val="FFFF00"/>
                </a:highlight>
                <a:latin typeface="Bookman Old Style" panose="02050604050505020204" pitchFamily="18" charset="0"/>
              </a:rPr>
              <a:t>Max 90 Days </a:t>
            </a:r>
            <a:r>
              <a:rPr lang="en-US" sz="2300" dirty="0">
                <a:solidFill>
                  <a:schemeClr val="tx1"/>
                </a:solidFill>
                <a:latin typeface="Bookman Old Style" panose="02050604050505020204" pitchFamily="18" charset="0"/>
              </a:rPr>
              <a:t>from date of shipment</a:t>
            </a:r>
          </a:p>
        </p:txBody>
      </p:sp>
      <p:sp>
        <p:nvSpPr>
          <p:cNvPr id="7" name="radarfort"/>
          <p:cNvSpPr txBox="1"/>
          <p:nvPr/>
        </p:nvSpPr>
        <p:spPr>
          <a:xfrm>
            <a:off x="5080000" y="6350000"/>
            <a:ext cx="1905000" cy="276999"/>
          </a:xfrm>
          <a:prstGeom prst="rect">
            <a:avLst/>
          </a:prstGeom>
          <a:noFill/>
        </p:spPr>
        <p:txBody>
          <a:bodyPr vert="horz" rtlCol="0">
            <a:spAutoFit/>
          </a:bodyPr>
          <a:lstStyle/>
          <a:p>
            <a:r>
              <a:rPr lang="en-IN" sz="1200">
                <a:solidFill>
                  <a:srgbClr val="008080"/>
                </a:solidFill>
                <a:latin typeface="Arial" panose="020B0604020202020204" pitchFamily="34" charset="0"/>
              </a:rPr>
              <a:t>Public</a:t>
            </a:r>
          </a:p>
        </p:txBody>
      </p:sp>
    </p:spTree>
    <p:extLst>
      <p:ext uri="{BB962C8B-B14F-4D97-AF65-F5344CB8AC3E}">
        <p14:creationId xmlns:p14="http://schemas.microsoft.com/office/powerpoint/2010/main" val="4084591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91" y="720436"/>
            <a:ext cx="8968509" cy="812800"/>
          </a:xfrm>
        </p:spPr>
        <p:txBody>
          <a:bodyPr/>
          <a:lstStyle/>
          <a:p>
            <a:r>
              <a:rPr lang="en-US" sz="2800" b="1" dirty="0" smtClean="0">
                <a:latin typeface="Trebuchet MS" panose="020B0603020202020204" pitchFamily="34" charset="0"/>
              </a:rPr>
              <a:t>REVISED </a:t>
            </a:r>
            <a:r>
              <a:rPr lang="en-US" sz="2800" b="1" dirty="0">
                <a:latin typeface="Trebuchet MS" panose="020B0603020202020204" pitchFamily="34" charset="0"/>
              </a:rPr>
              <a:t>APPLICATION FORMS FOR ISSUANCE </a:t>
            </a:r>
            <a:r>
              <a:rPr lang="en-US" sz="2800" b="1" dirty="0" smtClean="0">
                <a:latin typeface="Trebuchet MS" panose="020B0603020202020204" pitchFamily="34" charset="0"/>
              </a:rPr>
              <a:t>OF  </a:t>
            </a:r>
            <a:r>
              <a:rPr lang="en-US" sz="2800" b="1" dirty="0">
                <a:latin typeface="Trebuchet MS" panose="020B0603020202020204" pitchFamily="34" charset="0"/>
              </a:rPr>
              <a:t>INLAND LETTERS OF </a:t>
            </a:r>
            <a:r>
              <a:rPr lang="en-US" sz="2800" b="1" dirty="0" smtClean="0">
                <a:latin typeface="Trebuchet MS" panose="020B0603020202020204" pitchFamily="34" charset="0"/>
              </a:rPr>
              <a:t>CREDIT &amp;  </a:t>
            </a:r>
            <a:r>
              <a:rPr lang="en-US" sz="2800" b="1" dirty="0">
                <a:latin typeface="Trebuchet MS" panose="020B0603020202020204" pitchFamily="34" charset="0"/>
              </a:rPr>
              <a:t>INLAND/FOREIGN BANK GUARANTEES </a:t>
            </a:r>
            <a:r>
              <a:rPr lang="en-US" sz="2800" b="1" dirty="0" smtClean="0">
                <a:latin typeface="Trebuchet MS" panose="020B0603020202020204" pitchFamily="34" charset="0"/>
              </a:rPr>
              <a:t>(IC/184/2025)</a:t>
            </a:r>
            <a:endParaRPr lang="en-US" sz="2800" b="1" dirty="0">
              <a:latin typeface="Trebuchet MS" panose="020B0603020202020204" pitchFamily="34" charset="0"/>
            </a:endParaRPr>
          </a:p>
        </p:txBody>
      </p:sp>
      <p:sp>
        <p:nvSpPr>
          <p:cNvPr id="3" name="Content Placeholder 2"/>
          <p:cNvSpPr>
            <a:spLocks noGrp="1"/>
          </p:cNvSpPr>
          <p:nvPr>
            <p:ph idx="1"/>
          </p:nvPr>
        </p:nvSpPr>
        <p:spPr>
          <a:xfrm>
            <a:off x="64655" y="2397227"/>
            <a:ext cx="9079345" cy="3463636"/>
          </a:xfrm>
        </p:spPr>
        <p:txBody>
          <a:bodyPr/>
          <a:lstStyle/>
          <a:p>
            <a:pPr marL="0" indent="0" algn="just">
              <a:buNone/>
            </a:pPr>
            <a:r>
              <a:rPr lang="en-US" sz="2400" dirty="0">
                <a:solidFill>
                  <a:schemeClr val="tx1"/>
                </a:solidFill>
                <a:latin typeface="Trebuchet MS" panose="020B0603020202020204" pitchFamily="34" charset="0"/>
              </a:rPr>
              <a:t>The following revised forms have been implemented for processing fresh Inland Letters </a:t>
            </a:r>
            <a:r>
              <a:rPr lang="en-US" sz="2400" dirty="0" smtClean="0">
                <a:solidFill>
                  <a:schemeClr val="tx1"/>
                </a:solidFill>
                <a:latin typeface="Trebuchet MS" panose="020B0603020202020204" pitchFamily="34" charset="0"/>
              </a:rPr>
              <a:t>of Credit </a:t>
            </a:r>
            <a:r>
              <a:rPr lang="en-US" sz="2400" dirty="0">
                <a:solidFill>
                  <a:schemeClr val="tx1"/>
                </a:solidFill>
                <a:latin typeface="Trebuchet MS" panose="020B0603020202020204" pitchFamily="34" charset="0"/>
              </a:rPr>
              <a:t>and Inland/Foreign Bank Guarantees:</a:t>
            </a:r>
          </a:p>
          <a:p>
            <a:pPr marL="0" indent="0" algn="just">
              <a:buNone/>
            </a:pPr>
            <a:r>
              <a:rPr lang="en-US" sz="2400" dirty="0">
                <a:solidFill>
                  <a:schemeClr val="tx1"/>
                </a:solidFill>
                <a:latin typeface="Trebuchet MS" panose="020B0603020202020204" pitchFamily="34" charset="0"/>
              </a:rPr>
              <a:t>1) </a:t>
            </a:r>
            <a:r>
              <a:rPr lang="en-US" sz="2400" dirty="0">
                <a:solidFill>
                  <a:srgbClr val="FF0000"/>
                </a:solidFill>
                <a:latin typeface="Trebuchet MS" panose="020B0603020202020204" pitchFamily="34" charset="0"/>
              </a:rPr>
              <a:t>NF 463 – </a:t>
            </a:r>
            <a:r>
              <a:rPr lang="en-US" sz="2400" dirty="0">
                <a:solidFill>
                  <a:schemeClr val="tx1"/>
                </a:solidFill>
                <a:latin typeface="Trebuchet MS" panose="020B0603020202020204" pitchFamily="34" charset="0"/>
              </a:rPr>
              <a:t>Application for Opening an Inland Irrevocable Letter of Credit / </a:t>
            </a:r>
            <a:r>
              <a:rPr lang="en-US" sz="2400" dirty="0" smtClean="0">
                <a:solidFill>
                  <a:schemeClr val="tx1"/>
                </a:solidFill>
                <a:latin typeface="Trebuchet MS" panose="020B0603020202020204" pitchFamily="34" charset="0"/>
              </a:rPr>
              <a:t>Irrevocable revolving </a:t>
            </a:r>
            <a:r>
              <a:rPr lang="en-US" sz="2400" dirty="0">
                <a:solidFill>
                  <a:schemeClr val="tx1"/>
                </a:solidFill>
                <a:latin typeface="Trebuchet MS" panose="020B0603020202020204" pitchFamily="34" charset="0"/>
              </a:rPr>
              <a:t>Letter of Credit</a:t>
            </a:r>
          </a:p>
          <a:p>
            <a:pPr marL="0" indent="0" algn="just">
              <a:buNone/>
            </a:pPr>
            <a:r>
              <a:rPr lang="en-US" sz="2400" dirty="0">
                <a:solidFill>
                  <a:schemeClr val="tx1"/>
                </a:solidFill>
                <a:latin typeface="Trebuchet MS" panose="020B0603020202020204" pitchFamily="34" charset="0"/>
              </a:rPr>
              <a:t>2) </a:t>
            </a:r>
            <a:r>
              <a:rPr lang="en-US" sz="2400" dirty="0">
                <a:solidFill>
                  <a:srgbClr val="FF0000"/>
                </a:solidFill>
                <a:latin typeface="Trebuchet MS" panose="020B0603020202020204" pitchFamily="34" charset="0"/>
              </a:rPr>
              <a:t>NF 823 </a:t>
            </a:r>
            <a:r>
              <a:rPr lang="en-US" sz="2400" dirty="0">
                <a:solidFill>
                  <a:schemeClr val="tx1"/>
                </a:solidFill>
                <a:latin typeface="Trebuchet MS" panose="020B0603020202020204" pitchFamily="34" charset="0"/>
              </a:rPr>
              <a:t>- Application for issuance of Inland Bank Guarantee / Foreign </a:t>
            </a:r>
            <a:r>
              <a:rPr lang="en-US" sz="2400" dirty="0" smtClean="0">
                <a:solidFill>
                  <a:schemeClr val="tx1"/>
                </a:solidFill>
                <a:latin typeface="Trebuchet MS" panose="020B0603020202020204" pitchFamily="34" charset="0"/>
              </a:rPr>
              <a:t>Bank Guarantee</a:t>
            </a:r>
            <a:endParaRPr lang="en-US" sz="24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3093230234"/>
      </p:ext>
    </p:extLst>
  </p:cSld>
  <p:clrMapOvr>
    <a:masterClrMapping/>
  </p:clrMapOvr>
  <p:transition spd="med">
    <p:wheel/>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819082"/>
            <a:ext cx="8616818" cy="772496"/>
          </a:xfrm>
        </p:spPr>
        <p:txBody>
          <a:bodyPr/>
          <a:lstStyle/>
          <a:p>
            <a:pPr algn="ctr"/>
            <a:r>
              <a:rPr lang="en-US" b="1">
                <a:solidFill>
                  <a:srgbClr val="C00000"/>
                </a:solidFill>
              </a:rPr>
              <a:t>Export Credit Guarantee Corporation of India Ltd</a:t>
            </a:r>
            <a:br>
              <a:rPr lang="en-US" b="1">
                <a:solidFill>
                  <a:srgbClr val="C00000"/>
                </a:solidFill>
              </a:rPr>
            </a:br>
            <a:r>
              <a:rPr lang="en-US" b="1">
                <a:solidFill>
                  <a:srgbClr val="C00000"/>
                </a:solidFill>
              </a:rPr>
              <a:t/>
            </a:r>
            <a:br>
              <a:rPr lang="en-US" b="1">
                <a:solidFill>
                  <a:srgbClr val="C00000"/>
                </a:solidFill>
              </a:rPr>
            </a:br>
            <a:endParaRPr lang="en-IN" b="1"/>
          </a:p>
        </p:txBody>
      </p:sp>
      <p:sp>
        <p:nvSpPr>
          <p:cNvPr id="3" name="Content Placeholder 2"/>
          <p:cNvSpPr>
            <a:spLocks noGrp="1"/>
          </p:cNvSpPr>
          <p:nvPr>
            <p:ph idx="1"/>
          </p:nvPr>
        </p:nvSpPr>
        <p:spPr>
          <a:xfrm>
            <a:off x="172122" y="1193546"/>
            <a:ext cx="8971878" cy="5131398"/>
          </a:xfrm>
        </p:spPr>
        <p:txBody>
          <a:bodyPr/>
          <a:lstStyle/>
          <a:p>
            <a:pPr marL="0" indent="0" algn="just">
              <a:spcBef>
                <a:spcPct val="20000"/>
              </a:spcBef>
              <a:buClr>
                <a:schemeClr val="accent3"/>
              </a:buClr>
              <a:buSzPct val="95000"/>
              <a:buNone/>
              <a:defRPr/>
            </a:pPr>
            <a:r>
              <a:rPr lang="en-US" sz="1800" dirty="0">
                <a:solidFill>
                  <a:srgbClr val="140000"/>
                </a:solidFill>
              </a:rPr>
              <a:t>ECGC Ltd. (Formerly Export Credit Guarantee Corporation of India Ltd.), </a:t>
            </a:r>
            <a:r>
              <a:rPr lang="en-US" sz="1800" b="0" dirty="0">
                <a:solidFill>
                  <a:srgbClr val="140000"/>
                </a:solidFill>
              </a:rPr>
              <a:t>wholly owned by Government of India, was set up in 1957 with the objective of promoting exports from the country by providing Credit Risk Insurance and related services for exports.</a:t>
            </a:r>
          </a:p>
          <a:p>
            <a:pPr marL="0" indent="0" algn="just">
              <a:spcBef>
                <a:spcPct val="20000"/>
              </a:spcBef>
              <a:buClr>
                <a:schemeClr val="accent3"/>
              </a:buClr>
              <a:buSzPct val="95000"/>
              <a:buNone/>
              <a:defRPr/>
            </a:pPr>
            <a:r>
              <a:rPr lang="en-US" sz="1800" b="0" dirty="0">
                <a:solidFill>
                  <a:srgbClr val="140000"/>
                </a:solidFill>
              </a:rPr>
              <a:t>It functions under the </a:t>
            </a:r>
            <a:r>
              <a:rPr lang="en-US" sz="1800" b="0" dirty="0">
                <a:solidFill>
                  <a:srgbClr val="00B050"/>
                </a:solidFill>
              </a:rPr>
              <a:t>administrative control of Ministry of Commerce &amp; Industry</a:t>
            </a:r>
            <a:r>
              <a:rPr lang="en-US" sz="1800" b="0" dirty="0">
                <a:solidFill>
                  <a:srgbClr val="140000"/>
                </a:solidFill>
              </a:rPr>
              <a:t>, and is managed by a Board of Directors comprising representatives of the Government, Reserve Bank of India, banking, and insurance and exporting community</a:t>
            </a:r>
          </a:p>
          <a:p>
            <a:pPr marL="0" indent="0" algn="just">
              <a:spcBef>
                <a:spcPct val="20000"/>
              </a:spcBef>
              <a:buClr>
                <a:schemeClr val="accent3"/>
              </a:buClr>
              <a:buSzPct val="95000"/>
              <a:buNone/>
              <a:defRPr/>
            </a:pPr>
            <a:r>
              <a:rPr lang="en-US" sz="1800" dirty="0">
                <a:solidFill>
                  <a:srgbClr val="140000"/>
                </a:solidFill>
              </a:rPr>
              <a:t>What does ECGC do?</a:t>
            </a:r>
          </a:p>
          <a:p>
            <a:pPr fontAlgn="t"/>
            <a:r>
              <a:rPr lang="en-US" sz="1800" b="0" dirty="0">
                <a:solidFill>
                  <a:srgbClr val="00B050"/>
                </a:solidFill>
              </a:rPr>
              <a:t>Provides a range of </a:t>
            </a:r>
            <a:r>
              <a:rPr lang="en-US" sz="1800" b="0" dirty="0">
                <a:solidFill>
                  <a:srgbClr val="FF0000"/>
                </a:solidFill>
              </a:rPr>
              <a:t>credit risk insurance covers to</a:t>
            </a:r>
            <a:r>
              <a:rPr lang="en-US" sz="1800" b="0" dirty="0">
                <a:solidFill>
                  <a:srgbClr val="00B050"/>
                </a:solidFill>
              </a:rPr>
              <a:t> </a:t>
            </a:r>
            <a:r>
              <a:rPr lang="en-US" sz="1800" b="0" dirty="0">
                <a:solidFill>
                  <a:srgbClr val="FF0000"/>
                </a:solidFill>
              </a:rPr>
              <a:t>exporters</a:t>
            </a:r>
            <a:r>
              <a:rPr lang="en-US" sz="1800" b="0" dirty="0">
                <a:solidFill>
                  <a:srgbClr val="00B050"/>
                </a:solidFill>
              </a:rPr>
              <a:t> against loss in export of goods and services</a:t>
            </a:r>
          </a:p>
          <a:p>
            <a:pPr fontAlgn="t"/>
            <a:r>
              <a:rPr lang="en-US" sz="1800" b="0" dirty="0">
                <a:solidFill>
                  <a:srgbClr val="00B050"/>
                </a:solidFill>
              </a:rPr>
              <a:t>Offers </a:t>
            </a:r>
            <a:r>
              <a:rPr lang="en-US" sz="1800" b="0" dirty="0">
                <a:solidFill>
                  <a:srgbClr val="FF0000"/>
                </a:solidFill>
              </a:rPr>
              <a:t>Export Credit Insurance covers to banks and financial </a:t>
            </a:r>
            <a:r>
              <a:rPr lang="en-US" sz="1800" b="0" dirty="0">
                <a:solidFill>
                  <a:srgbClr val="00B050"/>
                </a:solidFill>
              </a:rPr>
              <a:t>institutions to enable exporters to obtain better facilities from them</a:t>
            </a:r>
          </a:p>
          <a:p>
            <a:pPr fontAlgn="t"/>
            <a:r>
              <a:rPr lang="en-US" sz="1800" b="0" dirty="0">
                <a:solidFill>
                  <a:srgbClr val="00B050"/>
                </a:solidFill>
              </a:rPr>
              <a:t>Provides Overseas Investment Insurance to Indian companies investing in joint ventures abroad in the form of equity or loan</a:t>
            </a:r>
          </a:p>
          <a:p>
            <a:pPr marL="0" indent="0" algn="just">
              <a:spcBef>
                <a:spcPct val="20000"/>
              </a:spcBef>
              <a:buClr>
                <a:schemeClr val="accent3"/>
              </a:buClr>
              <a:buSzPct val="95000"/>
              <a:buNone/>
              <a:defRPr/>
            </a:pPr>
            <a:endParaRPr lang="en-US" sz="1800" dirty="0">
              <a:solidFill>
                <a:srgbClr val="14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0" y="1628799"/>
          <a:ext cx="6096000" cy="4492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957513" y="838200"/>
            <a:ext cx="3370262" cy="9144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endParaRPr lang="en-US" sz="2400">
              <a:solidFill>
                <a:schemeClr val="tx1"/>
              </a:solidFill>
            </a:endParaRPr>
          </a:p>
          <a:p>
            <a:pPr algn="ctr" eaLnBrk="1" hangingPunct="1">
              <a:defRPr/>
            </a:pPr>
            <a:r>
              <a:rPr lang="en-US" sz="2400">
                <a:solidFill>
                  <a:schemeClr val="tx1"/>
                </a:solidFill>
              </a:rPr>
              <a:t>Short Term Products</a:t>
            </a:r>
          </a:p>
        </p:txBody>
      </p:sp>
      <p:cxnSp>
        <p:nvCxnSpPr>
          <p:cNvPr id="9" name="Straight Connector 8"/>
          <p:cNvCxnSpPr/>
          <p:nvPr/>
        </p:nvCxnSpPr>
        <p:spPr>
          <a:xfrm rot="5400000">
            <a:off x="4410868" y="1789907"/>
            <a:ext cx="322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3352800" y="1951038"/>
            <a:ext cx="1219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0800000">
            <a:off x="4572000" y="1951038"/>
            <a:ext cx="1219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3240087" y="2103438"/>
            <a:ext cx="2270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5677694" y="2102644"/>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62000" y="5638800"/>
            <a:ext cx="8123312" cy="574675"/>
          </a:xfrm>
          <a:prstGeom prst="rect">
            <a:avLst/>
          </a:prstGeom>
          <a:solidFill>
            <a:schemeClr val="tx2">
              <a:lumMod val="40000"/>
              <a:lumOff val="60000"/>
            </a:schemeClr>
          </a:solidFill>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en-US" sz="2800" dirty="0">
                <a:solidFill>
                  <a:schemeClr val="tx1"/>
                </a:solidFill>
                <a:latin typeface="Gabriola" panose="04040605051002020D02" pitchFamily="82" charset="0"/>
              </a:rPr>
              <a:t>ECGC also provides covers to Banks and Exporters under MLT  Exports</a:t>
            </a:r>
          </a:p>
        </p:txBody>
      </p:sp>
      <p:pic>
        <p:nvPicPr>
          <p:cNvPr id="10"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6804025" y="260350"/>
            <a:ext cx="19050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slow">
    <p:push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12800"/>
            <a:ext cx="9033164" cy="8220712"/>
          </a:xfrm>
          <a:prstGeom prst="rect">
            <a:avLst/>
          </a:prstGeom>
        </p:spPr>
        <p:txBody>
          <a:bodyPr wrap="square">
            <a:spAutoFit/>
          </a:bodyPr>
          <a:lstStyle/>
          <a:p>
            <a:pPr algn="just">
              <a:lnSpc>
                <a:spcPct val="107000"/>
              </a:lnSpc>
            </a:pPr>
            <a:r>
              <a:rPr lang="en-IN" sz="2400" b="1" dirty="0" smtClean="0">
                <a:solidFill>
                  <a:srgbClr val="FF0000"/>
                </a:solidFill>
              </a:rPr>
              <a:t>One of the Major Modifications out of the 10 enumerated in  credit policy</a:t>
            </a:r>
            <a:endParaRPr lang="en-IN" sz="2400" b="1" dirty="0">
              <a:solidFill>
                <a:srgbClr val="FF0000"/>
              </a:solidFill>
            </a:endParaRPr>
          </a:p>
          <a:p>
            <a:pPr algn="just"/>
            <a:endParaRPr lang="en-US" dirty="0">
              <a:solidFill>
                <a:srgbClr val="FF0000"/>
              </a:solidFill>
            </a:endParaRPr>
          </a:p>
          <a:p>
            <a:pPr algn="just">
              <a:lnSpc>
                <a:spcPct val="107000"/>
              </a:lnSpc>
            </a:pPr>
            <a:r>
              <a:rPr lang="en-US" sz="2800" dirty="0"/>
              <a:t>In addition to Whole Turnover Post Shipment Guarantee (ECIB-WTPS), Individual Buyer-wise Policy to be obtained by the exporter client</a:t>
            </a:r>
            <a:r>
              <a:rPr lang="en-US" sz="2800" dirty="0" smtClean="0"/>
              <a:t>.</a:t>
            </a:r>
          </a:p>
          <a:p>
            <a:pPr algn="just">
              <a:lnSpc>
                <a:spcPct val="107000"/>
              </a:lnSpc>
            </a:pPr>
            <a:endParaRPr lang="en-US" sz="2800" dirty="0"/>
          </a:p>
          <a:p>
            <a:pPr algn="just">
              <a:lnSpc>
                <a:spcPct val="107000"/>
              </a:lnSpc>
            </a:pPr>
            <a:r>
              <a:rPr lang="en-US" sz="2800" b="1" dirty="0" smtClean="0"/>
              <a:t>EXEMPTIONS :</a:t>
            </a:r>
          </a:p>
          <a:p>
            <a:pPr algn="just">
              <a:lnSpc>
                <a:spcPct val="107000"/>
              </a:lnSpc>
            </a:pPr>
            <a:endParaRPr lang="en-US" sz="2800" dirty="0"/>
          </a:p>
          <a:p>
            <a:pPr lvl="0"/>
            <a:r>
              <a:rPr lang="en-US" sz="2800" dirty="0"/>
              <a:t>Negotiating non discrepant LC Bills / LC Bills under </a:t>
            </a:r>
            <a:r>
              <a:rPr lang="en-US" sz="2800" dirty="0" smtClean="0"/>
              <a:t>acceptance</a:t>
            </a:r>
          </a:p>
          <a:p>
            <a:pPr lvl="0"/>
            <a:endParaRPr lang="en-IN" sz="2800" dirty="0"/>
          </a:p>
          <a:p>
            <a:pPr lvl="0"/>
            <a:r>
              <a:rPr lang="en-US" sz="2800" dirty="0"/>
              <a:t>Exporters covered under enhanced 90% cover of ECGC </a:t>
            </a:r>
            <a:endParaRPr lang="en-IN" sz="2800" dirty="0"/>
          </a:p>
          <a:p>
            <a:pPr algn="just">
              <a:lnSpc>
                <a:spcPct val="107000"/>
              </a:lnSpc>
            </a:pPr>
            <a:endParaRPr lang="en-US" sz="2800" dirty="0"/>
          </a:p>
          <a:p>
            <a:pPr algn="just">
              <a:lnSpc>
                <a:spcPct val="107000"/>
              </a:lnSpc>
            </a:pPr>
            <a:endParaRPr lang="en-IN" sz="2800" b="1" dirty="0">
              <a:solidFill>
                <a:srgbClr val="FF0000"/>
              </a:solidFill>
            </a:endParaRPr>
          </a:p>
          <a:p>
            <a:pPr algn="just">
              <a:lnSpc>
                <a:spcPct val="107000"/>
              </a:lnSpc>
            </a:pPr>
            <a:endParaRPr lang="en-IN" sz="2800" b="1" dirty="0">
              <a:solidFill>
                <a:srgbClr val="FF0000"/>
              </a:solidFill>
            </a:endParaRPr>
          </a:p>
          <a:p>
            <a:pPr algn="just">
              <a:lnSpc>
                <a:spcPct val="107000"/>
              </a:lnSpc>
            </a:pPr>
            <a:endParaRPr lang="en-US" sz="2800" b="1" dirty="0">
              <a:solidFill>
                <a:srgbClr val="FF0000"/>
              </a:solidFill>
            </a:endParaRPr>
          </a:p>
          <a:p>
            <a:pPr algn="just">
              <a:lnSpc>
                <a:spcPct val="107000"/>
              </a:lnSpc>
            </a:pPr>
            <a:r>
              <a:rPr lang="en-IN" dirty="0">
                <a:highlight>
                  <a:srgbClr val="00FF00"/>
                </a:highlight>
                <a:latin typeface="Trebuchet MS" panose="020B0603020202020204" pitchFamily="34" charset="0"/>
                <a:ea typeface="Calibri" panose="020F0502020204030204" pitchFamily="34" charset="0"/>
                <a:cs typeface="Mangal"/>
              </a:rPr>
              <a:t> </a:t>
            </a:r>
            <a:endParaRPr lang="en-US" dirty="0">
              <a:latin typeface="Calibri" panose="020F0502020204030204" pitchFamily="34" charset="0"/>
              <a:ea typeface="Calibri" panose="020F0502020204030204" pitchFamily="34" charset="0"/>
              <a:cs typeface="Mangal"/>
            </a:endParaRPr>
          </a:p>
        </p:txBody>
      </p:sp>
      <p:sp>
        <p:nvSpPr>
          <p:cNvPr id="43"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4055017048"/>
      </p:ext>
    </p:extLst>
  </p:cSld>
  <p:clrMapOvr>
    <a:masterClrMapping/>
  </p:clrMapOvr>
  <p:transition spd="med">
    <p:wheel/>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899592" y="1397000"/>
          <a:ext cx="7272808"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619250" y="669925"/>
            <a:ext cx="5184775" cy="708025"/>
          </a:xfrm>
          <a:prstGeom prst="rect">
            <a:avLst/>
          </a:prstGeom>
          <a:noFill/>
        </p:spPr>
        <p:txBody>
          <a:bodyPr>
            <a:spAutoFit/>
          </a:bodyPr>
          <a:lstStyle/>
          <a:p>
            <a:pPr eaLnBrk="1" hangingPunct="1">
              <a:defRPr/>
            </a:pPr>
            <a:r>
              <a:rPr lang="en-US" sz="2000" b="1" u="sng">
                <a:solidFill>
                  <a:srgbClr val="FF0000"/>
                </a:solidFill>
                <a:latin typeface="Arial Black" panose="020B0A04020102020204" pitchFamily="34" charset="0"/>
              </a:rPr>
              <a:t>Specific Approval List (SAL)  and </a:t>
            </a:r>
            <a:r>
              <a:rPr lang="en-US" sz="2000" b="1">
                <a:solidFill>
                  <a:srgbClr val="FF0000"/>
                </a:solidFill>
                <a:latin typeface="Arial Black" panose="020B0A04020102020204" pitchFamily="34" charset="0"/>
              </a:rPr>
              <a:t/>
            </a:r>
            <a:br>
              <a:rPr lang="en-US" sz="2000" b="1">
                <a:solidFill>
                  <a:srgbClr val="FF0000"/>
                </a:solidFill>
                <a:latin typeface="Arial Black" panose="020B0A04020102020204" pitchFamily="34" charset="0"/>
              </a:rPr>
            </a:br>
            <a:r>
              <a:rPr lang="en-US" sz="2000" b="1" u="sng">
                <a:solidFill>
                  <a:srgbClr val="FF0000"/>
                </a:solidFill>
                <a:latin typeface="Arial Black" panose="020B0A04020102020204" pitchFamily="34" charset="0"/>
              </a:rPr>
              <a:t>Buyer Specific Approval List (BSAL)</a:t>
            </a:r>
            <a:endParaRPr lang="en-US" sz="2000" b="1">
              <a:solidFill>
                <a:srgbClr val="FF0000"/>
              </a:solidFill>
              <a:latin typeface="Arial Black" panose="020B0A04020102020204" pitchFamily="34" charset="0"/>
            </a:endParaRPr>
          </a:p>
        </p:txBody>
      </p:sp>
      <p:graphicFrame>
        <p:nvGraphicFramePr>
          <p:cNvPr id="6" name="Diagram 5"/>
          <p:cNvGraphicFramePr/>
          <p:nvPr>
            <p:extLst>
              <p:ext uri="{D42A27DB-BD31-4B8C-83A1-F6EECF244321}">
                <p14:modId xmlns:p14="http://schemas.microsoft.com/office/powerpoint/2010/main" val="778872213"/>
              </p:ext>
            </p:extLst>
          </p:nvPr>
        </p:nvGraphicFramePr>
        <p:xfrm>
          <a:off x="914400" y="1371600"/>
          <a:ext cx="7272808" cy="49123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bwMode="auto">
          <a:xfrm>
            <a:off x="6804025" y="260350"/>
            <a:ext cx="19050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slow">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2052"/>
            <a:ext cx="8515905" cy="310583"/>
          </a:xfrm>
        </p:spPr>
        <p:txBody>
          <a:bodyPr/>
          <a:lstStyle/>
          <a:p>
            <a:pPr algn="ctr"/>
            <a:r>
              <a:rPr lang="en-US" sz="1600" b="1" dirty="0">
                <a:solidFill>
                  <a:srgbClr val="00B050"/>
                </a:solidFill>
                <a:effectLst>
                  <a:outerShdw blurRad="38100" dist="38100" dir="2700000" algn="tl">
                    <a:srgbClr val="000000">
                      <a:alpha val="43137"/>
                    </a:srgbClr>
                  </a:outerShdw>
                </a:effectLst>
              </a:rPr>
              <a:t>ECGC – COUNTRY RISK </a:t>
            </a:r>
            <a:r>
              <a:rPr lang="en-US" sz="1600" b="1" dirty="0" smtClean="0">
                <a:solidFill>
                  <a:srgbClr val="00B050"/>
                </a:solidFill>
                <a:effectLst>
                  <a:outerShdw blurRad="38100" dist="38100" dir="2700000" algn="tl">
                    <a:srgbClr val="000000">
                      <a:alpha val="43137"/>
                    </a:srgbClr>
                  </a:outerShdw>
                </a:effectLst>
              </a:rPr>
              <a:t>CLASSIFICATION IC/20/2025,  </a:t>
            </a:r>
            <a:r>
              <a:rPr lang="en-US" sz="1600" b="1" dirty="0">
                <a:solidFill>
                  <a:srgbClr val="00B050"/>
                </a:solidFill>
                <a:effectLst>
                  <a:outerShdw blurRad="38100" dist="38100" dir="2700000" algn="tl">
                    <a:srgbClr val="000000">
                      <a:alpha val="43137"/>
                    </a:srgbClr>
                  </a:outerShdw>
                </a:effectLst>
              </a:rPr>
              <a:t>IC/366/2025</a:t>
            </a:r>
            <a:endParaRPr lang="hi-IN" sz="1600"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8600" y="1180730"/>
            <a:ext cx="8915400" cy="5102884"/>
          </a:xfrm>
        </p:spPr>
        <p:txBody>
          <a:bodyPr/>
          <a:lstStyle/>
          <a:p>
            <a:pPr>
              <a:buFont typeface="+mj-lt"/>
              <a:buAutoNum type="arabicPeriod"/>
            </a:pPr>
            <a:endParaRPr lang="en-US" dirty="0"/>
          </a:p>
          <a:p>
            <a:pPr>
              <a:buFont typeface="+mj-lt"/>
              <a:buAutoNum type="arabicPeriod"/>
            </a:pPr>
            <a:r>
              <a:rPr lang="en-US" dirty="0"/>
              <a:t>Branches/Offices are advised to adhere to ECGC guidelines while sanctioning export credit facilities and seek approval from the concerned authorities / ECGC for exposure on Restricted Cover Countries as per extant guidelines. </a:t>
            </a:r>
          </a:p>
          <a:p>
            <a:pPr>
              <a:buFont typeface="+mj-lt"/>
              <a:buAutoNum type="arabicPeriod"/>
            </a:pPr>
            <a:r>
              <a:rPr lang="en-US" dirty="0"/>
              <a:t>Countries in open cover short term-  186</a:t>
            </a:r>
          </a:p>
          <a:p>
            <a:pPr>
              <a:buFont typeface="+mj-lt"/>
              <a:buAutoNum type="arabicPeriod"/>
            </a:pPr>
            <a:r>
              <a:rPr lang="en-US" dirty="0"/>
              <a:t>Countries in open cover Medium and long term -  238</a:t>
            </a:r>
          </a:p>
          <a:p>
            <a:pPr>
              <a:buFont typeface="+mj-lt"/>
              <a:buAutoNum type="arabicPeriod"/>
            </a:pPr>
            <a:r>
              <a:rPr lang="en-US" dirty="0"/>
              <a:t>Restricted Cover Category (RCC-I) – 27</a:t>
            </a:r>
          </a:p>
          <a:p>
            <a:pPr>
              <a:buFont typeface="+mj-lt"/>
              <a:buAutoNum type="arabicPeriod"/>
            </a:pPr>
            <a:r>
              <a:rPr lang="en-US" dirty="0"/>
              <a:t>Restricted Cover Category – II (RCC-II)  - 25</a:t>
            </a:r>
          </a:p>
          <a:p>
            <a:pPr>
              <a:buFont typeface="+mj-lt"/>
              <a:buAutoNum type="arabicPeriod"/>
            </a:pPr>
            <a:r>
              <a:rPr lang="en-US" dirty="0"/>
              <a:t>Off-cover Country – Pakistan</a:t>
            </a:r>
          </a:p>
        </p:txBody>
      </p:sp>
      <p:graphicFrame>
        <p:nvGraphicFramePr>
          <p:cNvPr id="4" name="Table 3"/>
          <p:cNvGraphicFramePr>
            <a:graphicFrameLocks noGrp="1"/>
          </p:cNvGraphicFramePr>
          <p:nvPr/>
        </p:nvGraphicFramePr>
        <p:xfrm>
          <a:off x="5063490" y="3965606"/>
          <a:ext cx="3826277" cy="2556862"/>
        </p:xfrm>
        <a:graphic>
          <a:graphicData uri="http://schemas.openxmlformats.org/drawingml/2006/table">
            <a:tbl>
              <a:tblPr firstRow="1" bandRow="1">
                <a:tableStyleId>{5C22544A-7EE6-4342-B048-85BDC9FD1C3A}</a:tableStyleId>
              </a:tblPr>
              <a:tblGrid>
                <a:gridCol w="1660125">
                  <a:extLst>
                    <a:ext uri="{9D8B030D-6E8A-4147-A177-3AD203B41FA5}">
                      <a16:colId xmlns:a16="http://schemas.microsoft.com/office/drawing/2014/main" val="20000"/>
                    </a:ext>
                  </a:extLst>
                </a:gridCol>
                <a:gridCol w="2166152">
                  <a:extLst>
                    <a:ext uri="{9D8B030D-6E8A-4147-A177-3AD203B41FA5}">
                      <a16:colId xmlns:a16="http://schemas.microsoft.com/office/drawing/2014/main" val="20001"/>
                    </a:ext>
                  </a:extLst>
                </a:gridCol>
              </a:tblGrid>
              <a:tr h="423262">
                <a:tc>
                  <a:txBody>
                    <a:bodyPr/>
                    <a:lstStyle/>
                    <a:p>
                      <a:r>
                        <a:rPr lang="en-US" sz="1000"/>
                        <a:t>ECGC CLASSIFICATION</a:t>
                      </a:r>
                      <a:r>
                        <a:rPr lang="en-US" sz="1000" baseline="0"/>
                        <a:t> </a:t>
                      </a:r>
                      <a:endParaRPr lang="en-IN" sz="1000"/>
                    </a:p>
                  </a:txBody>
                  <a:tcPr/>
                </a:tc>
                <a:tc>
                  <a:txBody>
                    <a:bodyPr/>
                    <a:lstStyle/>
                    <a:p>
                      <a:r>
                        <a:rPr lang="en-US" sz="1000"/>
                        <a:t>RISK CATEGORY</a:t>
                      </a:r>
                      <a:endParaRPr lang="en-IN" sz="1000"/>
                    </a:p>
                  </a:txBody>
                  <a:tcPr/>
                </a:tc>
                <a:extLst>
                  <a:ext uri="{0D108BD9-81ED-4DB2-BD59-A6C34878D82A}">
                    <a16:rowId xmlns:a16="http://schemas.microsoft.com/office/drawing/2014/main" val="10000"/>
                  </a:ext>
                </a:extLst>
              </a:tr>
              <a:tr h="293646">
                <a:tc>
                  <a:txBody>
                    <a:bodyPr/>
                    <a:lstStyle/>
                    <a:p>
                      <a:pPr algn="ctr"/>
                      <a:r>
                        <a:rPr lang="en-US" sz="1400"/>
                        <a:t>A1</a:t>
                      </a:r>
                      <a:endParaRPr lang="en-IN" sz="1400"/>
                    </a:p>
                  </a:txBody>
                  <a:tcPr/>
                </a:tc>
                <a:tc>
                  <a:txBody>
                    <a:bodyPr/>
                    <a:lstStyle/>
                    <a:p>
                      <a:r>
                        <a:rPr lang="en-US" sz="1400"/>
                        <a:t>Insignificant</a:t>
                      </a:r>
                      <a:endParaRPr lang="en-IN" sz="1400"/>
                    </a:p>
                  </a:txBody>
                  <a:tcPr/>
                </a:tc>
                <a:extLst>
                  <a:ext uri="{0D108BD9-81ED-4DB2-BD59-A6C34878D82A}">
                    <a16:rowId xmlns:a16="http://schemas.microsoft.com/office/drawing/2014/main" val="10001"/>
                  </a:ext>
                </a:extLst>
              </a:tr>
              <a:tr h="293646">
                <a:tc>
                  <a:txBody>
                    <a:bodyPr/>
                    <a:lstStyle/>
                    <a:p>
                      <a:pPr algn="ctr"/>
                      <a:r>
                        <a:rPr lang="en-US" sz="1400"/>
                        <a:t>A2</a:t>
                      </a:r>
                      <a:endParaRPr lang="en-IN" sz="1400"/>
                    </a:p>
                  </a:txBody>
                  <a:tcPr/>
                </a:tc>
                <a:tc>
                  <a:txBody>
                    <a:bodyPr/>
                    <a:lstStyle/>
                    <a:p>
                      <a:r>
                        <a:rPr lang="en-US" sz="1400"/>
                        <a:t>Low</a:t>
                      </a:r>
                      <a:r>
                        <a:rPr lang="en-US" sz="1400" baseline="0"/>
                        <a:t> Risk</a:t>
                      </a:r>
                      <a:endParaRPr lang="en-IN" sz="1400"/>
                    </a:p>
                  </a:txBody>
                  <a:tcPr/>
                </a:tc>
                <a:extLst>
                  <a:ext uri="{0D108BD9-81ED-4DB2-BD59-A6C34878D82A}">
                    <a16:rowId xmlns:a16="http://schemas.microsoft.com/office/drawing/2014/main" val="10002"/>
                  </a:ext>
                </a:extLst>
              </a:tr>
              <a:tr h="293646">
                <a:tc>
                  <a:txBody>
                    <a:bodyPr/>
                    <a:lstStyle/>
                    <a:p>
                      <a:pPr algn="ctr"/>
                      <a:r>
                        <a:rPr lang="en-US" sz="1400"/>
                        <a:t>B1</a:t>
                      </a:r>
                      <a:endParaRPr lang="en-IN" sz="1400"/>
                    </a:p>
                  </a:txBody>
                  <a:tcPr/>
                </a:tc>
                <a:tc>
                  <a:txBody>
                    <a:bodyPr/>
                    <a:lstStyle/>
                    <a:p>
                      <a:r>
                        <a:rPr lang="en-US" sz="1400"/>
                        <a:t>Moderately</a:t>
                      </a:r>
                      <a:r>
                        <a:rPr lang="en-US" sz="1400" baseline="0"/>
                        <a:t> Low Risk</a:t>
                      </a:r>
                      <a:endParaRPr lang="en-IN" sz="1400"/>
                    </a:p>
                  </a:txBody>
                  <a:tcPr/>
                </a:tc>
                <a:extLst>
                  <a:ext uri="{0D108BD9-81ED-4DB2-BD59-A6C34878D82A}">
                    <a16:rowId xmlns:a16="http://schemas.microsoft.com/office/drawing/2014/main" val="10003"/>
                  </a:ext>
                </a:extLst>
              </a:tr>
              <a:tr h="293646">
                <a:tc>
                  <a:txBody>
                    <a:bodyPr/>
                    <a:lstStyle/>
                    <a:p>
                      <a:pPr algn="ctr"/>
                      <a:r>
                        <a:rPr lang="en-US" sz="1400"/>
                        <a:t>B2</a:t>
                      </a:r>
                      <a:endParaRPr lang="en-IN" sz="1400"/>
                    </a:p>
                  </a:txBody>
                  <a:tcPr/>
                </a:tc>
                <a:tc>
                  <a:txBody>
                    <a:bodyPr/>
                    <a:lstStyle/>
                    <a:p>
                      <a:r>
                        <a:rPr lang="en-US" sz="1400"/>
                        <a:t>Moderate  Risk</a:t>
                      </a:r>
                      <a:endParaRPr lang="en-IN" sz="1400"/>
                    </a:p>
                  </a:txBody>
                  <a:tcPr/>
                </a:tc>
                <a:extLst>
                  <a:ext uri="{0D108BD9-81ED-4DB2-BD59-A6C34878D82A}">
                    <a16:rowId xmlns:a16="http://schemas.microsoft.com/office/drawing/2014/main" val="10004"/>
                  </a:ext>
                </a:extLst>
              </a:tr>
              <a:tr h="293646">
                <a:tc>
                  <a:txBody>
                    <a:bodyPr/>
                    <a:lstStyle/>
                    <a:p>
                      <a:pPr algn="ctr"/>
                      <a:r>
                        <a:rPr lang="en-US" sz="1400"/>
                        <a:t>C1</a:t>
                      </a:r>
                      <a:endParaRPr lang="en-IN" sz="1400"/>
                    </a:p>
                  </a:txBody>
                  <a:tcPr/>
                </a:tc>
                <a:tc>
                  <a:txBody>
                    <a:bodyPr/>
                    <a:lstStyle/>
                    <a:p>
                      <a:r>
                        <a:rPr lang="en-US" sz="1400"/>
                        <a:t>Moderately</a:t>
                      </a:r>
                      <a:r>
                        <a:rPr lang="en-US" sz="1400" baseline="0"/>
                        <a:t> High </a:t>
                      </a:r>
                      <a:r>
                        <a:rPr lang="en-US" sz="1400"/>
                        <a:t>Risk</a:t>
                      </a:r>
                      <a:endParaRPr lang="en-IN" sz="1400"/>
                    </a:p>
                  </a:txBody>
                  <a:tcPr/>
                </a:tc>
                <a:extLst>
                  <a:ext uri="{0D108BD9-81ED-4DB2-BD59-A6C34878D82A}">
                    <a16:rowId xmlns:a16="http://schemas.microsoft.com/office/drawing/2014/main" val="10005"/>
                  </a:ext>
                </a:extLst>
              </a:tr>
              <a:tr h="293646">
                <a:tc>
                  <a:txBody>
                    <a:bodyPr/>
                    <a:lstStyle/>
                    <a:p>
                      <a:pPr algn="ctr"/>
                      <a:r>
                        <a:rPr lang="en-US" sz="1400"/>
                        <a:t>C2</a:t>
                      </a:r>
                      <a:endParaRPr lang="en-IN" sz="1400"/>
                    </a:p>
                  </a:txBody>
                  <a:tcPr/>
                </a:tc>
                <a:tc>
                  <a:txBody>
                    <a:bodyPr/>
                    <a:lstStyle/>
                    <a:p>
                      <a:r>
                        <a:rPr lang="en-US" sz="1400"/>
                        <a:t>High Risk</a:t>
                      </a:r>
                      <a:endParaRPr lang="en-IN" sz="1400"/>
                    </a:p>
                  </a:txBody>
                  <a:tcPr/>
                </a:tc>
                <a:extLst>
                  <a:ext uri="{0D108BD9-81ED-4DB2-BD59-A6C34878D82A}">
                    <a16:rowId xmlns:a16="http://schemas.microsoft.com/office/drawing/2014/main" val="10006"/>
                  </a:ext>
                </a:extLst>
              </a:tr>
              <a:tr h="293646">
                <a:tc>
                  <a:txBody>
                    <a:bodyPr/>
                    <a:lstStyle/>
                    <a:p>
                      <a:pPr algn="ctr"/>
                      <a:r>
                        <a:rPr lang="en-US" sz="1400"/>
                        <a:t>D</a:t>
                      </a:r>
                      <a:endParaRPr lang="en-IN" sz="1400"/>
                    </a:p>
                  </a:txBody>
                  <a:tcPr/>
                </a:tc>
                <a:tc>
                  <a:txBody>
                    <a:bodyPr/>
                    <a:lstStyle/>
                    <a:p>
                      <a:r>
                        <a:rPr lang="en-US" sz="1400" dirty="0"/>
                        <a:t>Very High Risk</a:t>
                      </a:r>
                      <a:r>
                        <a:rPr lang="en-US" sz="1400" baseline="0" dirty="0"/>
                        <a:t> </a:t>
                      </a:r>
                      <a:endParaRPr lang="en-IN" sz="1400" dirty="0"/>
                    </a:p>
                  </a:txBody>
                  <a:tcPr/>
                </a:tc>
                <a:extLst>
                  <a:ext uri="{0D108BD9-81ED-4DB2-BD59-A6C34878D82A}">
                    <a16:rowId xmlns:a16="http://schemas.microsoft.com/office/drawing/2014/main" val="10007"/>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extLst>
      <p:ext uri="{BB962C8B-B14F-4D97-AF65-F5344CB8AC3E}">
        <p14:creationId xmlns:p14="http://schemas.microsoft.com/office/powerpoint/2010/main" val="3967697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12800"/>
            <a:ext cx="9033164" cy="6496137"/>
          </a:xfrm>
          <a:prstGeom prst="rect">
            <a:avLst/>
          </a:prstGeom>
        </p:spPr>
        <p:txBody>
          <a:bodyPr wrap="square">
            <a:spAutoFit/>
          </a:bodyPr>
          <a:lstStyle/>
          <a:p>
            <a:pPr algn="just">
              <a:lnSpc>
                <a:spcPct val="107000"/>
              </a:lnSpc>
            </a:pPr>
            <a:r>
              <a:rPr lang="en-IN" b="1" dirty="0">
                <a:solidFill>
                  <a:srgbClr val="FF0000"/>
                </a:solidFill>
              </a:rPr>
              <a:t>Renewal of ECIB WT covers (ECIB (WT PC) &amp; ECIB (WT PS) for the period from 01/07/2024 to 30/06/2025 as per IC/794/2024.</a:t>
            </a:r>
          </a:p>
          <a:p>
            <a:pPr algn="just">
              <a:lnSpc>
                <a:spcPct val="107000"/>
              </a:lnSpc>
            </a:pPr>
            <a:endParaRPr lang="en-IN" b="1" dirty="0">
              <a:solidFill>
                <a:srgbClr val="FF0000"/>
              </a:solidFill>
            </a:endParaRPr>
          </a:p>
          <a:p>
            <a:pPr algn="just">
              <a:lnSpc>
                <a:spcPct val="107000"/>
              </a:lnSpc>
            </a:pPr>
            <a:r>
              <a:rPr lang="en-IN" b="1" dirty="0">
                <a:solidFill>
                  <a:srgbClr val="00B050"/>
                </a:solidFill>
              </a:rPr>
              <a:t>Enhanced</a:t>
            </a:r>
            <a:r>
              <a:rPr lang="en-IN" b="1" dirty="0">
                <a:solidFill>
                  <a:srgbClr val="FF0000"/>
                </a:solidFill>
              </a:rPr>
              <a:t> 90% cover for the manufacture exporter availing fund based export credit working capital limit </a:t>
            </a:r>
            <a:r>
              <a:rPr lang="en-IN" b="1" dirty="0" err="1">
                <a:solidFill>
                  <a:srgbClr val="FF0000"/>
                </a:solidFill>
              </a:rPr>
              <a:t>upto</a:t>
            </a:r>
            <a:r>
              <a:rPr lang="en-IN" b="1" dirty="0">
                <a:solidFill>
                  <a:srgbClr val="FF0000"/>
                </a:solidFill>
              </a:rPr>
              <a:t> Rs.50.00 crore </a:t>
            </a:r>
            <a:r>
              <a:rPr lang="en-IN" b="1" dirty="0">
                <a:solidFill>
                  <a:srgbClr val="00B050"/>
                </a:solidFill>
              </a:rPr>
              <a:t>(i.e. Total packing credit (pc) and post shipment credit (</a:t>
            </a:r>
            <a:r>
              <a:rPr lang="en-IN" b="1" dirty="0" err="1">
                <a:solidFill>
                  <a:srgbClr val="00B050"/>
                </a:solidFill>
              </a:rPr>
              <a:t>ps</a:t>
            </a:r>
            <a:r>
              <a:rPr lang="en-IN" b="1" dirty="0">
                <a:solidFill>
                  <a:srgbClr val="00B050"/>
                </a:solidFill>
              </a:rPr>
              <a:t>) limit per exporter/exporter group) across banking industry excluding gems, jewellery &amp; diamond sector (GJ&amp;D) and traders/merchant exporters under the customized ECIB WT covers issued to our bank. </a:t>
            </a:r>
          </a:p>
          <a:p>
            <a:pPr algn="just">
              <a:lnSpc>
                <a:spcPct val="107000"/>
              </a:lnSpc>
            </a:pPr>
            <a:endParaRPr lang="en-IN" b="1" dirty="0">
              <a:solidFill>
                <a:srgbClr val="00B050"/>
              </a:solidFill>
            </a:endParaRPr>
          </a:p>
          <a:p>
            <a:pPr algn="just">
              <a:lnSpc>
                <a:spcPct val="107000"/>
              </a:lnSpc>
            </a:pPr>
            <a:r>
              <a:rPr lang="en-IN" b="1" dirty="0">
                <a:solidFill>
                  <a:srgbClr val="00B050"/>
                </a:solidFill>
              </a:rPr>
              <a:t>Modification to single exporter / group exposure norms for all commodities / sectors under ECIB WT covers</a:t>
            </a:r>
            <a:r>
              <a:rPr lang="en-IN" dirty="0">
                <a:solidFill>
                  <a:srgbClr val="00B050"/>
                </a:solidFill>
              </a:rPr>
              <a:t>. </a:t>
            </a:r>
            <a:endParaRPr lang="en-IN" b="1" dirty="0">
              <a:solidFill>
                <a:srgbClr val="00B050"/>
              </a:solidFill>
            </a:endParaRPr>
          </a:p>
          <a:p>
            <a:pPr algn="just"/>
            <a:endParaRPr lang="en-IN" b="1" dirty="0">
              <a:solidFill>
                <a:srgbClr val="FF0000"/>
              </a:solidFill>
            </a:endParaRPr>
          </a:p>
          <a:p>
            <a:pPr algn="just"/>
            <a:endParaRPr lang="en-IN" b="1" dirty="0">
              <a:solidFill>
                <a:srgbClr val="FF0000"/>
              </a:solidFill>
            </a:endParaRPr>
          </a:p>
          <a:p>
            <a:pPr algn="just"/>
            <a:r>
              <a:rPr lang="en-IN" b="1" dirty="0">
                <a:solidFill>
                  <a:srgbClr val="FF0000"/>
                </a:solidFill>
              </a:rPr>
              <a:t>ECGC has renewed the ECIB (WTPC/WTPS) coverage from 01/07/2024 to 30/06/2025 </a:t>
            </a:r>
            <a:r>
              <a:rPr lang="en-IN" b="1" dirty="0" smtClean="0">
                <a:solidFill>
                  <a:srgbClr val="FF0000"/>
                </a:solidFill>
              </a:rPr>
              <a:t>.</a:t>
            </a:r>
            <a:endParaRPr lang="en-IN" b="1" dirty="0">
              <a:solidFill>
                <a:srgbClr val="FF0000"/>
              </a:solidFill>
            </a:endParaRPr>
          </a:p>
          <a:p>
            <a:pPr algn="just"/>
            <a:endParaRPr lang="en-IN" b="1" dirty="0">
              <a:solidFill>
                <a:srgbClr val="FF0000"/>
              </a:solidFill>
            </a:endParaRPr>
          </a:p>
          <a:p>
            <a:pPr algn="just"/>
            <a:endParaRPr lang="en-US" dirty="0">
              <a:solidFill>
                <a:srgbClr val="FF0000"/>
              </a:solidFill>
            </a:endParaRPr>
          </a:p>
          <a:p>
            <a:pPr algn="just">
              <a:lnSpc>
                <a:spcPct val="107000"/>
              </a:lnSpc>
            </a:pPr>
            <a:endParaRPr lang="en-IN" b="1" dirty="0">
              <a:solidFill>
                <a:srgbClr val="FF0000"/>
              </a:solidFill>
            </a:endParaRPr>
          </a:p>
          <a:p>
            <a:pPr algn="just">
              <a:lnSpc>
                <a:spcPct val="107000"/>
              </a:lnSpc>
            </a:pPr>
            <a:endParaRPr lang="en-IN" b="1" dirty="0">
              <a:solidFill>
                <a:srgbClr val="FF0000"/>
              </a:solidFill>
            </a:endParaRPr>
          </a:p>
          <a:p>
            <a:pPr algn="just">
              <a:lnSpc>
                <a:spcPct val="107000"/>
              </a:lnSpc>
            </a:pPr>
            <a:endParaRPr lang="en-US" b="1" dirty="0">
              <a:solidFill>
                <a:srgbClr val="FF0000"/>
              </a:solidFill>
            </a:endParaRPr>
          </a:p>
          <a:p>
            <a:pPr algn="just">
              <a:lnSpc>
                <a:spcPct val="107000"/>
              </a:lnSpc>
            </a:pPr>
            <a:r>
              <a:rPr lang="en-IN" dirty="0">
                <a:highlight>
                  <a:srgbClr val="00FF00"/>
                </a:highlight>
                <a:latin typeface="Trebuchet MS" panose="020B0603020202020204" pitchFamily="34" charset="0"/>
                <a:ea typeface="Calibri" panose="020F0502020204030204" pitchFamily="34" charset="0"/>
                <a:cs typeface="Mangal"/>
              </a:rPr>
              <a:t> </a:t>
            </a:r>
            <a:endParaRPr lang="en-US" dirty="0">
              <a:latin typeface="Calibri" panose="020F0502020204030204" pitchFamily="34" charset="0"/>
              <a:ea typeface="Calibri" panose="020F0502020204030204" pitchFamily="34" charset="0"/>
              <a:cs typeface="Mangal"/>
            </a:endParaRPr>
          </a:p>
        </p:txBody>
      </p:sp>
      <p:sp>
        <p:nvSpPr>
          <p:cNvPr id="43"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86993965"/>
              </p:ext>
            </p:extLst>
          </p:nvPr>
        </p:nvGraphicFramePr>
        <p:xfrm>
          <a:off x="78855" y="817186"/>
          <a:ext cx="8654472" cy="3915971"/>
        </p:xfrm>
        <a:graphic>
          <a:graphicData uri="http://schemas.openxmlformats.org/drawingml/2006/table">
            <a:tbl>
              <a:tblPr firstRow="1" firstCol="1" bandRow="1"/>
              <a:tblGrid>
                <a:gridCol w="2884824">
                  <a:extLst>
                    <a:ext uri="{9D8B030D-6E8A-4147-A177-3AD203B41FA5}">
                      <a16:colId xmlns:a16="http://schemas.microsoft.com/office/drawing/2014/main" val="20000"/>
                    </a:ext>
                  </a:extLst>
                </a:gridCol>
                <a:gridCol w="2884824">
                  <a:extLst>
                    <a:ext uri="{9D8B030D-6E8A-4147-A177-3AD203B41FA5}">
                      <a16:colId xmlns:a16="http://schemas.microsoft.com/office/drawing/2014/main" val="20001"/>
                    </a:ext>
                  </a:extLst>
                </a:gridCol>
                <a:gridCol w="2884824">
                  <a:extLst>
                    <a:ext uri="{9D8B030D-6E8A-4147-A177-3AD203B41FA5}">
                      <a16:colId xmlns:a16="http://schemas.microsoft.com/office/drawing/2014/main" val="20002"/>
                    </a:ext>
                  </a:extLst>
                </a:gridCol>
              </a:tblGrid>
              <a:tr h="676201">
                <a:tc>
                  <a:txBody>
                    <a:bodyPr/>
                    <a:lstStyle/>
                    <a:p>
                      <a:pPr marL="0" marR="0">
                        <a:lnSpc>
                          <a:spcPct val="107000"/>
                        </a:lnSpc>
                        <a:spcBef>
                          <a:spcPct val="0"/>
                        </a:spcBef>
                        <a:spcAft>
                          <a:spcPts val="800"/>
                        </a:spcAft>
                      </a:pPr>
                      <a:r>
                        <a:rPr lang="en-IN" dirty="0">
                          <a:solidFill>
                            <a:srgbClr val="FF0000"/>
                          </a:solidFill>
                        </a:rPr>
                        <a:t>Particulars</a:t>
                      </a:r>
                      <a:endParaRPr lang="en-US" dirty="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FF0000"/>
                          </a:solidFill>
                        </a:rPr>
                        <a:t>WTPC</a:t>
                      </a:r>
                      <a:endParaRPr lang="en-US">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FF0000"/>
                          </a:solidFill>
                        </a:rPr>
                        <a:t>WTPS</a:t>
                      </a:r>
                      <a:endParaRPr lang="en-US">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56292">
                <a:tc>
                  <a:txBody>
                    <a:bodyPr/>
                    <a:lstStyle/>
                    <a:p>
                      <a:pPr marL="0" marR="0">
                        <a:lnSpc>
                          <a:spcPct val="107000"/>
                        </a:lnSpc>
                        <a:spcBef>
                          <a:spcPct val="0"/>
                        </a:spcBef>
                        <a:spcAft>
                          <a:spcPct val="0"/>
                        </a:spcAft>
                      </a:pPr>
                      <a:r>
                        <a:rPr lang="en-US" b="1">
                          <a:solidFill>
                            <a:srgbClr val="00B050"/>
                          </a:solidFill>
                        </a:rPr>
                        <a:t> </a:t>
                      </a:r>
                    </a:p>
                    <a:p>
                      <a:pPr marL="0" marR="0">
                        <a:lnSpc>
                          <a:spcPct val="107000"/>
                        </a:lnSpc>
                        <a:spcBef>
                          <a:spcPct val="0"/>
                        </a:spcBef>
                        <a:spcAft>
                          <a:spcPts val="800"/>
                        </a:spcAft>
                      </a:pPr>
                      <a:r>
                        <a:rPr lang="en-US" b="1">
                          <a:solidFill>
                            <a:srgbClr val="00B050"/>
                          </a:solidFill>
                        </a:rPr>
                        <a:t> </a:t>
                      </a:r>
                      <a:r>
                        <a:rPr lang="en-IN" b="1">
                          <a:solidFill>
                            <a:srgbClr val="00B050"/>
                          </a:solidFill>
                        </a:rPr>
                        <a:t>Period</a:t>
                      </a:r>
                      <a:endParaRPr lang="en-US" b="1">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01/07/2024 to 30/06/2025</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01/07/2024 to 30/06/2025</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682">
                <a:tc>
                  <a:txBody>
                    <a:bodyPr/>
                    <a:lstStyle/>
                    <a:p>
                      <a:pPr marL="0" marR="0">
                        <a:lnSpc>
                          <a:spcPct val="107000"/>
                        </a:lnSpc>
                        <a:spcBef>
                          <a:spcPct val="0"/>
                        </a:spcBef>
                        <a:spcAft>
                          <a:spcPts val="800"/>
                        </a:spcAft>
                      </a:pPr>
                      <a:r>
                        <a:rPr lang="en-IN" b="1">
                          <a:solidFill>
                            <a:srgbClr val="00B050"/>
                          </a:solidFill>
                        </a:rPr>
                        <a:t>Maximum</a:t>
                      </a:r>
                      <a:endParaRPr lang="en-US" b="1">
                        <a:solidFill>
                          <a:srgbClr val="00B050"/>
                        </a:solidFill>
                      </a:endParaRPr>
                    </a:p>
                    <a:p>
                      <a:pPr marL="0" marR="0">
                        <a:lnSpc>
                          <a:spcPct val="107000"/>
                        </a:lnSpc>
                        <a:spcBef>
                          <a:spcPct val="0"/>
                        </a:spcBef>
                        <a:spcAft>
                          <a:spcPts val="800"/>
                        </a:spcAft>
                      </a:pPr>
                      <a:r>
                        <a:rPr lang="en-IN" b="1">
                          <a:solidFill>
                            <a:srgbClr val="00B050"/>
                          </a:solidFill>
                        </a:rPr>
                        <a:t>Liability</a:t>
                      </a:r>
                      <a:endParaRPr lang="en-US" b="1">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Rs.3500.00 Cr.</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err="1">
                          <a:solidFill>
                            <a:srgbClr val="00B050"/>
                          </a:solidFill>
                        </a:rPr>
                        <a:t>Rs. 2100.00 Cr.</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682">
                <a:tc>
                  <a:txBody>
                    <a:bodyPr/>
                    <a:lstStyle/>
                    <a:p>
                      <a:pPr marL="0" marR="0">
                        <a:lnSpc>
                          <a:spcPct val="107000"/>
                        </a:lnSpc>
                        <a:spcBef>
                          <a:spcPct val="0"/>
                        </a:spcBef>
                        <a:spcAft>
                          <a:spcPts val="800"/>
                        </a:spcAft>
                      </a:pPr>
                      <a:r>
                        <a:rPr lang="en-IN" b="1">
                          <a:solidFill>
                            <a:srgbClr val="00B050"/>
                          </a:solidFill>
                        </a:rPr>
                        <a:t>Discretionary</a:t>
                      </a:r>
                      <a:endParaRPr lang="en-US" b="1">
                        <a:solidFill>
                          <a:srgbClr val="00B050"/>
                        </a:solidFill>
                      </a:endParaRPr>
                    </a:p>
                    <a:p>
                      <a:pPr marL="0" marR="0">
                        <a:lnSpc>
                          <a:spcPct val="107000"/>
                        </a:lnSpc>
                        <a:spcBef>
                          <a:spcPct val="0"/>
                        </a:spcBef>
                        <a:spcAft>
                          <a:spcPts val="800"/>
                        </a:spcAft>
                      </a:pPr>
                      <a:r>
                        <a:rPr lang="en-IN" b="1">
                          <a:solidFill>
                            <a:srgbClr val="00B050"/>
                          </a:solidFill>
                        </a:rPr>
                        <a:t>Limit</a:t>
                      </a:r>
                      <a:endParaRPr lang="en-US" b="1">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dirty="0">
                          <a:solidFill>
                            <a:srgbClr val="00B050"/>
                          </a:solidFill>
                        </a:rPr>
                        <a:t>Rs.6.00 Cr</a:t>
                      </a:r>
                      <a:endParaRPr lang="en-US"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Rs.6.00 Cr.</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9122">
                <a:tc>
                  <a:txBody>
                    <a:bodyPr/>
                    <a:lstStyle/>
                    <a:p>
                      <a:pPr marL="0" marR="0">
                        <a:lnSpc>
                          <a:spcPct val="107000"/>
                        </a:lnSpc>
                        <a:spcBef>
                          <a:spcPct val="0"/>
                        </a:spcBef>
                        <a:spcAft>
                          <a:spcPts val="800"/>
                        </a:spcAft>
                      </a:pPr>
                      <a:r>
                        <a:rPr lang="en-IN" b="1">
                          <a:solidFill>
                            <a:srgbClr val="00B050"/>
                          </a:solidFill>
                        </a:rPr>
                        <a:t>Set Limit</a:t>
                      </a:r>
                      <a:endParaRPr lang="en-US" b="1">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Rs.49,52,40,000/-</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Rs.20,20,28,000/-</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682">
                <a:tc>
                  <a:txBody>
                    <a:bodyPr/>
                    <a:lstStyle/>
                    <a:p>
                      <a:pPr marL="0" marR="0">
                        <a:lnSpc>
                          <a:spcPct val="107000"/>
                        </a:lnSpc>
                        <a:spcBef>
                          <a:spcPct val="0"/>
                        </a:spcBef>
                        <a:spcAft>
                          <a:spcPts val="800"/>
                        </a:spcAft>
                      </a:pPr>
                      <a:r>
                        <a:rPr lang="en-IN" b="1" dirty="0">
                          <a:solidFill>
                            <a:srgbClr val="00B050"/>
                          </a:solidFill>
                        </a:rPr>
                        <a:t>Premium Rate</a:t>
                      </a:r>
                      <a:endParaRPr lang="en-US" b="1"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a:solidFill>
                            <a:srgbClr val="00B050"/>
                          </a:solidFill>
                        </a:rPr>
                        <a:t>7.00 paise/ Rs. 100/- per month </a:t>
                      </a:r>
                      <a:endParaRPr lang="en-US">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ct val="0"/>
                        </a:spcBef>
                        <a:spcAft>
                          <a:spcPts val="800"/>
                        </a:spcAft>
                      </a:pPr>
                      <a:r>
                        <a:rPr lang="en-IN" dirty="0">
                          <a:solidFill>
                            <a:srgbClr val="00B050"/>
                          </a:solidFill>
                        </a:rPr>
                        <a:t>4.50 </a:t>
                      </a:r>
                      <a:r>
                        <a:rPr lang="en-IN" dirty="0" err="1">
                          <a:solidFill>
                            <a:srgbClr val="00B050"/>
                          </a:solidFill>
                        </a:rPr>
                        <a:t>paise</a:t>
                      </a:r>
                      <a:r>
                        <a:rPr lang="en-IN" dirty="0">
                          <a:solidFill>
                            <a:srgbClr val="00B050"/>
                          </a:solidFill>
                        </a:rPr>
                        <a:t>/ Rs.100/- per month</a:t>
                      </a:r>
                      <a:endParaRPr lang="en-US" dirty="0">
                        <a:solidFill>
                          <a:srgbClr val="00B050"/>
                        </a:solidFill>
                      </a:endParaRPr>
                    </a:p>
                    <a:p>
                      <a:pPr marL="0" marR="0">
                        <a:lnSpc>
                          <a:spcPct val="107000"/>
                        </a:lnSpc>
                        <a:spcBef>
                          <a:spcPct val="0"/>
                        </a:spcBef>
                        <a:spcAft>
                          <a:spcPts val="800"/>
                        </a:spcAft>
                      </a:pPr>
                      <a:r>
                        <a:rPr lang="en-IN" dirty="0">
                          <a:solidFill>
                            <a:srgbClr val="00B050"/>
                          </a:solidFill>
                        </a:rPr>
                        <a:t> </a:t>
                      </a:r>
                      <a:endParaRPr lang="en-US"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Rectangle 2"/>
          <p:cNvSpPr/>
          <p:nvPr/>
        </p:nvSpPr>
        <p:spPr>
          <a:xfrm>
            <a:off x="277091" y="5139578"/>
            <a:ext cx="8866909" cy="981423"/>
          </a:xfrm>
          <a:prstGeom prst="rect">
            <a:avLst/>
          </a:prstGeom>
        </p:spPr>
        <p:txBody>
          <a:bodyPr wrap="square">
            <a:spAutoFit/>
          </a:bodyPr>
          <a:lstStyle/>
          <a:p>
            <a:pPr algn="just">
              <a:lnSpc>
                <a:spcPct val="107000"/>
              </a:lnSpc>
              <a:spcAft>
                <a:spcPts val="800"/>
              </a:spcAft>
            </a:pPr>
            <a:r>
              <a:rPr lang="en-IN" dirty="0">
                <a:solidFill>
                  <a:srgbClr val="FF0000"/>
                </a:solidFill>
              </a:rPr>
              <a:t>Small Scale Exporter:  </a:t>
            </a:r>
            <a:r>
              <a:rPr lang="en-IN" dirty="0">
                <a:solidFill>
                  <a:srgbClr val="00B050"/>
                </a:solidFill>
              </a:rPr>
              <a:t>As per ECIB WT cover, a Small Scale Exporter (SSE) / Small Scale Industrial Unit (SSI) is defined as the exporter with an</a:t>
            </a:r>
            <a:r>
              <a:rPr lang="en-IN" dirty="0"/>
              <a:t> </a:t>
            </a:r>
            <a:r>
              <a:rPr lang="en-IN" dirty="0">
                <a:solidFill>
                  <a:srgbClr val="FF0000"/>
                </a:solidFill>
              </a:rPr>
              <a:t>annual export turnover up to Rs.5 crores.</a:t>
            </a:r>
            <a:endParaRPr lang="en-US" dirty="0">
              <a:solidFill>
                <a:srgbClr val="FF0000"/>
              </a:solidFill>
            </a:endParaRPr>
          </a:p>
        </p:txBody>
      </p:sp>
      <p:sp>
        <p:nvSpPr>
          <p:cNvPr id="4"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5"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660" y="637311"/>
            <a:ext cx="8364340" cy="3309496"/>
          </a:xfrm>
          <a:prstGeom prst="rect">
            <a:avLst/>
          </a:prstGeom>
        </p:spPr>
        <p:txBody>
          <a:bodyPr wrap="square">
            <a:spAutoFit/>
          </a:bodyPr>
          <a:lstStyle/>
          <a:p>
            <a:pPr algn="just">
              <a:lnSpc>
                <a:spcPct val="107000"/>
              </a:lnSpc>
              <a:spcAft>
                <a:spcPts val="800"/>
              </a:spcAft>
            </a:pPr>
            <a:endParaRPr lang="en-IN" b="1" dirty="0">
              <a:solidFill>
                <a:srgbClr val="FF0000"/>
              </a:solidFill>
            </a:endParaRPr>
          </a:p>
          <a:p>
            <a:pPr algn="just">
              <a:lnSpc>
                <a:spcPct val="107000"/>
              </a:lnSpc>
              <a:spcAft>
                <a:spcPts val="800"/>
              </a:spcAft>
            </a:pPr>
            <a:r>
              <a:rPr lang="en-IN" sz="2400" b="1" dirty="0">
                <a:solidFill>
                  <a:srgbClr val="FF0000"/>
                </a:solidFill>
              </a:rPr>
              <a:t>SHORT TERM ECIB </a:t>
            </a:r>
            <a:r>
              <a:rPr lang="en-IN" sz="2400" b="1" dirty="0" smtClean="0">
                <a:solidFill>
                  <a:srgbClr val="FF0000"/>
                </a:solidFill>
              </a:rPr>
              <a:t>: </a:t>
            </a:r>
            <a:r>
              <a:rPr lang="en-IN" sz="2400" b="1" dirty="0">
                <a:solidFill>
                  <a:srgbClr val="00B050"/>
                </a:solidFill>
              </a:rPr>
              <a:t>Modification to single exporter / group exposure norms for all commodities / sectors under ECIB WT covers</a:t>
            </a:r>
            <a:r>
              <a:rPr lang="en-IN" sz="2400" dirty="0">
                <a:solidFill>
                  <a:srgbClr val="00B050"/>
                </a:solidFill>
              </a:rPr>
              <a:t>. </a:t>
            </a:r>
            <a:endParaRPr lang="en-IN" sz="2400" b="1" dirty="0">
              <a:solidFill>
                <a:srgbClr val="00B050"/>
              </a:solidFill>
            </a:endParaRPr>
          </a:p>
          <a:p>
            <a:pPr algn="just">
              <a:lnSpc>
                <a:spcPct val="107000"/>
              </a:lnSpc>
              <a:spcAft>
                <a:spcPts val="800"/>
              </a:spcAft>
            </a:pPr>
            <a:endParaRPr lang="en-IN" sz="2400" b="1" dirty="0" smtClean="0">
              <a:solidFill>
                <a:srgbClr val="FF0000"/>
              </a:solidFill>
            </a:endParaRPr>
          </a:p>
          <a:p>
            <a:pPr algn="just">
              <a:lnSpc>
                <a:spcPct val="107000"/>
              </a:lnSpc>
              <a:spcAft>
                <a:spcPts val="800"/>
              </a:spcAft>
            </a:pPr>
            <a:endParaRPr lang="en-IN" sz="1100" b="1" dirty="0">
              <a:highlight>
                <a:srgbClr val="00FF00"/>
              </a:highlight>
              <a:latin typeface="Trebuchet MS" panose="020B0603020202020204" pitchFamily="34" charset="0"/>
              <a:ea typeface="Calibri" panose="020F0502020204030204" pitchFamily="34" charset="0"/>
              <a:cs typeface="Mangal"/>
            </a:endParaRPr>
          </a:p>
          <a:p>
            <a:pPr algn="just">
              <a:lnSpc>
                <a:spcPct val="107000"/>
              </a:lnSpc>
              <a:spcAft>
                <a:spcPts val="800"/>
              </a:spcAft>
            </a:pPr>
            <a:endParaRPr lang="en-IN" sz="1100" b="1" dirty="0">
              <a:highlight>
                <a:srgbClr val="00FF00"/>
              </a:highlight>
              <a:latin typeface="Trebuchet MS" panose="020B0603020202020204" pitchFamily="34" charset="0"/>
              <a:ea typeface="Calibri" panose="020F0502020204030204" pitchFamily="34" charset="0"/>
              <a:cs typeface="Mangal"/>
            </a:endParaRPr>
          </a:p>
          <a:p>
            <a:pPr algn="just">
              <a:lnSpc>
                <a:spcPct val="107000"/>
              </a:lnSpc>
              <a:spcAft>
                <a:spcPts val="800"/>
              </a:spcAft>
            </a:pPr>
            <a:endParaRPr lang="en-IN" sz="1100" b="1" dirty="0">
              <a:highlight>
                <a:srgbClr val="00FF00"/>
              </a:highlight>
              <a:latin typeface="Trebuchet MS" panose="020B0603020202020204" pitchFamily="34" charset="0"/>
              <a:ea typeface="Calibri" panose="020F0502020204030204" pitchFamily="34" charset="0"/>
              <a:cs typeface="Mangal"/>
            </a:endParaRPr>
          </a:p>
          <a:p>
            <a:pPr algn="just">
              <a:lnSpc>
                <a:spcPct val="107000"/>
              </a:lnSpc>
              <a:spcAft>
                <a:spcPts val="800"/>
              </a:spcAft>
            </a:pPr>
            <a:r>
              <a:rPr lang="en-IN" sz="1100" b="1" dirty="0">
                <a:highlight>
                  <a:srgbClr val="00FF00"/>
                </a:highlight>
                <a:latin typeface="Trebuchet MS" panose="020B0603020202020204" pitchFamily="34" charset="0"/>
                <a:ea typeface="Calibri" panose="020F0502020204030204" pitchFamily="34" charset="0"/>
                <a:cs typeface="Mangal"/>
              </a:rPr>
              <a:t> </a:t>
            </a:r>
            <a:endParaRPr lang="en-US" sz="1100" dirty="0">
              <a:effectLst/>
              <a:latin typeface="Calibri" panose="020F0502020204030204" pitchFamily="34" charset="0"/>
              <a:ea typeface="Calibri" panose="020F0502020204030204" pitchFamily="34" charset="0"/>
              <a:cs typeface="Mangal"/>
            </a:endParaRPr>
          </a:p>
        </p:txBody>
      </p:sp>
      <p:graphicFrame>
        <p:nvGraphicFramePr>
          <p:cNvPr id="5" name="Table 4"/>
          <p:cNvGraphicFramePr>
            <a:graphicFrameLocks noGrp="1"/>
          </p:cNvGraphicFramePr>
          <p:nvPr>
            <p:extLst>
              <p:ext uri="{D42A27DB-BD31-4B8C-83A1-F6EECF244321}">
                <p14:modId xmlns:p14="http://schemas.microsoft.com/office/powerpoint/2010/main" val="829130290"/>
              </p:ext>
            </p:extLst>
          </p:nvPr>
        </p:nvGraphicFramePr>
        <p:xfrm>
          <a:off x="0" y="2541335"/>
          <a:ext cx="8488218" cy="3424726"/>
        </p:xfrm>
        <a:graphic>
          <a:graphicData uri="http://schemas.openxmlformats.org/drawingml/2006/table">
            <a:tbl>
              <a:tblPr firstRow="1" firstCol="1" bandRow="1"/>
              <a:tblGrid>
                <a:gridCol w="4243668">
                  <a:extLst>
                    <a:ext uri="{9D8B030D-6E8A-4147-A177-3AD203B41FA5}">
                      <a16:colId xmlns:a16="http://schemas.microsoft.com/office/drawing/2014/main" val="20000"/>
                    </a:ext>
                  </a:extLst>
                </a:gridCol>
                <a:gridCol w="4244550">
                  <a:extLst>
                    <a:ext uri="{9D8B030D-6E8A-4147-A177-3AD203B41FA5}">
                      <a16:colId xmlns:a16="http://schemas.microsoft.com/office/drawing/2014/main" val="20001"/>
                    </a:ext>
                  </a:extLst>
                </a:gridCol>
              </a:tblGrid>
              <a:tr h="392408">
                <a:tc>
                  <a:txBody>
                    <a:bodyPr/>
                    <a:lstStyle/>
                    <a:p>
                      <a:pPr marL="0" marR="0" algn="just">
                        <a:lnSpc>
                          <a:spcPct val="107000"/>
                        </a:lnSpc>
                        <a:spcBef>
                          <a:spcPct val="0"/>
                        </a:spcBef>
                        <a:spcAft>
                          <a:spcPts val="800"/>
                        </a:spcAft>
                      </a:pPr>
                      <a:r>
                        <a:rPr lang="en-IN" sz="2000">
                          <a:solidFill>
                            <a:srgbClr val="FF0000"/>
                          </a:solidFill>
                        </a:rPr>
                        <a:t>CATEGORY</a:t>
                      </a:r>
                      <a:endParaRPr lang="en-US" sz="20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sz="2000">
                          <a:solidFill>
                            <a:srgbClr val="FF0000"/>
                          </a:solidFill>
                        </a:rPr>
                        <a:t>EXPOSURE LIMIT</a:t>
                      </a:r>
                      <a:endParaRPr lang="en-US" sz="200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2408">
                <a:tc>
                  <a:txBody>
                    <a:bodyPr/>
                    <a:lstStyle/>
                    <a:p>
                      <a:pPr marL="0" marR="0" algn="just">
                        <a:lnSpc>
                          <a:spcPct val="107000"/>
                        </a:lnSpc>
                        <a:spcBef>
                          <a:spcPct val="0"/>
                        </a:spcBef>
                        <a:spcAft>
                          <a:spcPts val="800"/>
                        </a:spcAft>
                      </a:pPr>
                      <a:r>
                        <a:rPr lang="en-IN" sz="2000" b="1">
                          <a:solidFill>
                            <a:srgbClr val="00B050"/>
                          </a:solidFill>
                        </a:rPr>
                        <a:t>Single Exporter</a:t>
                      </a:r>
                      <a:endParaRPr lang="en-US" sz="2000" b="1">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sz="2000">
                          <a:solidFill>
                            <a:srgbClr val="00B050"/>
                          </a:solidFill>
                        </a:rPr>
                        <a:t>Rs.1,500  CRORES</a:t>
                      </a:r>
                      <a:endParaRPr lang="en-US" sz="200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39910">
                <a:tc>
                  <a:txBody>
                    <a:bodyPr/>
                    <a:lstStyle/>
                    <a:p>
                      <a:pPr marL="0" marR="0" algn="just">
                        <a:lnSpc>
                          <a:spcPct val="107000"/>
                        </a:lnSpc>
                        <a:spcBef>
                          <a:spcPct val="0"/>
                        </a:spcBef>
                        <a:spcAft>
                          <a:spcPts val="800"/>
                        </a:spcAft>
                      </a:pPr>
                      <a:r>
                        <a:rPr lang="en-IN" sz="2000" b="1" dirty="0">
                          <a:solidFill>
                            <a:srgbClr val="00B050"/>
                          </a:solidFill>
                        </a:rPr>
                        <a:t>Group Exporter</a:t>
                      </a:r>
                      <a:endParaRPr lang="en-US" sz="2000" b="1"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ct val="0"/>
                        </a:spcBef>
                        <a:spcAft>
                          <a:spcPts val="800"/>
                        </a:spcAft>
                      </a:pPr>
                      <a:r>
                        <a:rPr lang="en-IN" sz="2000" dirty="0">
                          <a:solidFill>
                            <a:srgbClr val="00B050"/>
                          </a:solidFill>
                        </a:rPr>
                        <a:t>1. Engaged in different industry, group not controlled by single family and widely held companies under the group is Rs.2,250 </a:t>
                      </a:r>
                      <a:r>
                        <a:rPr lang="en-IN" sz="2000" dirty="0" err="1">
                          <a:solidFill>
                            <a:srgbClr val="00B050"/>
                          </a:solidFill>
                        </a:rPr>
                        <a:t>Crs</a:t>
                      </a:r>
                      <a:r>
                        <a:rPr lang="en-IN" sz="2000" dirty="0">
                          <a:solidFill>
                            <a:srgbClr val="00B050"/>
                          </a:solidFill>
                        </a:rPr>
                        <a:t>.</a:t>
                      </a:r>
                      <a:endParaRPr lang="en-US" sz="2000" dirty="0">
                        <a:solidFill>
                          <a:srgbClr val="00B050"/>
                        </a:solidFill>
                      </a:endParaRPr>
                    </a:p>
                    <a:p>
                      <a:pPr marL="0" marR="0" algn="just">
                        <a:lnSpc>
                          <a:spcPct val="107000"/>
                        </a:lnSpc>
                        <a:spcBef>
                          <a:spcPct val="0"/>
                        </a:spcBef>
                        <a:spcAft>
                          <a:spcPts val="800"/>
                        </a:spcAft>
                      </a:pPr>
                      <a:r>
                        <a:rPr lang="en-IN" sz="2000" dirty="0">
                          <a:solidFill>
                            <a:srgbClr val="00B050"/>
                          </a:solidFill>
                        </a:rPr>
                        <a:t>2. Other Group Exporter Rs.1,500 </a:t>
                      </a:r>
                      <a:r>
                        <a:rPr lang="en-IN" sz="2000" dirty="0" err="1">
                          <a:solidFill>
                            <a:srgbClr val="00B050"/>
                          </a:solidFill>
                        </a:rPr>
                        <a:t>Crs</a:t>
                      </a:r>
                      <a:r>
                        <a:rPr lang="en-IN" sz="2000" dirty="0">
                          <a:solidFill>
                            <a:srgbClr val="00B050"/>
                          </a:solidFill>
                        </a:rPr>
                        <a:t>.</a:t>
                      </a:r>
                      <a:endParaRPr lang="en-US" sz="2000" dirty="0">
                        <a:solidFill>
                          <a:srgbClr val="00B05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Rectangle 2"/>
          <p:cNvSpPr>
            <a:spLocks noChangeArrowheads="1"/>
          </p:cNvSpPr>
          <p:nvPr/>
        </p:nvSpPr>
        <p:spPr bwMode="auto">
          <a:xfrm>
            <a:off x="271659" y="2818416"/>
            <a:ext cx="6646377" cy="1050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endParaRPr lang="en-US"/>
          </a:p>
        </p:txBody>
      </p:sp>
      <p:sp>
        <p:nvSpPr>
          <p:cNvPr id="7"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600" y="794327"/>
            <a:ext cx="8885381" cy="6884705"/>
          </a:xfrm>
          <a:prstGeom prst="rect">
            <a:avLst/>
          </a:prstGeom>
        </p:spPr>
        <p:txBody>
          <a:bodyPr wrap="square">
            <a:spAutoFit/>
          </a:bodyPr>
          <a:lstStyle/>
          <a:p>
            <a:pPr algn="just">
              <a:lnSpc>
                <a:spcPct val="107000"/>
              </a:lnSpc>
              <a:spcAft>
                <a:spcPts val="800"/>
              </a:spcAft>
            </a:pPr>
            <a:r>
              <a:rPr lang="en-IN" b="1" dirty="0">
                <a:solidFill>
                  <a:srgbClr val="FF0000"/>
                </a:solidFill>
              </a:rPr>
              <a:t>Simplified procedure for processing of claims of banks under the whole turnover export credit insurance for banks (short term) (WT-ECIB(ST)) covers (IC/535/2025</a:t>
            </a:r>
            <a:r>
              <a:rPr lang="en-IN" b="1" dirty="0" smtClean="0">
                <a:solidFill>
                  <a:srgbClr val="FF0000"/>
                </a:solidFill>
              </a:rPr>
              <a:t>).  ECGC Circular no. 7   Dt.20-06-2025.</a:t>
            </a:r>
            <a:endParaRPr lang="en-IN" b="1" dirty="0">
              <a:solidFill>
                <a:srgbClr val="FF0000"/>
              </a:solidFill>
            </a:endParaRPr>
          </a:p>
          <a:p>
            <a:pPr>
              <a:lnSpc>
                <a:spcPct val="107000"/>
              </a:lnSpc>
              <a:spcAft>
                <a:spcPts val="800"/>
              </a:spcAft>
            </a:pPr>
            <a:r>
              <a:rPr lang="en-IN" dirty="0">
                <a:solidFill>
                  <a:srgbClr val="00B050"/>
                </a:solidFill>
              </a:rPr>
              <a:t>Some of the broad features of the simplified procedure for processing of claims of banks are as under:</a:t>
            </a:r>
            <a:endParaRPr lang="en-US" dirty="0">
              <a:solidFill>
                <a:srgbClr val="00B050"/>
              </a:solidFill>
            </a:endParaRPr>
          </a:p>
          <a:p>
            <a:pPr marL="342900" marR="0" lvl="0" indent="-342900" algn="just">
              <a:lnSpc>
                <a:spcPct val="107000"/>
              </a:lnSpc>
              <a:spcBef>
                <a:spcPts val="775"/>
              </a:spcBef>
              <a:spcAft>
                <a:spcPct val="0"/>
              </a:spcAft>
              <a:buFont typeface="+mj-lt"/>
              <a:buAutoNum type="romanUcPeriod"/>
            </a:pPr>
            <a:r>
              <a:rPr lang="en-IN" dirty="0">
                <a:solidFill>
                  <a:srgbClr val="00B050"/>
                </a:solidFill>
              </a:rPr>
              <a:t>The simplified procedure shall be </a:t>
            </a:r>
            <a:r>
              <a:rPr lang="en-IN" dirty="0">
                <a:solidFill>
                  <a:srgbClr val="FF0000"/>
                </a:solidFill>
              </a:rPr>
              <a:t>applicable </a:t>
            </a:r>
            <a:r>
              <a:rPr lang="en-IN" dirty="0">
                <a:solidFill>
                  <a:srgbClr val="00B050"/>
                </a:solidFill>
              </a:rPr>
              <a:t>to those WT-ECIB claims where the net principal outstanding </a:t>
            </a:r>
            <a:r>
              <a:rPr lang="en-IN" dirty="0">
                <a:solidFill>
                  <a:srgbClr val="FF0000"/>
                </a:solidFill>
              </a:rPr>
              <a:t>is not exceeding Rs.10 Crore </a:t>
            </a:r>
            <a:r>
              <a:rPr lang="en-IN" dirty="0">
                <a:solidFill>
                  <a:srgbClr val="00B050"/>
                </a:solidFill>
              </a:rPr>
              <a:t>(under all the export credit facilities) as on the NPA date for the exporter/group, irrespective of the export credit working capital limits sanctioned.</a:t>
            </a:r>
            <a:endParaRPr lang="en-US" dirty="0">
              <a:solidFill>
                <a:srgbClr val="00B050"/>
              </a:solidFill>
            </a:endParaRPr>
          </a:p>
          <a:p>
            <a:pPr marL="342900" marR="0" lvl="0" indent="-342900" algn="just">
              <a:lnSpc>
                <a:spcPct val="107000"/>
              </a:lnSpc>
              <a:spcBef>
                <a:spcPts val="775"/>
              </a:spcBef>
              <a:spcAft>
                <a:spcPct val="0"/>
              </a:spcAft>
              <a:buFont typeface="+mj-lt"/>
              <a:buAutoNum type="romanUcPeriod"/>
            </a:pPr>
            <a:r>
              <a:rPr lang="en-IN" dirty="0">
                <a:solidFill>
                  <a:srgbClr val="00B050"/>
                </a:solidFill>
              </a:rPr>
              <a:t>The claim shall be processed and decided </a:t>
            </a:r>
            <a:r>
              <a:rPr lang="en-IN" dirty="0">
                <a:solidFill>
                  <a:srgbClr val="FF0000"/>
                </a:solidFill>
              </a:rPr>
              <a:t>within 45 days </a:t>
            </a:r>
            <a:r>
              <a:rPr lang="en-IN" dirty="0">
                <a:solidFill>
                  <a:srgbClr val="00B050"/>
                </a:solidFill>
              </a:rPr>
              <a:t>from the date of receipt of all the required documents/information and clarifications, if any.</a:t>
            </a:r>
            <a:endParaRPr lang="en-US" dirty="0">
              <a:solidFill>
                <a:srgbClr val="00B050"/>
              </a:solidFill>
            </a:endParaRPr>
          </a:p>
          <a:p>
            <a:pPr marL="342900" marR="0" lvl="0" indent="-342900" algn="just">
              <a:lnSpc>
                <a:spcPct val="107000"/>
              </a:lnSpc>
              <a:spcBef>
                <a:spcPts val="775"/>
              </a:spcBef>
              <a:spcAft>
                <a:spcPct val="0"/>
              </a:spcAft>
              <a:buFont typeface="+mj-lt"/>
              <a:buAutoNum type="romanUcPeriod"/>
            </a:pPr>
            <a:r>
              <a:rPr lang="en-IN" dirty="0">
                <a:solidFill>
                  <a:srgbClr val="00B050"/>
                </a:solidFill>
              </a:rPr>
              <a:t>Copy of the PC ledger, PS Ledger, Operating Account Ledger, Crystallized bills ledger for the relevant period i.e., </a:t>
            </a:r>
            <a:r>
              <a:rPr lang="en-IN" dirty="0">
                <a:solidFill>
                  <a:srgbClr val="FF0000"/>
                </a:solidFill>
              </a:rPr>
              <a:t>prior to six (6) months </a:t>
            </a:r>
            <a:r>
              <a:rPr lang="en-IN" dirty="0">
                <a:solidFill>
                  <a:srgbClr val="00B050"/>
                </a:solidFill>
              </a:rPr>
              <a:t>from the date of first advance under default, up to date of submitting the claim form, </a:t>
            </a:r>
            <a:r>
              <a:rPr lang="en-IN" dirty="0">
                <a:solidFill>
                  <a:srgbClr val="FF0000"/>
                </a:solidFill>
              </a:rPr>
              <a:t>Certificate cum Undertaking by GM and above</a:t>
            </a:r>
            <a:r>
              <a:rPr lang="en-IN" dirty="0">
                <a:solidFill>
                  <a:srgbClr val="00B050"/>
                </a:solidFill>
              </a:rPr>
              <a:t>, Copy of Sanction letter etc. </a:t>
            </a:r>
            <a:endParaRPr lang="en-US" dirty="0">
              <a:solidFill>
                <a:srgbClr val="00B050"/>
              </a:solidFill>
            </a:endParaRPr>
          </a:p>
          <a:p>
            <a:pPr marL="342900" marR="30480" lvl="0" indent="-342900" algn="just">
              <a:lnSpc>
                <a:spcPct val="115000"/>
              </a:lnSpc>
              <a:spcBef>
                <a:spcPts val="775"/>
              </a:spcBef>
              <a:spcAft>
                <a:spcPct val="0"/>
              </a:spcAft>
              <a:buFont typeface="+mj-lt"/>
              <a:buAutoNum type="romanUcPeriod"/>
              <a:tabLst>
                <a:tab pos="582930" algn="l"/>
              </a:tabLst>
            </a:pPr>
            <a:r>
              <a:rPr lang="en-IN" dirty="0">
                <a:solidFill>
                  <a:srgbClr val="00B050"/>
                </a:solidFill>
              </a:rPr>
              <a:t>Wherever export incentives are availed, the exporter should be advised to surrender the same.</a:t>
            </a:r>
            <a:endParaRPr lang="en-US" dirty="0">
              <a:solidFill>
                <a:srgbClr val="00B050"/>
              </a:solidFill>
            </a:endParaRPr>
          </a:p>
          <a:p>
            <a:pPr algn="just">
              <a:lnSpc>
                <a:spcPct val="107000"/>
              </a:lnSpc>
              <a:spcAft>
                <a:spcPts val="800"/>
              </a:spcAft>
            </a:pPr>
            <a:endParaRPr lang="en-IN" b="1" dirty="0">
              <a:effectLst/>
              <a:highlight>
                <a:srgbClr val="00FF00"/>
              </a:highlight>
              <a:latin typeface="Trebuchet MS" panose="020B0603020202020204" pitchFamily="34" charset="0"/>
              <a:ea typeface="Calibri" panose="020F0502020204030204" pitchFamily="34" charset="0"/>
              <a:cs typeface="Mangal"/>
            </a:endParaRPr>
          </a:p>
          <a:p>
            <a:pPr algn="just">
              <a:lnSpc>
                <a:spcPct val="107000"/>
              </a:lnSpc>
              <a:spcAft>
                <a:spcPts val="800"/>
              </a:spcAft>
            </a:pPr>
            <a:endParaRPr lang="en-IN" b="1" dirty="0">
              <a:highlight>
                <a:srgbClr val="00FF00"/>
              </a:highlight>
              <a:latin typeface="Trebuchet MS" panose="020B0603020202020204" pitchFamily="34" charset="0"/>
              <a:ea typeface="Calibri" panose="020F0502020204030204" pitchFamily="34" charset="0"/>
              <a:cs typeface="Mangal"/>
            </a:endParaRPr>
          </a:p>
          <a:p>
            <a:pPr algn="just">
              <a:lnSpc>
                <a:spcPct val="107000"/>
              </a:lnSpc>
              <a:spcAft>
                <a:spcPts val="800"/>
              </a:spcAft>
            </a:pPr>
            <a:endParaRPr lang="en-US" dirty="0">
              <a:effectLst/>
              <a:latin typeface="Calibri" panose="020F0502020204030204" pitchFamily="34" charset="0"/>
              <a:ea typeface="Calibri" panose="020F0502020204030204" pitchFamily="34" charset="0"/>
              <a:cs typeface="Mangal"/>
            </a:endParaRPr>
          </a:p>
        </p:txBody>
      </p:sp>
      <p:sp>
        <p:nvSpPr>
          <p:cNvPr id="43" name="radarfort"/>
          <p:cNvSpPr txBox="1"/>
          <p:nvPr/>
        </p:nvSpPr>
        <p:spPr>
          <a:xfrm>
            <a:off x="254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04483"/>
            <a:ext cx="8561387" cy="572602"/>
          </a:xfrm>
        </p:spPr>
        <p:txBody>
          <a:bodyPr/>
          <a:lstStyle/>
          <a:p>
            <a:pPr algn="ctr"/>
            <a:r>
              <a:rPr lang="en-IN" b="1"/>
              <a:t>RATE MECHANISM</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8357834"/>
              </p:ext>
            </p:extLst>
          </p:nvPr>
        </p:nvGraphicFramePr>
        <p:xfrm>
          <a:off x="129092" y="1050402"/>
          <a:ext cx="8834717" cy="5275095"/>
        </p:xfrm>
        <a:graphic>
          <a:graphicData uri="http://schemas.openxmlformats.org/drawingml/2006/table">
            <a:tbl>
              <a:tblPr firstRow="1" bandRow="1">
                <a:tableStyleId>{5C22544A-7EE6-4342-B048-85BDC9FD1C3A}</a:tableStyleId>
              </a:tblPr>
              <a:tblGrid>
                <a:gridCol w="1730844">
                  <a:extLst>
                    <a:ext uri="{9D8B030D-6E8A-4147-A177-3AD203B41FA5}">
                      <a16:colId xmlns:a16="http://schemas.microsoft.com/office/drawing/2014/main" val="20000"/>
                    </a:ext>
                  </a:extLst>
                </a:gridCol>
                <a:gridCol w="3180865">
                  <a:extLst>
                    <a:ext uri="{9D8B030D-6E8A-4147-A177-3AD203B41FA5}">
                      <a16:colId xmlns:a16="http://schemas.microsoft.com/office/drawing/2014/main" val="20001"/>
                    </a:ext>
                  </a:extLst>
                </a:gridCol>
                <a:gridCol w="1866079">
                  <a:extLst>
                    <a:ext uri="{9D8B030D-6E8A-4147-A177-3AD203B41FA5}">
                      <a16:colId xmlns:a16="http://schemas.microsoft.com/office/drawing/2014/main" val="20002"/>
                    </a:ext>
                  </a:extLst>
                </a:gridCol>
                <a:gridCol w="2056929">
                  <a:extLst>
                    <a:ext uri="{9D8B030D-6E8A-4147-A177-3AD203B41FA5}">
                      <a16:colId xmlns:a16="http://schemas.microsoft.com/office/drawing/2014/main" val="20003"/>
                    </a:ext>
                  </a:extLst>
                </a:gridCol>
              </a:tblGrid>
              <a:tr h="733193">
                <a:tc>
                  <a:txBody>
                    <a:bodyPr/>
                    <a:lstStyle/>
                    <a:p>
                      <a:r>
                        <a:rPr lang="en-US" sz="1400" b="1" dirty="0"/>
                        <a:t>Mode of Delivery/Rate Adoption</a:t>
                      </a:r>
                    </a:p>
                  </a:txBody>
                  <a:tcPr/>
                </a:tc>
                <a:tc>
                  <a:txBody>
                    <a:bodyPr/>
                    <a:lstStyle/>
                    <a:p>
                      <a:r>
                        <a:rPr lang="en-US" sz="1400" b="1"/>
                        <a:t>Description for Mode</a:t>
                      </a:r>
                      <a:r>
                        <a:rPr lang="en-US" sz="1400" b="1" baseline="0"/>
                        <a:t> of Delivery</a:t>
                      </a:r>
                      <a:endParaRPr lang="en-US" sz="1400" b="1"/>
                    </a:p>
                  </a:txBody>
                  <a:tcPr/>
                </a:tc>
                <a:tc>
                  <a:txBody>
                    <a:bodyPr/>
                    <a:lstStyle/>
                    <a:p>
                      <a:r>
                        <a:rPr lang="en-US" sz="1400" b="1"/>
                        <a:t>Deal Date</a:t>
                      </a:r>
                    </a:p>
                  </a:txBody>
                  <a:tcPr/>
                </a:tc>
                <a:tc>
                  <a:txBody>
                    <a:bodyPr/>
                    <a:lstStyle/>
                    <a:p>
                      <a:r>
                        <a:rPr lang="en-US" sz="1400" b="1"/>
                        <a:t>Settlement</a:t>
                      </a:r>
                      <a:r>
                        <a:rPr lang="en-US" sz="1400" b="1" baseline="0"/>
                        <a:t> Date</a:t>
                      </a:r>
                      <a:endParaRPr lang="en-US" sz="1400" b="1"/>
                    </a:p>
                  </a:txBody>
                  <a:tcPr/>
                </a:tc>
                <a:extLst>
                  <a:ext uri="{0D108BD9-81ED-4DB2-BD59-A6C34878D82A}">
                    <a16:rowId xmlns:a16="http://schemas.microsoft.com/office/drawing/2014/main" val="10000"/>
                  </a:ext>
                </a:extLst>
              </a:tr>
              <a:tr h="696091">
                <a:tc>
                  <a:txBody>
                    <a:bodyPr/>
                    <a:lstStyle/>
                    <a:p>
                      <a:r>
                        <a:rPr lang="en-US" sz="1400" b="1"/>
                        <a:t>READY</a:t>
                      </a:r>
                      <a:r>
                        <a:rPr lang="en-US" sz="1400" b="1" baseline="0"/>
                        <a:t> or CASH</a:t>
                      </a:r>
                      <a:endParaRPr lang="en-US" sz="1400" b="1"/>
                    </a:p>
                  </a:txBody>
                  <a:tcPr/>
                </a:tc>
                <a:tc>
                  <a:txBody>
                    <a:bodyPr/>
                    <a:lstStyle/>
                    <a:p>
                      <a:r>
                        <a:rPr lang="en-US" sz="1400"/>
                        <a:t>Deal &amp; Settlement on the same day</a:t>
                      </a:r>
                    </a:p>
                  </a:txBody>
                  <a:tcPr/>
                </a:tc>
                <a:tc>
                  <a:txBody>
                    <a:bodyPr/>
                    <a:lstStyle/>
                    <a:p>
                      <a:pPr algn="ctr"/>
                      <a:r>
                        <a:rPr lang="en-US" sz="1400" b="1" dirty="0"/>
                        <a:t> </a:t>
                      </a:r>
                      <a:r>
                        <a:rPr lang="en-US" sz="1400" b="1" dirty="0" smtClean="0"/>
                        <a:t>07.10.2025</a:t>
                      </a:r>
                      <a:endParaRPr lang="en-US" sz="1400" b="1" dirty="0"/>
                    </a:p>
                  </a:txBody>
                  <a:tcPr/>
                </a:tc>
                <a:tc>
                  <a:txBody>
                    <a:bodyPr/>
                    <a:lstStyle/>
                    <a:p>
                      <a:pPr algn="ctr"/>
                      <a:r>
                        <a:rPr lang="en-US" sz="1400" b="1" dirty="0" smtClean="0"/>
                        <a:t>07.10.2025</a:t>
                      </a:r>
                      <a:endParaRPr lang="en-US" sz="1400" b="1" dirty="0"/>
                    </a:p>
                  </a:txBody>
                  <a:tcPr/>
                </a:tc>
                <a:extLst>
                  <a:ext uri="{0D108BD9-81ED-4DB2-BD59-A6C34878D82A}">
                    <a16:rowId xmlns:a16="http://schemas.microsoft.com/office/drawing/2014/main" val="10001"/>
                  </a:ext>
                </a:extLst>
              </a:tr>
              <a:tr h="696091">
                <a:tc>
                  <a:txBody>
                    <a:bodyPr/>
                    <a:lstStyle/>
                    <a:p>
                      <a:r>
                        <a:rPr lang="en-US" sz="1400" b="1"/>
                        <a:t>TOM</a:t>
                      </a:r>
                    </a:p>
                  </a:txBody>
                  <a:tcPr/>
                </a:tc>
                <a:tc>
                  <a:txBody>
                    <a:bodyPr/>
                    <a:lstStyle/>
                    <a:p>
                      <a:r>
                        <a:rPr lang="en-US" sz="1400"/>
                        <a:t>Deal done Today &amp; Settlement on the next working day </a:t>
                      </a:r>
                      <a:r>
                        <a:rPr lang="en-US" sz="1400" b="1"/>
                        <a:t>(T+1)</a:t>
                      </a:r>
                    </a:p>
                  </a:txBody>
                  <a:tcPr/>
                </a:tc>
                <a:tc>
                  <a:txBody>
                    <a:bodyPr/>
                    <a:lstStyle/>
                    <a:p>
                      <a:pPr algn="ctr"/>
                      <a:r>
                        <a:rPr lang="en-US" sz="1400" b="1" dirty="0" smtClean="0"/>
                        <a:t> </a:t>
                      </a:r>
                      <a:r>
                        <a:rPr lang="en-US" sz="1400" b="1" dirty="0" smtClean="0"/>
                        <a:t>07.10.2025</a:t>
                      </a:r>
                      <a:endParaRPr lang="en-US" sz="1400" b="1" dirty="0"/>
                    </a:p>
                  </a:txBody>
                  <a:tcPr/>
                </a:tc>
                <a:tc>
                  <a:txBody>
                    <a:bodyPr/>
                    <a:lstStyle/>
                    <a:p>
                      <a:pPr algn="ctr"/>
                      <a:r>
                        <a:rPr lang="en-US" sz="1400" b="1" dirty="0" smtClean="0"/>
                        <a:t>08.10.2025</a:t>
                      </a:r>
                      <a:endParaRPr lang="en-US" sz="1400" b="1" dirty="0"/>
                    </a:p>
                  </a:txBody>
                  <a:tcPr/>
                </a:tc>
                <a:extLst>
                  <a:ext uri="{0D108BD9-81ED-4DB2-BD59-A6C34878D82A}">
                    <a16:rowId xmlns:a16="http://schemas.microsoft.com/office/drawing/2014/main" val="10002"/>
                  </a:ext>
                </a:extLst>
              </a:tr>
              <a:tr h="994415">
                <a:tc>
                  <a:txBody>
                    <a:bodyPr/>
                    <a:lstStyle/>
                    <a:p>
                      <a:r>
                        <a:rPr lang="en-US" sz="1400" b="1"/>
                        <a:t>SPOT</a:t>
                      </a:r>
                    </a:p>
                  </a:txBody>
                  <a:tcPr/>
                </a:tc>
                <a:tc>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US" sz="1400"/>
                        <a:t>Deal done Today &amp; Settlement on the second working day </a:t>
                      </a:r>
                      <a:r>
                        <a:rPr lang="en-US" sz="1400" b="1"/>
                        <a:t>(T+2)</a:t>
                      </a:r>
                    </a:p>
                    <a:p>
                      <a:endParaRPr lang="en-US" sz="1400"/>
                    </a:p>
                  </a:txBody>
                  <a:tcPr/>
                </a:tc>
                <a:tc>
                  <a:txBody>
                    <a:bodyPr/>
                    <a:lstStyle/>
                    <a:p>
                      <a:pPr algn="ctr"/>
                      <a:r>
                        <a:rPr lang="en-US" sz="1400" b="1" dirty="0" smtClean="0"/>
                        <a:t>07.10.2025</a:t>
                      </a:r>
                      <a:endParaRPr lang="en-US" sz="1400" b="1" dirty="0"/>
                    </a:p>
                  </a:txBody>
                  <a:tcPr/>
                </a:tc>
                <a:tc>
                  <a:txBody>
                    <a:bodyPr/>
                    <a:lstStyle/>
                    <a:p>
                      <a:pPr algn="ctr"/>
                      <a:r>
                        <a:rPr lang="en-US" sz="1400" b="1" dirty="0" smtClean="0"/>
                        <a:t>09.10.2025</a:t>
                      </a:r>
                      <a:endParaRPr lang="en-US" sz="1400" b="1" dirty="0"/>
                    </a:p>
                  </a:txBody>
                  <a:tcPr/>
                </a:tc>
                <a:extLst>
                  <a:ext uri="{0D108BD9-81ED-4DB2-BD59-A6C34878D82A}">
                    <a16:rowId xmlns:a16="http://schemas.microsoft.com/office/drawing/2014/main" val="10003"/>
                  </a:ext>
                </a:extLst>
              </a:tr>
              <a:tr h="994415">
                <a:tc>
                  <a:txBody>
                    <a:bodyPr/>
                    <a:lstStyle/>
                    <a:p>
                      <a:r>
                        <a:rPr lang="en-US" sz="1400" b="1" dirty="0"/>
                        <a:t>FORWARD</a:t>
                      </a:r>
                    </a:p>
                  </a:txBody>
                  <a:tcPr/>
                </a:tc>
                <a:tc>
                  <a:txBody>
                    <a:bodyPr/>
                    <a:lstStyle/>
                    <a:p>
                      <a:r>
                        <a:rPr lang="en-US" sz="1400"/>
                        <a:t>Deal done today &amp; Settlement</a:t>
                      </a:r>
                      <a:r>
                        <a:rPr lang="en-US" sz="1400" baseline="0"/>
                        <a:t> Date </a:t>
                      </a:r>
                      <a:r>
                        <a:rPr lang="en-US" sz="1400"/>
                        <a:t>Anything beyond </a:t>
                      </a:r>
                      <a:r>
                        <a:rPr lang="en-US" sz="1400" b="1"/>
                        <a:t>SPOT     (&gt; T+</a:t>
                      </a:r>
                      <a:r>
                        <a:rPr lang="en-US" sz="1400" b="1" baseline="0"/>
                        <a:t> 2)</a:t>
                      </a:r>
                      <a:endParaRPr lang="en-US" sz="1400" b="1"/>
                    </a:p>
                  </a:txBody>
                  <a:tcPr/>
                </a:tc>
                <a:tc>
                  <a:txBody>
                    <a:bodyPr/>
                    <a:lstStyle/>
                    <a:p>
                      <a:pPr algn="ctr"/>
                      <a:r>
                        <a:rPr lang="en-US" sz="1400" b="1" dirty="0" smtClean="0"/>
                        <a:t> </a:t>
                      </a:r>
                      <a:r>
                        <a:rPr lang="en-US" sz="1400" b="1" dirty="0" smtClean="0"/>
                        <a:t>07.10.2025</a:t>
                      </a:r>
                      <a:endParaRPr lang="en-US" sz="1400" b="1" dirty="0"/>
                    </a:p>
                  </a:txBody>
                  <a:tcPr/>
                </a:tc>
                <a:tc>
                  <a:txBody>
                    <a:bodyPr/>
                    <a:lstStyle/>
                    <a:p>
                      <a:pPr algn="ctr"/>
                      <a:r>
                        <a:rPr lang="en-US" sz="1400" b="1" dirty="0"/>
                        <a:t>After </a:t>
                      </a:r>
                      <a:r>
                        <a:rPr lang="en-US" sz="1400" b="1" dirty="0" smtClean="0"/>
                        <a:t>09.10.2025</a:t>
                      </a:r>
                      <a:endParaRPr lang="en-US" sz="1400" b="1" dirty="0" smtClean="0"/>
                    </a:p>
                    <a:p>
                      <a:pPr algn="ctr"/>
                      <a:r>
                        <a:rPr lang="en-US" sz="1400" b="1" baseline="0" dirty="0" smtClean="0"/>
                        <a:t> </a:t>
                      </a:r>
                      <a:r>
                        <a:rPr lang="en-US" sz="1400" b="1" baseline="0" dirty="0"/>
                        <a:t>any date</a:t>
                      </a:r>
                      <a:endParaRPr lang="en-US" sz="1400" b="1" dirty="0"/>
                    </a:p>
                  </a:txBody>
                  <a:tcPr/>
                </a:tc>
                <a:extLst>
                  <a:ext uri="{0D108BD9-81ED-4DB2-BD59-A6C34878D82A}">
                    <a16:rowId xmlns:a16="http://schemas.microsoft.com/office/drawing/2014/main" val="10004"/>
                  </a:ext>
                </a:extLst>
              </a:tr>
              <a:tr h="1160890">
                <a:tc gridSpan="2">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IN" sz="1400" b="1" i="1">
                          <a:solidFill>
                            <a:srgbClr val="7030A0"/>
                          </a:solidFill>
                          <a:effectLst>
                            <a:outerShdw blurRad="38100" dist="38100" dir="2700000" algn="tl">
                              <a:srgbClr val="000000">
                                <a:alpha val="43137"/>
                              </a:srgbClr>
                            </a:outerShdw>
                          </a:effectLst>
                        </a:rPr>
                        <a:t>If the value of Currency is more than being quoted</a:t>
                      </a:r>
                      <a:r>
                        <a:rPr lang="en-IN" sz="1400" b="1" i="1" baseline="0">
                          <a:solidFill>
                            <a:srgbClr val="7030A0"/>
                          </a:solidFill>
                          <a:effectLst>
                            <a:outerShdw blurRad="38100" dist="38100" dir="2700000" algn="tl">
                              <a:srgbClr val="000000">
                                <a:alpha val="43137"/>
                              </a:srgbClr>
                            </a:outerShdw>
                          </a:effectLst>
                        </a:rPr>
                        <a:t> for SPOT, it is said to be at </a:t>
                      </a:r>
                      <a:r>
                        <a:rPr lang="en-IN" sz="1400" b="1" i="1" baseline="0">
                          <a:solidFill>
                            <a:srgbClr val="FF0000"/>
                          </a:solidFill>
                          <a:effectLst>
                            <a:outerShdw blurRad="38100" dist="38100" dir="2700000" algn="tl">
                              <a:srgbClr val="000000">
                                <a:alpha val="43137"/>
                              </a:srgbClr>
                            </a:outerShdw>
                          </a:effectLst>
                        </a:rPr>
                        <a:t>PREMIUM</a:t>
                      </a:r>
                      <a:r>
                        <a:rPr lang="en-IN" sz="1400" b="1" i="1" baseline="0">
                          <a:solidFill>
                            <a:srgbClr val="7030A0"/>
                          </a:solidFill>
                          <a:effectLst>
                            <a:outerShdw blurRad="38100" dist="38100" dir="2700000" algn="tl">
                              <a:srgbClr val="000000">
                                <a:alpha val="43137"/>
                              </a:srgbClr>
                            </a:outerShdw>
                          </a:effectLst>
                        </a:rPr>
                        <a:t>, </a:t>
                      </a:r>
                      <a:r>
                        <a:rPr lang="en-IN" sz="1400" b="1" i="1" kern="1200">
                          <a:solidFill>
                            <a:srgbClr val="7030A0"/>
                          </a:solidFill>
                          <a:effectLst>
                            <a:outerShdw blurRad="38100" dist="38100" dir="2700000" algn="tl">
                              <a:srgbClr val="000000">
                                <a:alpha val="43137"/>
                              </a:srgbClr>
                            </a:outerShdw>
                          </a:effectLst>
                          <a:latin typeface="+mn-lt"/>
                          <a:ea typeface="+mn-ea"/>
                          <a:cs typeface="+mn-cs"/>
                        </a:rPr>
                        <a:t>which is the Interest rate differential in both currencies</a:t>
                      </a:r>
                      <a:endParaRPr lang="en-US" sz="1400" b="1" i="1" kern="1200">
                        <a:solidFill>
                          <a:srgbClr val="7030A0"/>
                        </a:solidFill>
                        <a:effectLst>
                          <a:outerShdw blurRad="38100" dist="38100" dir="2700000" algn="tl">
                            <a:srgbClr val="000000">
                              <a:alpha val="43137"/>
                            </a:srgbClr>
                          </a:outerShdw>
                        </a:effectLst>
                        <a:latin typeface="+mn-lt"/>
                        <a:ea typeface="+mn-ea"/>
                        <a:cs typeface="+mn-cs"/>
                      </a:endParaRPr>
                    </a:p>
                    <a:p>
                      <a:endParaRPr lang="en-US" sz="1400" b="1"/>
                    </a:p>
                  </a:txBody>
                  <a:tcPr/>
                </a:tc>
                <a:tc hMerge="1">
                  <a:txBody>
                    <a:bodyPr/>
                    <a:lstStyle/>
                    <a:p>
                      <a:endParaRPr lang="en-US"/>
                    </a:p>
                  </a:txBody>
                  <a:tcPr/>
                </a:tc>
                <a:tc gridSpan="2">
                  <a:txBody>
                    <a:bodyPr/>
                    <a:lstStyle/>
                    <a:p>
                      <a:pPr marL="0" marR="0" indent="0" algn="l" defTabSz="914400" rtl="0" eaLnBrk="1" fontAlgn="auto" latinLnBrk="0" hangingPunct="1">
                        <a:lnSpc>
                          <a:spcPct val="100000"/>
                        </a:lnSpc>
                        <a:spcBef>
                          <a:spcPct val="0"/>
                        </a:spcBef>
                        <a:spcAft>
                          <a:spcPct val="0"/>
                        </a:spcAft>
                        <a:buClrTx/>
                        <a:buSzTx/>
                        <a:buFontTx/>
                        <a:buNone/>
                        <a:defRPr/>
                      </a:pPr>
                      <a:r>
                        <a:rPr lang="en-IN" sz="1400" b="1" i="1" dirty="0">
                          <a:solidFill>
                            <a:srgbClr val="7030A0"/>
                          </a:solidFill>
                          <a:effectLst>
                            <a:outerShdw blurRad="38100" dist="38100" dir="2700000" algn="tl">
                              <a:srgbClr val="000000">
                                <a:alpha val="43137"/>
                              </a:srgbClr>
                            </a:outerShdw>
                          </a:effectLst>
                        </a:rPr>
                        <a:t>If the Value of Currency is cheaper at a later date, than SPOT,</a:t>
                      </a:r>
                      <a:r>
                        <a:rPr lang="en-IN" sz="1400" b="1" i="1" baseline="0" dirty="0">
                          <a:solidFill>
                            <a:srgbClr val="7030A0"/>
                          </a:solidFill>
                          <a:effectLst>
                            <a:outerShdw blurRad="38100" dist="38100" dir="2700000" algn="tl">
                              <a:srgbClr val="000000">
                                <a:alpha val="43137"/>
                              </a:srgbClr>
                            </a:outerShdw>
                          </a:effectLst>
                        </a:rPr>
                        <a:t> it is said to be at </a:t>
                      </a:r>
                      <a:r>
                        <a:rPr lang="en-IN" sz="1400" b="1" i="1" baseline="0" dirty="0">
                          <a:solidFill>
                            <a:srgbClr val="FF0000"/>
                          </a:solidFill>
                          <a:effectLst>
                            <a:outerShdw blurRad="38100" dist="38100" dir="2700000" algn="tl">
                              <a:srgbClr val="000000">
                                <a:alpha val="43137"/>
                              </a:srgbClr>
                            </a:outerShdw>
                          </a:effectLst>
                        </a:rPr>
                        <a:t>DISCOUNT</a:t>
                      </a:r>
                      <a:r>
                        <a:rPr lang="en-IN" sz="1400" b="1" i="1" baseline="0" dirty="0">
                          <a:solidFill>
                            <a:srgbClr val="7030A0"/>
                          </a:solidFill>
                          <a:effectLst>
                            <a:outerShdw blurRad="38100" dist="38100" dir="2700000" algn="tl">
                              <a:srgbClr val="000000">
                                <a:alpha val="43137"/>
                              </a:srgbClr>
                            </a:outerShdw>
                          </a:effectLst>
                        </a:rPr>
                        <a:t>, </a:t>
                      </a:r>
                      <a:r>
                        <a:rPr lang="en-IN" sz="1400" b="1" i="1" kern="1200" dirty="0">
                          <a:solidFill>
                            <a:srgbClr val="7030A0"/>
                          </a:solidFill>
                          <a:effectLst>
                            <a:outerShdw blurRad="38100" dist="38100" dir="2700000" algn="tl">
                              <a:srgbClr val="000000">
                                <a:alpha val="43137"/>
                              </a:srgbClr>
                            </a:outerShdw>
                          </a:effectLst>
                          <a:latin typeface="+mn-lt"/>
                          <a:ea typeface="+mn-ea"/>
                          <a:cs typeface="+mn-cs"/>
                        </a:rPr>
                        <a:t>which is the Interest rate differential in both currencies</a:t>
                      </a:r>
                      <a:endParaRPr lang="en-US" sz="1400" b="1" i="1" dirty="0">
                        <a:solidFill>
                          <a:srgbClr val="7030A0"/>
                        </a:solidFill>
                        <a:effectLst>
                          <a:outerShdw blurRad="38100" dist="38100" dir="2700000" algn="tl">
                            <a:srgbClr val="000000">
                              <a:alpha val="43137"/>
                            </a:srgbClr>
                          </a:outerShdw>
                        </a:effectLst>
                      </a:endParaRPr>
                    </a:p>
                    <a:p>
                      <a:endParaRPr lang="en-US" sz="1400" b="1" dirty="0"/>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3"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82936" y="763110"/>
            <a:ext cx="8670607" cy="632646"/>
          </a:xfrm>
        </p:spPr>
        <p:txBody>
          <a:bodyPr/>
          <a:lstStyle/>
          <a:p>
            <a:pPr algn="ctr"/>
            <a:r>
              <a:rPr lang="en-US" sz="2000" b="1" dirty="0"/>
              <a:t>FOREIGN CURRENCY LOANS TO RESIDENTS (FCLR) </a:t>
            </a:r>
            <a:r>
              <a:rPr lang="en-US" sz="2000" b="1" dirty="0" smtClean="0"/>
              <a:t>IC/223/2025 </a:t>
            </a:r>
            <a:endParaRPr lang="en-IN" sz="2000" b="1" dirty="0"/>
          </a:p>
        </p:txBody>
      </p:sp>
      <p:sp>
        <p:nvSpPr>
          <p:cNvPr id="3" name="Content Placeholder 2"/>
          <p:cNvSpPr>
            <a:spLocks noGrp="1"/>
          </p:cNvSpPr>
          <p:nvPr>
            <p:ph idx="1"/>
          </p:nvPr>
        </p:nvSpPr>
        <p:spPr>
          <a:xfrm>
            <a:off x="172122" y="1395757"/>
            <a:ext cx="8885817" cy="4381588"/>
          </a:xfrm>
        </p:spPr>
        <p:txBody>
          <a:bodyPr/>
          <a:lstStyle/>
          <a:p>
            <a:r>
              <a:rPr lang="en-US" sz="1400" dirty="0"/>
              <a:t>FCLR can be permitted in USD, GBP &amp; in EURO to the existing corporate/firms with Credit Risk Rating </a:t>
            </a:r>
            <a:r>
              <a:rPr lang="en-US" sz="1400" dirty="0" err="1"/>
              <a:t>upto</a:t>
            </a:r>
            <a:r>
              <a:rPr lang="en-US" sz="1400" dirty="0"/>
              <a:t> Low/Normal Risk &amp; Moderate Risk(PSU &amp; PSEs).</a:t>
            </a:r>
          </a:p>
          <a:p>
            <a:r>
              <a:rPr lang="en-US" sz="1400" dirty="0"/>
              <a:t>The minimum loan amount should be equivalent to </a:t>
            </a:r>
            <a:r>
              <a:rPr lang="en-US" sz="1400" dirty="0">
                <a:solidFill>
                  <a:srgbClr val="FF0000"/>
                </a:solidFill>
              </a:rPr>
              <a:t>USD 150,000 </a:t>
            </a:r>
            <a:r>
              <a:rPr lang="en-US" sz="1400" dirty="0"/>
              <a:t>in case of working capital loans/Term loans and equivalent to </a:t>
            </a:r>
            <a:r>
              <a:rPr lang="en-US" sz="1400" dirty="0">
                <a:solidFill>
                  <a:srgbClr val="FF0000"/>
                </a:solidFill>
              </a:rPr>
              <a:t>USD 50,000 </a:t>
            </a:r>
            <a:r>
              <a:rPr lang="en-US" sz="1400" dirty="0"/>
              <a:t>in case of Short Term Import </a:t>
            </a:r>
            <a:r>
              <a:rPr lang="en-US" sz="1400" dirty="0" smtClean="0"/>
              <a:t>financing (Existing Corporate Firms).</a:t>
            </a:r>
          </a:p>
          <a:p>
            <a:r>
              <a:rPr lang="en-US" sz="1400" dirty="0" smtClean="0"/>
              <a:t>New Blue Chip Companies ranked  within top 500 </a:t>
            </a:r>
            <a:r>
              <a:rPr lang="en-US" sz="1400" dirty="0" err="1" smtClean="0"/>
              <a:t>rating,PSU</a:t>
            </a:r>
            <a:r>
              <a:rPr lang="en-US" sz="1400" dirty="0" smtClean="0"/>
              <a:t>/EOU with good track record and low risk.</a:t>
            </a:r>
          </a:p>
          <a:p>
            <a:r>
              <a:rPr lang="en-US" sz="1400" dirty="0" smtClean="0"/>
              <a:t>Granting </a:t>
            </a:r>
            <a:r>
              <a:rPr lang="en-US" sz="1400" dirty="0"/>
              <a:t>of FCLRs for liquidation of existing Rupee Term Loans provided the residual repayment period is within five years</a:t>
            </a:r>
          </a:p>
          <a:p>
            <a:r>
              <a:rPr lang="en-US" sz="1400" dirty="0" smtClean="0"/>
              <a:t>Granting </a:t>
            </a:r>
            <a:r>
              <a:rPr lang="en-US" sz="1400" dirty="0"/>
              <a:t>of FCLRs to NON BANKING FINANCE COMPANIES (NBFCs): FCLRs can be considered to "AAA" rated NBFCs who are dealing with our Bank, with an excellent track record and rated Low Risk subject to the following conditions :-</a:t>
            </a:r>
          </a:p>
          <a:p>
            <a:r>
              <a:rPr lang="en-US" sz="1400" dirty="0"/>
              <a:t> (</a:t>
            </a:r>
            <a:r>
              <a:rPr lang="en-US" sz="1400" dirty="0" err="1"/>
              <a:t>i</a:t>
            </a:r>
            <a:r>
              <a:rPr lang="en-US" sz="1400" dirty="0"/>
              <a:t>) The maximum upper limit per NBFC is </a:t>
            </a:r>
            <a:r>
              <a:rPr lang="en-US" sz="1400" dirty="0">
                <a:solidFill>
                  <a:srgbClr val="FF0000"/>
                </a:solidFill>
              </a:rPr>
              <a:t>USD 5 Millions</a:t>
            </a:r>
            <a:r>
              <a:rPr lang="en-US" sz="1400" dirty="0"/>
              <a:t>.</a:t>
            </a:r>
          </a:p>
          <a:p>
            <a:r>
              <a:rPr lang="en-US" sz="1400" dirty="0"/>
              <a:t> (ii) Repayment :- a) Working capital - for period </a:t>
            </a:r>
            <a:r>
              <a:rPr lang="en-US" sz="1400" dirty="0" err="1"/>
              <a:t>upto</a:t>
            </a:r>
            <a:r>
              <a:rPr lang="en-US" sz="1400" dirty="0"/>
              <a:t> 1 year b) Term Loans - for period </a:t>
            </a:r>
            <a:r>
              <a:rPr lang="en-US" sz="1400" dirty="0" err="1"/>
              <a:t>upto</a:t>
            </a:r>
            <a:r>
              <a:rPr lang="en-US" sz="1400" dirty="0"/>
              <a:t> 3 year</a:t>
            </a:r>
          </a:p>
          <a:p>
            <a:r>
              <a:rPr lang="en-US" sz="1400" dirty="0"/>
              <a:t> (iii) Borrowers to obtain forward cover to hedge exchange risks </a:t>
            </a:r>
            <a:endParaRPr lang="en-US" sz="1400" dirty="0">
              <a:solidFill>
                <a:srgbClr val="C00000"/>
              </a:solidFill>
            </a:endParaRPr>
          </a:p>
          <a:p>
            <a:pPr algn="just">
              <a:spcAft>
                <a:spcPct val="0"/>
              </a:spcAft>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solidFill>
                <a:srgbClr val="FF0066"/>
              </a:solidFill>
            </a:endParaRPr>
          </a:p>
          <a:p>
            <a:pPr marL="0" indent="0">
              <a:spcAft>
                <a:spcPct val="0"/>
              </a:spcAft>
              <a:buNone/>
            </a:pPr>
            <a:endParaRPr lang="en-US" sz="2000" dirty="0"/>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0" indent="0" algn="ctr">
              <a:spcBef>
                <a:spcPct val="20000"/>
              </a:spcBef>
              <a:buClr>
                <a:schemeClr val="accent3"/>
              </a:buClr>
              <a:buSzPct val="95000"/>
              <a:buNone/>
              <a:defRPr/>
            </a:pPr>
            <a:endParaRPr lang="en-IN" dirty="0">
              <a:solidFill>
                <a:srgbClr val="FFC000"/>
              </a:solidFill>
              <a:effectLst>
                <a:outerShdw blurRad="38100" dist="38100" dir="2700000" algn="tl">
                  <a:srgbClr val="000000">
                    <a:alpha val="43137"/>
                  </a:srgbClr>
                </a:outerShdw>
              </a:effectLst>
              <a:latin typeface="Trebuchet MS" panose="020B0603020202020204" pitchFamily="34" charset="0"/>
            </a:endParaRPr>
          </a:p>
          <a:p>
            <a:pPr marL="0" indent="0">
              <a:spcBef>
                <a:spcPct val="20000"/>
              </a:spcBef>
              <a:buClr>
                <a:schemeClr val="accent3"/>
              </a:buClr>
              <a:buSzPct val="95000"/>
              <a:buNone/>
              <a:defRPr/>
            </a:pPr>
            <a:r>
              <a:rPr lang="en-IN" dirty="0">
                <a:solidFill>
                  <a:srgbClr val="FFC000"/>
                </a:solidFill>
                <a:effectLst>
                  <a:outerShdw blurRad="38100" dist="38100" dir="2700000" algn="tl">
                    <a:srgbClr val="000000">
                      <a:alpha val="43137"/>
                    </a:srgbClr>
                  </a:outerShdw>
                </a:effectLst>
                <a:latin typeface="Trebuchet MS" panose="020B0603020202020204" pitchFamily="34" charset="0"/>
              </a:rPr>
              <a:t>       </a:t>
            </a:r>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009" y="1439693"/>
            <a:ext cx="8637891" cy="4085617"/>
          </a:xfrm>
        </p:spPr>
        <p:txBody>
          <a:bodyPr/>
          <a:lstStyle/>
          <a:p>
            <a:pPr marL="0" indent="0" algn="just">
              <a:buNone/>
            </a:pPr>
            <a:r>
              <a:rPr lang="en-US" sz="2000" dirty="0" smtClean="0">
                <a:solidFill>
                  <a:schemeClr val="tx1"/>
                </a:solidFill>
                <a:latin typeface="Trebuchet MS" panose="020B0603020202020204" pitchFamily="34" charset="0"/>
              </a:rPr>
              <a:t>As per ECGC Country Risk Classification, Which risk category C1 represents</a:t>
            </a:r>
          </a:p>
          <a:p>
            <a:pPr marL="457200" indent="-457200" fontAlgn="t">
              <a:buFont typeface="+mj-lt"/>
              <a:buAutoNum type="alphaLcParenR"/>
            </a:pPr>
            <a:r>
              <a:rPr lang="en-US" sz="2000" dirty="0">
                <a:solidFill>
                  <a:schemeClr val="tx1"/>
                </a:solidFill>
                <a:latin typeface="Trebuchet MS" panose="020B0603020202020204" pitchFamily="34" charset="0"/>
              </a:rPr>
              <a:t>Insignificant</a:t>
            </a:r>
          </a:p>
          <a:p>
            <a:pPr marL="457200" indent="-457200" fontAlgn="t">
              <a:buFont typeface="+mj-lt"/>
              <a:buAutoNum type="alphaLcParenR"/>
            </a:pPr>
            <a:r>
              <a:rPr lang="en-US" sz="2000" dirty="0">
                <a:solidFill>
                  <a:schemeClr val="tx1"/>
                </a:solidFill>
                <a:latin typeface="Trebuchet MS" panose="020B0603020202020204" pitchFamily="34" charset="0"/>
              </a:rPr>
              <a:t>Low Risk</a:t>
            </a:r>
          </a:p>
          <a:p>
            <a:pPr marL="457200" indent="-457200" fontAlgn="t">
              <a:buFont typeface="+mj-lt"/>
              <a:buAutoNum type="alphaLcParenR"/>
            </a:pPr>
            <a:r>
              <a:rPr lang="en-US" sz="2000" dirty="0">
                <a:solidFill>
                  <a:schemeClr val="tx1"/>
                </a:solidFill>
                <a:latin typeface="Trebuchet MS" panose="020B0603020202020204" pitchFamily="34" charset="0"/>
              </a:rPr>
              <a:t>Moderately Low Risk</a:t>
            </a:r>
          </a:p>
          <a:p>
            <a:pPr marL="457200" indent="-457200" fontAlgn="t">
              <a:buFont typeface="+mj-lt"/>
              <a:buAutoNum type="alphaLcParenR"/>
            </a:pPr>
            <a:r>
              <a:rPr lang="en-US" sz="2000" dirty="0" smtClean="0">
                <a:solidFill>
                  <a:schemeClr val="tx1"/>
                </a:solidFill>
                <a:latin typeface="Trebuchet MS" panose="020B0603020202020204" pitchFamily="34" charset="0"/>
              </a:rPr>
              <a:t>Moderately </a:t>
            </a:r>
            <a:r>
              <a:rPr lang="en-US" sz="2000" dirty="0">
                <a:solidFill>
                  <a:schemeClr val="tx1"/>
                </a:solidFill>
                <a:latin typeface="Trebuchet MS" panose="020B0603020202020204" pitchFamily="34" charset="0"/>
              </a:rPr>
              <a:t>High </a:t>
            </a:r>
            <a:r>
              <a:rPr lang="en-US" sz="2000" dirty="0" smtClean="0">
                <a:solidFill>
                  <a:schemeClr val="tx1"/>
                </a:solidFill>
                <a:latin typeface="Trebuchet MS" panose="020B0603020202020204" pitchFamily="34" charset="0"/>
              </a:rPr>
              <a:t>Risk</a:t>
            </a:r>
          </a:p>
          <a:p>
            <a:pPr marL="457200" indent="-457200" fontAlgn="t">
              <a:buFont typeface="+mj-lt"/>
              <a:buAutoNum type="alphaLcParenR"/>
            </a:pPr>
            <a:r>
              <a:rPr lang="en-US" sz="2000" dirty="0">
                <a:solidFill>
                  <a:schemeClr val="tx1"/>
                </a:solidFill>
                <a:latin typeface="Trebuchet MS" panose="020B0603020202020204" pitchFamily="34" charset="0"/>
              </a:rPr>
              <a:t>Moderate  Risk</a:t>
            </a:r>
          </a:p>
          <a:p>
            <a:pPr fontAlgn="t"/>
            <a:endParaRPr lang="en-US" b="0" dirty="0"/>
          </a:p>
          <a:p>
            <a:pPr marL="0" indent="0">
              <a:buNone/>
            </a:pPr>
            <a:endParaRPr lang="en-US" dirty="0"/>
          </a:p>
        </p:txBody>
      </p:sp>
    </p:spTree>
    <p:extLst>
      <p:ext uri="{BB962C8B-B14F-4D97-AF65-F5344CB8AC3E}">
        <p14:creationId xmlns:p14="http://schemas.microsoft.com/office/powerpoint/2010/main" val="4057577243"/>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21" y="1332688"/>
            <a:ext cx="9066179" cy="3861881"/>
          </a:xfrm>
        </p:spPr>
        <p:txBody>
          <a:bodyPr/>
          <a:lstStyle/>
          <a:p>
            <a:r>
              <a:rPr lang="en-US" sz="2000" dirty="0">
                <a:solidFill>
                  <a:schemeClr val="tx1"/>
                </a:solidFill>
                <a:latin typeface="Trebuchet MS" panose="020B0603020202020204" pitchFamily="34" charset="0"/>
              </a:rPr>
              <a:t>Enhanced ECGC WT Covers (WT PC &amp; WT PS) for manufacture exporters availing fund-based export credit working capital limit up to </a:t>
            </a:r>
            <a:r>
              <a:rPr lang="en-US" sz="2000" dirty="0" err="1">
                <a:solidFill>
                  <a:schemeClr val="tx1"/>
                </a:solidFill>
                <a:latin typeface="Trebuchet MS" panose="020B0603020202020204" pitchFamily="34" charset="0"/>
              </a:rPr>
              <a:t>Rs</a:t>
            </a:r>
            <a:r>
              <a:rPr lang="en-US" sz="2000" dirty="0">
                <a:solidFill>
                  <a:schemeClr val="tx1"/>
                </a:solidFill>
                <a:latin typeface="Trebuchet MS" panose="020B0603020202020204" pitchFamily="34" charset="0"/>
              </a:rPr>
              <a:t>. 50 </a:t>
            </a:r>
            <a:r>
              <a:rPr lang="en-US" sz="2000" dirty="0" smtClean="0">
                <a:solidFill>
                  <a:schemeClr val="tx1"/>
                </a:solidFill>
                <a:latin typeface="Trebuchet MS" panose="020B0603020202020204" pitchFamily="34" charset="0"/>
              </a:rPr>
              <a:t>Crores is</a:t>
            </a:r>
          </a:p>
          <a:p>
            <a:r>
              <a:rPr lang="en-US" sz="2000" dirty="0" smtClean="0">
                <a:solidFill>
                  <a:schemeClr val="tx1"/>
                </a:solidFill>
                <a:latin typeface="Trebuchet MS" panose="020B0603020202020204" pitchFamily="34" charset="0"/>
              </a:rPr>
              <a:t>a</a:t>
            </a:r>
            <a:r>
              <a:rPr lang="en-US" sz="2000" dirty="0">
                <a:solidFill>
                  <a:schemeClr val="tx1"/>
                </a:solidFill>
                <a:latin typeface="Trebuchet MS" panose="020B0603020202020204" pitchFamily="34" charset="0"/>
              </a:rPr>
              <a:t>)	75%</a:t>
            </a:r>
          </a:p>
          <a:p>
            <a:r>
              <a:rPr lang="en-US" sz="2000" dirty="0">
                <a:solidFill>
                  <a:schemeClr val="tx1"/>
                </a:solidFill>
                <a:latin typeface="Trebuchet MS" panose="020B0603020202020204" pitchFamily="34" charset="0"/>
              </a:rPr>
              <a:t>b)	80%</a:t>
            </a:r>
          </a:p>
          <a:p>
            <a:r>
              <a:rPr lang="en-US" sz="2000" dirty="0">
                <a:solidFill>
                  <a:schemeClr val="tx1"/>
                </a:solidFill>
                <a:latin typeface="Trebuchet MS" panose="020B0603020202020204" pitchFamily="34" charset="0"/>
              </a:rPr>
              <a:t>c)	90%</a:t>
            </a:r>
          </a:p>
          <a:p>
            <a:r>
              <a:rPr lang="en-US" sz="2000" dirty="0">
                <a:solidFill>
                  <a:schemeClr val="tx1"/>
                </a:solidFill>
                <a:latin typeface="Trebuchet MS" panose="020B0603020202020204" pitchFamily="34" charset="0"/>
              </a:rPr>
              <a:t>d)	95</a:t>
            </a:r>
            <a:r>
              <a:rPr lang="en-US" sz="2000" dirty="0" smtClean="0">
                <a:solidFill>
                  <a:schemeClr val="tx1"/>
                </a:solidFill>
                <a:latin typeface="Trebuchet MS" panose="020B0603020202020204" pitchFamily="34" charset="0"/>
              </a:rPr>
              <a:t>%</a:t>
            </a:r>
          </a:p>
          <a:p>
            <a:r>
              <a:rPr lang="en-US" sz="2000" dirty="0" smtClean="0">
                <a:solidFill>
                  <a:schemeClr val="tx1"/>
                </a:solidFill>
                <a:latin typeface="Trebuchet MS" panose="020B0603020202020204" pitchFamily="34" charset="0"/>
              </a:rPr>
              <a:t>e)    85 %</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365098619"/>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13" y="1789113"/>
            <a:ext cx="8639478" cy="3444368"/>
          </a:xfrm>
        </p:spPr>
        <p:txBody>
          <a:bodyPr/>
          <a:lstStyle/>
          <a:p>
            <a:r>
              <a:rPr lang="en-US" sz="2000" dirty="0">
                <a:solidFill>
                  <a:schemeClr val="tx1"/>
                </a:solidFill>
                <a:latin typeface="Trebuchet MS" panose="020B0603020202020204" pitchFamily="34" charset="0"/>
              </a:rPr>
              <a:t>Under Renewal of ECIB WT covers (ECIB (WT PC) &amp; ECIB (WT PS) for the period from 01/07/2024 to 30/06/2025, Claims under simplified WT-ECIB procedure must be processed within_ days</a:t>
            </a:r>
          </a:p>
          <a:p>
            <a:r>
              <a:rPr lang="en-US" sz="2000" dirty="0">
                <a:solidFill>
                  <a:schemeClr val="tx1"/>
                </a:solidFill>
                <a:latin typeface="Trebuchet MS" panose="020B0603020202020204" pitchFamily="34" charset="0"/>
              </a:rPr>
              <a:t>a) 30 days</a:t>
            </a:r>
          </a:p>
          <a:p>
            <a:r>
              <a:rPr lang="en-US" sz="2000" dirty="0">
                <a:solidFill>
                  <a:schemeClr val="tx1"/>
                </a:solidFill>
                <a:latin typeface="Trebuchet MS" panose="020B0603020202020204" pitchFamily="34" charset="0"/>
              </a:rPr>
              <a:t>b) 45 days</a:t>
            </a:r>
          </a:p>
          <a:p>
            <a:r>
              <a:rPr lang="en-US" sz="2000" dirty="0">
                <a:solidFill>
                  <a:schemeClr val="tx1"/>
                </a:solidFill>
                <a:latin typeface="Trebuchet MS" panose="020B0603020202020204" pitchFamily="34" charset="0"/>
              </a:rPr>
              <a:t>c) 60 days</a:t>
            </a:r>
          </a:p>
          <a:p>
            <a:r>
              <a:rPr lang="en-US" sz="2000" dirty="0">
                <a:solidFill>
                  <a:schemeClr val="tx1"/>
                </a:solidFill>
                <a:latin typeface="Trebuchet MS" panose="020B0603020202020204" pitchFamily="34" charset="0"/>
              </a:rPr>
              <a:t>d) 90 </a:t>
            </a:r>
            <a:r>
              <a:rPr lang="en-US" sz="2000" dirty="0" smtClean="0">
                <a:solidFill>
                  <a:schemeClr val="tx1"/>
                </a:solidFill>
                <a:latin typeface="Trebuchet MS" panose="020B0603020202020204" pitchFamily="34" charset="0"/>
              </a:rPr>
              <a:t>days</a:t>
            </a:r>
          </a:p>
          <a:p>
            <a:r>
              <a:rPr lang="en-US" sz="2000" dirty="0" smtClean="0">
                <a:solidFill>
                  <a:schemeClr val="tx1"/>
                </a:solidFill>
                <a:latin typeface="Trebuchet MS" panose="020B0603020202020204" pitchFamily="34" charset="0"/>
              </a:rPr>
              <a:t>e) 180 days</a:t>
            </a:r>
            <a:endParaRPr lang="en-US" sz="2000" dirty="0">
              <a:solidFill>
                <a:schemeClr val="tx1"/>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489438734"/>
      </p:ext>
    </p:extLst>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7" y="688489"/>
            <a:ext cx="8616818" cy="408791"/>
          </a:xfrm>
        </p:spPr>
        <p:txBody>
          <a:bodyPr/>
          <a:lstStyle/>
          <a:p>
            <a:pPr algn="ctr"/>
            <a:r>
              <a:rPr lang="en-US" sz="2800" b="1" dirty="0">
                <a:solidFill>
                  <a:srgbClr val="C00000"/>
                </a:solidFill>
              </a:rPr>
              <a:t>IMPORTS</a:t>
            </a:r>
            <a:r>
              <a:rPr lang="en-US" b="1" dirty="0">
                <a:solidFill>
                  <a:srgbClr val="C00000"/>
                </a:solidFill>
              </a:rPr>
              <a:t/>
            </a:r>
            <a:br>
              <a:rPr lang="en-US" b="1" dirty="0">
                <a:solidFill>
                  <a:srgbClr val="C00000"/>
                </a:solidFill>
              </a:rPr>
            </a:br>
            <a:r>
              <a:rPr lang="en-US" b="1" dirty="0">
                <a:solidFill>
                  <a:srgbClr val="C00000"/>
                </a:solidFill>
              </a:rPr>
              <a:t/>
            </a:r>
            <a:br>
              <a:rPr lang="en-US" b="1" dirty="0">
                <a:solidFill>
                  <a:srgbClr val="C00000"/>
                </a:solidFill>
              </a:rPr>
            </a:br>
            <a:endParaRPr lang="en-IN" b="1" dirty="0"/>
          </a:p>
        </p:txBody>
      </p:sp>
      <p:sp>
        <p:nvSpPr>
          <p:cNvPr id="3" name="Content Placeholder 2"/>
          <p:cNvSpPr>
            <a:spLocks noGrp="1"/>
          </p:cNvSpPr>
          <p:nvPr>
            <p:ph idx="1"/>
          </p:nvPr>
        </p:nvSpPr>
        <p:spPr>
          <a:xfrm>
            <a:off x="172122" y="978947"/>
            <a:ext cx="8971878" cy="5131398"/>
          </a:xfrm>
        </p:spPr>
        <p:txBody>
          <a:bodyPr/>
          <a:lstStyle/>
          <a:p>
            <a:pPr marL="0" indent="0" algn="just">
              <a:spcAft>
                <a:spcPct val="0"/>
              </a:spcAft>
              <a:buNone/>
            </a:pPr>
            <a:endParaRPr lang="en-US" sz="1800" kern="1200" dirty="0">
              <a:solidFill>
                <a:srgbClr val="333333"/>
              </a:solidFill>
              <a:latin typeface="Calibri" panose="020F0502020204030204"/>
            </a:endParaRPr>
          </a:p>
          <a:p>
            <a:pPr marL="0" indent="0" algn="just">
              <a:spcAft>
                <a:spcPct val="0"/>
              </a:spcAft>
              <a:buNone/>
            </a:pPr>
            <a:r>
              <a:rPr lang="en-US" sz="1800" i="1" kern="1200" dirty="0">
                <a:solidFill>
                  <a:srgbClr val="333333"/>
                </a:solidFill>
                <a:latin typeface="Calibri" panose="020F0502020204030204"/>
              </a:rPr>
              <a:t>																               </a:t>
            </a:r>
          </a:p>
          <a:p>
            <a:pPr marL="0" indent="0" algn="just">
              <a:spcAft>
                <a:spcPct val="0"/>
              </a:spcAft>
              <a:buNone/>
            </a:pPr>
            <a:endParaRPr lang="en-US" sz="1800" i="1" kern="1200" dirty="0">
              <a:solidFill>
                <a:srgbClr val="333333"/>
              </a:solidFill>
              <a:latin typeface="Calibri" panose="020F0502020204030204"/>
            </a:endParaRPr>
          </a:p>
          <a:p>
            <a:pPr marL="0" indent="0" algn="just">
              <a:spcAft>
                <a:spcPct val="0"/>
              </a:spcAft>
              <a:buNone/>
            </a:pPr>
            <a:endParaRPr lang="en-US" sz="1800" i="1" kern="1200" dirty="0">
              <a:solidFill>
                <a:srgbClr val="333333"/>
              </a:solidFill>
              <a:latin typeface="Calibri" panose="020F0502020204030204"/>
            </a:endParaRPr>
          </a:p>
          <a:p>
            <a:pPr marL="0" indent="0" algn="just">
              <a:spcAft>
                <a:spcPct val="0"/>
              </a:spcAft>
              <a:buNone/>
            </a:pPr>
            <a:endParaRPr lang="en-US" sz="1800" i="1" kern="1200" dirty="0">
              <a:solidFill>
                <a:srgbClr val="333333"/>
              </a:solidFill>
              <a:latin typeface="Calibri" panose="020F0502020204030204"/>
            </a:endParaRPr>
          </a:p>
          <a:p>
            <a:pPr marL="0" indent="0" algn="just">
              <a:spcAft>
                <a:spcPct val="0"/>
              </a:spcAft>
              <a:buNone/>
            </a:pPr>
            <a:endParaRPr lang="en-US" sz="1800" i="1" kern="1200" dirty="0">
              <a:solidFill>
                <a:srgbClr val="333333"/>
              </a:solidFill>
              <a:latin typeface="Calibri" panose="020F0502020204030204"/>
            </a:endParaRPr>
          </a:p>
          <a:p>
            <a:pPr marL="0" indent="0" algn="just">
              <a:spcAft>
                <a:spcPct val="0"/>
              </a:spcAft>
              <a:buNone/>
            </a:pPr>
            <a:r>
              <a:rPr lang="en-US" sz="1800" i="1" kern="1200" dirty="0">
                <a:solidFill>
                  <a:srgbClr val="333333"/>
                </a:solidFill>
                <a:latin typeface="Calibri" panose="020F0502020204030204"/>
              </a:rPr>
              <a:t>																</a:t>
            </a:r>
            <a:endParaRPr lang="en-US" sz="1800" b="0" kern="1200" dirty="0">
              <a:solidFill>
                <a:srgbClr val="333333"/>
              </a:solidFill>
              <a:latin typeface="Calibri" panose="020F0502020204030204"/>
            </a:endParaRPr>
          </a:p>
          <a:p>
            <a:pPr marL="0" indent="0" algn="just">
              <a:spcAft>
                <a:spcPct val="0"/>
              </a:spcAft>
              <a:buNone/>
            </a:pPr>
            <a:endParaRPr lang="en-US" sz="2000" dirty="0">
              <a:solidFill>
                <a:srgbClr val="C00000"/>
              </a:solidFill>
            </a:endParaRPr>
          </a:p>
          <a:p>
            <a:pPr marL="0" indent="0" algn="just">
              <a:spcAft>
                <a:spcPct val="0"/>
              </a:spcAft>
              <a:buNone/>
            </a:pPr>
            <a:endParaRPr lang="en-US" sz="2000" dirty="0">
              <a:solidFill>
                <a:srgbClr val="C00000"/>
              </a:solidFill>
            </a:endParaRPr>
          </a:p>
          <a:p>
            <a:pPr algn="just">
              <a:spcAft>
                <a:spcPct val="0"/>
              </a:spcAft>
            </a:pPr>
            <a:endParaRPr lang="en-US" sz="2000" dirty="0">
              <a:solidFill>
                <a:srgbClr val="C00000"/>
              </a:solidFill>
            </a:endParaRPr>
          </a:p>
          <a:p>
            <a:pPr marL="0" indent="0" algn="just">
              <a:spcAft>
                <a:spcPct val="0"/>
              </a:spcAft>
              <a:buNone/>
            </a:pPr>
            <a:endParaRPr lang="en-US" sz="2000" dirty="0">
              <a:solidFill>
                <a:srgbClr val="C00000"/>
              </a:solidFill>
            </a:endParaRPr>
          </a:p>
          <a:p>
            <a:pPr marL="0" indent="0">
              <a:spcAft>
                <a:spcPct val="0"/>
              </a:spcAft>
              <a:buNone/>
            </a:pPr>
            <a:endParaRPr lang="en-US" sz="2000" dirty="0"/>
          </a:p>
          <a:p>
            <a:pPr marL="0" indent="0" algn="just">
              <a:spcAft>
                <a:spcPct val="0"/>
              </a:spcAft>
              <a:buNone/>
            </a:pPr>
            <a:r>
              <a:rPr lang="en-US" sz="2400" dirty="0">
                <a:solidFill>
                  <a:srgbClr val="C00000"/>
                </a:solidFill>
              </a:rPr>
              <a:t>Evidence of Imports:-</a:t>
            </a:r>
          </a:p>
          <a:p>
            <a:pPr algn="just"/>
            <a:r>
              <a:rPr lang="en-US" sz="2000" kern="1200" dirty="0">
                <a:solidFill>
                  <a:srgbClr val="333333"/>
                </a:solidFill>
                <a:latin typeface="Calibri" panose="020F0502020204030204"/>
              </a:rPr>
              <a:t>In case of Physical Imports: </a:t>
            </a:r>
            <a:r>
              <a:rPr lang="en-US" sz="2000" kern="1200" dirty="0">
                <a:solidFill>
                  <a:srgbClr val="00B050"/>
                </a:solidFill>
                <a:latin typeface="Calibri" panose="020F0502020204030204"/>
              </a:rPr>
              <a:t>Bill of Entry (BOE).</a:t>
            </a:r>
          </a:p>
          <a:p>
            <a:pPr algn="just"/>
            <a:r>
              <a:rPr lang="en-US" sz="2000" kern="1200" dirty="0">
                <a:solidFill>
                  <a:srgbClr val="333333"/>
                </a:solidFill>
                <a:latin typeface="Calibri" panose="020F0502020204030204"/>
              </a:rPr>
              <a:t>In case of Non Physical Form: </a:t>
            </a:r>
            <a:r>
              <a:rPr lang="en-US" sz="2000" b="0" kern="1200" dirty="0">
                <a:solidFill>
                  <a:srgbClr val="333333"/>
                </a:solidFill>
                <a:latin typeface="Calibri" panose="020F0502020204030204"/>
              </a:rPr>
              <a:t>Where imports are made in non-physical form, i.e., software or data through internet / </a:t>
            </a:r>
            <a:r>
              <a:rPr lang="en-US" sz="2000" b="0" kern="1200" dirty="0" err="1">
                <a:solidFill>
                  <a:srgbClr val="333333"/>
                </a:solidFill>
                <a:latin typeface="Calibri" panose="020F0502020204030204"/>
              </a:rPr>
              <a:t>datacom</a:t>
            </a:r>
            <a:r>
              <a:rPr lang="en-US" sz="2000" b="0" kern="1200" dirty="0">
                <a:solidFill>
                  <a:srgbClr val="333333"/>
                </a:solidFill>
                <a:latin typeface="Calibri" panose="020F0502020204030204"/>
              </a:rPr>
              <a:t> channels and drawings and designs through e-mail / fax, a </a:t>
            </a:r>
            <a:r>
              <a:rPr lang="en-US" sz="2000" kern="1200" dirty="0">
                <a:solidFill>
                  <a:srgbClr val="00B050"/>
                </a:solidFill>
                <a:latin typeface="Calibri" panose="020F0502020204030204"/>
              </a:rPr>
              <a:t>certificate from a Chartered Accountant </a:t>
            </a:r>
            <a:r>
              <a:rPr lang="en-US" sz="2000" b="0" kern="1200" dirty="0">
                <a:solidFill>
                  <a:srgbClr val="333333"/>
                </a:solidFill>
                <a:latin typeface="Calibri" panose="020F0502020204030204"/>
              </a:rPr>
              <a:t>that the software / data / drawing/ design has been received by the importer, may be obtained.</a:t>
            </a:r>
          </a:p>
          <a:p>
            <a:pPr marL="0" indent="0">
              <a:buNone/>
            </a:pPr>
            <a:endParaRPr lang="en-US" sz="2000" i="1" dirty="0">
              <a:solidFill>
                <a:srgbClr val="0000FF"/>
              </a:solidFill>
              <a:effectLst>
                <a:outerShdw blurRad="38100" dist="38100" dir="2700000" algn="tl">
                  <a:srgbClr val="000000">
                    <a:alpha val="43137"/>
                  </a:srgbClr>
                </a:outerShdw>
              </a:effectLst>
            </a:endParaRPr>
          </a:p>
          <a:p>
            <a:pPr>
              <a:spcAft>
                <a:spcPct val="0"/>
              </a:spcAft>
            </a:pPr>
            <a:endParaRPr lang="en-US" sz="2000" dirty="0"/>
          </a:p>
          <a:p>
            <a:pPr marL="274320" indent="-274320" algn="just">
              <a:spcBef>
                <a:spcPct val="20000"/>
              </a:spcBef>
              <a:buClr>
                <a:schemeClr val="accent3"/>
              </a:buClr>
              <a:buSzPct val="95000"/>
              <a:defRPr/>
            </a:pPr>
            <a:endParaRPr lang="en-IN" sz="2000" dirty="0">
              <a:solidFill>
                <a:srgbClr val="FF0000"/>
              </a:solidFill>
              <a:latin typeface="Trebuchet MS" panose="020B0603020202020204" pitchFamily="34" charset="0"/>
            </a:endParaRPr>
          </a:p>
          <a:p>
            <a:pPr marL="274320" indent="-274320" algn="just">
              <a:spcBef>
                <a:spcPct val="20000"/>
              </a:spcBef>
              <a:buClr>
                <a:schemeClr val="accent3"/>
              </a:buClr>
              <a:buSzPct val="95000"/>
              <a:defRPr/>
            </a:pPr>
            <a:endParaRPr lang="en-IN" sz="2400" dirty="0">
              <a:solidFill>
                <a:srgbClr val="FF0000"/>
              </a:solidFill>
              <a:latin typeface="Trebuchet MS" panose="020B0603020202020204" pitchFamily="34" charset="0"/>
            </a:endParaRPr>
          </a:p>
          <a:p>
            <a:pPr>
              <a:buNone/>
            </a:pPr>
            <a:endParaRPr lang="en-US" sz="2400" dirty="0"/>
          </a:p>
          <a:p>
            <a:pPr marL="0" indent="0">
              <a:buNone/>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1255"/>
            <a:ext cx="9144000" cy="2840019"/>
          </a:xfrm>
          <a:prstGeom prst="rect">
            <a:avLst/>
          </a:prstGeom>
        </p:spPr>
      </p:pic>
      <p:sp>
        <p:nvSpPr>
          <p:cNvPr id="5"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6"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839" y="1242019"/>
            <a:ext cx="7372350" cy="1089529"/>
          </a:xfrm>
        </p:spPr>
        <p:txBody>
          <a:bodyPr>
            <a:normAutofit/>
          </a:bodyPr>
          <a:lstStyle/>
          <a:p>
            <a:pPr algn="ctr"/>
            <a:r>
              <a:rPr lang="en-IN" sz="3600" dirty="0">
                <a:latin typeface="Cooper Black" panose="0208090404030B020404" pitchFamily="18" charset="0"/>
              </a:rPr>
              <a:t>ADVANCE REMITTANCE </a:t>
            </a:r>
          </a:p>
        </p:txBody>
      </p:sp>
      <p:graphicFrame>
        <p:nvGraphicFramePr>
          <p:cNvPr id="5" name="Content Placeholder 2"/>
          <p:cNvGraphicFramePr>
            <a:graphicFrameLocks noGrp="1"/>
          </p:cNvGraphicFramePr>
          <p:nvPr>
            <p:ph idx="1"/>
          </p:nvPr>
        </p:nvGraphicFramePr>
        <p:xfrm>
          <a:off x="628650" y="2211233"/>
          <a:ext cx="7886700" cy="3965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heel/>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040" y="649705"/>
            <a:ext cx="4801603" cy="605422"/>
          </a:xfrm>
        </p:spPr>
        <p:txBody>
          <a:bodyPr>
            <a:normAutofit fontScale="90000"/>
          </a:bodyPr>
          <a:lstStyle/>
          <a:p>
            <a:pPr algn="ctr"/>
            <a:r>
              <a:rPr lang="en-IN" b="1" dirty="0"/>
              <a:t>ADVANCE REMITTANCE – 684/2024</a:t>
            </a:r>
          </a:p>
        </p:txBody>
      </p:sp>
      <p:graphicFrame>
        <p:nvGraphicFramePr>
          <p:cNvPr id="4" name="Content Placeholder 3"/>
          <p:cNvGraphicFramePr>
            <a:graphicFrameLocks noGrp="1"/>
          </p:cNvGraphicFramePr>
          <p:nvPr>
            <p:ph idx="1"/>
          </p:nvPr>
        </p:nvGraphicFramePr>
        <p:xfrm>
          <a:off x="184485" y="1419726"/>
          <a:ext cx="8614610" cy="4555956"/>
        </p:xfrm>
        <a:graphic>
          <a:graphicData uri="http://schemas.openxmlformats.org/drawingml/2006/table">
            <a:tbl>
              <a:tblPr firstRow="1" bandRow="1">
                <a:tableStyleId>{5C22544A-7EE6-4342-B048-85BDC9FD1C3A}</a:tableStyleId>
              </a:tblPr>
              <a:tblGrid>
                <a:gridCol w="1401333">
                  <a:extLst>
                    <a:ext uri="{9D8B030D-6E8A-4147-A177-3AD203B41FA5}">
                      <a16:colId xmlns:a16="http://schemas.microsoft.com/office/drawing/2014/main" val="20000"/>
                    </a:ext>
                  </a:extLst>
                </a:gridCol>
                <a:gridCol w="2012170">
                  <a:extLst>
                    <a:ext uri="{9D8B030D-6E8A-4147-A177-3AD203B41FA5}">
                      <a16:colId xmlns:a16="http://schemas.microsoft.com/office/drawing/2014/main" val="20001"/>
                    </a:ext>
                  </a:extLst>
                </a:gridCol>
                <a:gridCol w="1669704">
                  <a:extLst>
                    <a:ext uri="{9D8B030D-6E8A-4147-A177-3AD203B41FA5}">
                      <a16:colId xmlns:a16="http://schemas.microsoft.com/office/drawing/2014/main" val="20002"/>
                    </a:ext>
                  </a:extLst>
                </a:gridCol>
                <a:gridCol w="1904106">
                  <a:extLst>
                    <a:ext uri="{9D8B030D-6E8A-4147-A177-3AD203B41FA5}">
                      <a16:colId xmlns:a16="http://schemas.microsoft.com/office/drawing/2014/main" val="20003"/>
                    </a:ext>
                  </a:extLst>
                </a:gridCol>
                <a:gridCol w="1627297">
                  <a:extLst>
                    <a:ext uri="{9D8B030D-6E8A-4147-A177-3AD203B41FA5}">
                      <a16:colId xmlns:a16="http://schemas.microsoft.com/office/drawing/2014/main" val="20004"/>
                    </a:ext>
                  </a:extLst>
                </a:gridCol>
              </a:tblGrid>
              <a:tr h="866798">
                <a:tc>
                  <a:txBody>
                    <a:bodyPr/>
                    <a:lstStyle/>
                    <a:p>
                      <a:r>
                        <a:rPr lang="en-IN" dirty="0"/>
                        <a:t>Advance Amount</a:t>
                      </a:r>
                    </a:p>
                  </a:txBody>
                  <a:tcPr>
                    <a:solidFill>
                      <a:schemeClr val="accent1">
                        <a:lumMod val="50000"/>
                      </a:schemeClr>
                    </a:solidFill>
                  </a:tcPr>
                </a:tc>
                <a:tc>
                  <a:txBody>
                    <a:bodyPr/>
                    <a:lstStyle/>
                    <a:p>
                      <a:r>
                        <a:rPr lang="en-IN" dirty="0"/>
                        <a:t>Goods (Import)</a:t>
                      </a:r>
                    </a:p>
                  </a:txBody>
                  <a:tcPr>
                    <a:solidFill>
                      <a:schemeClr val="accent1">
                        <a:lumMod val="50000"/>
                      </a:schemeClr>
                    </a:solidFill>
                  </a:tcPr>
                </a:tc>
                <a:tc>
                  <a:txBody>
                    <a:bodyPr/>
                    <a:lstStyle/>
                    <a:p>
                      <a:r>
                        <a:rPr lang="en-IN" dirty="0"/>
                        <a:t>Services (Import)</a:t>
                      </a:r>
                    </a:p>
                  </a:txBody>
                  <a:tcPr>
                    <a:solidFill>
                      <a:schemeClr val="accent1">
                        <a:lumMod val="50000"/>
                      </a:schemeClr>
                    </a:solidFill>
                  </a:tcPr>
                </a:tc>
                <a:tc>
                  <a:txBody>
                    <a:bodyPr/>
                    <a:lstStyle/>
                    <a:p>
                      <a:r>
                        <a:rPr lang="en-US" sz="1400" b="1" u="none" strike="noStrike" baseline="0" dirty="0">
                          <a:solidFill>
                            <a:schemeClr val="bg1"/>
                          </a:solidFill>
                          <a:latin typeface="+mn-lt"/>
                        </a:rPr>
                        <a:t>Aviation </a:t>
                      </a:r>
                      <a:r>
                        <a:rPr lang="en-IN" sz="1400" b="1" u="none" strike="noStrike" baseline="0" dirty="0">
                          <a:solidFill>
                            <a:schemeClr val="bg1"/>
                          </a:solidFill>
                          <a:latin typeface="+mn-lt"/>
                        </a:rPr>
                        <a:t>related purchases(IMPORT)</a:t>
                      </a:r>
                      <a:endParaRPr lang="en-IN" b="1" u="none" dirty="0">
                        <a:solidFill>
                          <a:schemeClr val="bg1"/>
                        </a:solidFill>
                        <a:latin typeface="+mn-lt"/>
                      </a:endParaRPr>
                    </a:p>
                  </a:txBody>
                  <a:tcPr>
                    <a:solidFill>
                      <a:schemeClr val="accent1">
                        <a:lumMod val="5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Rough Diamond (Import)</a:t>
                      </a:r>
                    </a:p>
                    <a:p>
                      <a:endParaRPr lang="en-IN" dirty="0"/>
                    </a:p>
                  </a:txBody>
                  <a:tcPr>
                    <a:solidFill>
                      <a:schemeClr val="accent1">
                        <a:lumMod val="50000"/>
                      </a:schemeClr>
                    </a:solidFill>
                  </a:tcPr>
                </a:tc>
                <a:extLst>
                  <a:ext uri="{0D108BD9-81ED-4DB2-BD59-A6C34878D82A}">
                    <a16:rowId xmlns:a16="http://schemas.microsoft.com/office/drawing/2014/main" val="10000"/>
                  </a:ext>
                </a:extLst>
              </a:tr>
              <a:tr h="839711">
                <a:tc>
                  <a:txBody>
                    <a:bodyPr/>
                    <a:lstStyle/>
                    <a:p>
                      <a:r>
                        <a:rPr lang="en-IN" dirty="0">
                          <a:solidFill>
                            <a:schemeClr val="bg1"/>
                          </a:solidFill>
                        </a:rPr>
                        <a:t>USD 200,000</a:t>
                      </a:r>
                    </a:p>
                  </a:txBody>
                  <a:tcPr>
                    <a:solidFill>
                      <a:schemeClr val="accent5">
                        <a:lumMod val="75000"/>
                      </a:schemeClr>
                    </a:solidFill>
                  </a:tcPr>
                </a:tc>
                <a:tc>
                  <a:txBody>
                    <a:bodyPr/>
                    <a:lstStyle/>
                    <a:p>
                      <a:r>
                        <a:rPr lang="en-IN" dirty="0"/>
                        <a:t>APG/SBLC Required </a:t>
                      </a:r>
                      <a:br>
                        <a:rPr lang="en-IN" dirty="0"/>
                      </a:br>
                      <a:r>
                        <a:rPr lang="en-IN" dirty="0"/>
                        <a:t>Can be waived  Up-to USD 5 Million</a:t>
                      </a:r>
                    </a:p>
                  </a:txBody>
                  <a:tcPr>
                    <a:solidFill>
                      <a:schemeClr val="accent4">
                        <a:lumMod val="40000"/>
                        <a:lumOff val="60000"/>
                      </a:schemeClr>
                    </a:solidFill>
                  </a:tcPr>
                </a:tc>
                <a:tc>
                  <a:txBody>
                    <a:bodyPr/>
                    <a:lstStyle/>
                    <a:p>
                      <a:r>
                        <a:rPr lang="en-IN" dirty="0"/>
                        <a:t>      NOT Required </a:t>
                      </a:r>
                    </a:p>
                  </a:txBody>
                  <a:tcPr>
                    <a:solidFill>
                      <a:schemeClr val="accent6"/>
                    </a:solidFill>
                  </a:tcPr>
                </a:tc>
                <a:tc>
                  <a:txBody>
                    <a:bodyPr/>
                    <a:lstStyle/>
                    <a:p>
                      <a:r>
                        <a:rPr lang="en-IN" dirty="0"/>
                        <a:t>NOT Required </a:t>
                      </a:r>
                    </a:p>
                  </a:txBody>
                  <a:tcPr>
                    <a:solidFill>
                      <a:schemeClr val="accent6"/>
                    </a:solidFill>
                  </a:tcPr>
                </a:tc>
                <a:tc rowSpan="4">
                  <a:txBody>
                    <a:bodyPr/>
                    <a:lstStyle/>
                    <a:p>
                      <a:pPr marL="0" indent="0">
                        <a:buNone/>
                      </a:pPr>
                      <a:r>
                        <a:rPr lang="en-IN" b="1" dirty="0"/>
                        <a:t>Unlimited</a:t>
                      </a:r>
                    </a:p>
                    <a:p>
                      <a:pPr marL="342900" indent="-342900">
                        <a:buAutoNum type="arabicPeriod"/>
                      </a:pPr>
                      <a:r>
                        <a:rPr lang="en-IN" sz="1200" dirty="0"/>
                        <a:t>Good track Record</a:t>
                      </a:r>
                    </a:p>
                    <a:p>
                      <a:pPr marL="342900" indent="-342900">
                        <a:buAutoNum type="arabicPeriod"/>
                      </a:pPr>
                      <a:r>
                        <a:rPr lang="en-IN" sz="1200" dirty="0"/>
                        <a:t>Conflict diamond not permitted (Kimberly Process)</a:t>
                      </a:r>
                    </a:p>
                    <a:p>
                      <a:pPr marL="342900" indent="-342900">
                        <a:buAutoNum type="arabicPeriod"/>
                      </a:pPr>
                      <a:r>
                        <a:rPr lang="en-IN" sz="1200" dirty="0"/>
                        <a:t>GJEPC recommendation for overseas Mining company</a:t>
                      </a:r>
                    </a:p>
                    <a:p>
                      <a:pPr marL="342900" indent="-342900">
                        <a:buAutoNum type="arabicPeriod"/>
                      </a:pPr>
                      <a:endParaRPr lang="en-IN" dirty="0"/>
                    </a:p>
                  </a:txBody>
                  <a:tcPr>
                    <a:solidFill>
                      <a:schemeClr val="accent6"/>
                    </a:solidFill>
                  </a:tcPr>
                </a:tc>
                <a:extLst>
                  <a:ext uri="{0D108BD9-81ED-4DB2-BD59-A6C34878D82A}">
                    <a16:rowId xmlns:a16="http://schemas.microsoft.com/office/drawing/2014/main" val="10001"/>
                  </a:ext>
                </a:extLst>
              </a:tr>
              <a:tr h="839711">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solidFill>
                            <a:schemeClr val="bg1"/>
                          </a:solidFill>
                        </a:rPr>
                        <a:t>USD 500,000</a:t>
                      </a:r>
                    </a:p>
                    <a:p>
                      <a:endParaRPr lang="en-IN" dirty="0">
                        <a:solidFill>
                          <a:schemeClr val="bg1"/>
                        </a:solidFill>
                      </a:endParaRPr>
                    </a:p>
                  </a:txBody>
                  <a:tcPr>
                    <a:solidFill>
                      <a:schemeClr val="accent5">
                        <a:lumMod val="75000"/>
                      </a:schemeClr>
                    </a:solidFill>
                  </a:tcPr>
                </a:tc>
                <a:tc>
                  <a:txBody>
                    <a:bodyPr/>
                    <a:lstStyle/>
                    <a:p>
                      <a:r>
                        <a:rPr lang="en-IN" dirty="0"/>
                        <a:t>APG/SBLC Required </a:t>
                      </a:r>
                      <a:br>
                        <a:rPr lang="en-IN" dirty="0"/>
                      </a:br>
                      <a:r>
                        <a:rPr lang="en-IN" dirty="0"/>
                        <a:t>Can be waived  Up-to USD 5 Million</a:t>
                      </a:r>
                    </a:p>
                  </a:txBody>
                  <a:tcPr>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APG/SBLC Required </a:t>
                      </a:r>
                    </a:p>
                    <a:p>
                      <a:endParaRPr lang="en-IN" dirty="0"/>
                    </a:p>
                  </a:txBody>
                  <a:tcPr>
                    <a:solidFill>
                      <a:schemeClr val="accent2">
                        <a:lumMod val="75000"/>
                      </a:schemeClr>
                    </a:solidFill>
                  </a:tcPr>
                </a:tc>
                <a:tc>
                  <a:txBody>
                    <a:bodyPr/>
                    <a:lstStyle/>
                    <a:p>
                      <a:r>
                        <a:rPr lang="en-IN" dirty="0"/>
                        <a:t>NOT Required </a:t>
                      </a:r>
                    </a:p>
                  </a:txBody>
                  <a:tcPr>
                    <a:solidFill>
                      <a:schemeClr val="accent6"/>
                    </a:solidFill>
                  </a:tcPr>
                </a:tc>
                <a:tc vMerge="1">
                  <a:txBody>
                    <a:bodyPr/>
                    <a:lstStyle/>
                    <a:p>
                      <a:endParaRPr lang="en-US"/>
                    </a:p>
                  </a:txBody>
                  <a:tcPr>
                    <a:solidFill>
                      <a:schemeClr val="accent6"/>
                    </a:solidFill>
                  </a:tcPr>
                </a:tc>
                <a:extLst>
                  <a:ext uri="{0D108BD9-81ED-4DB2-BD59-A6C34878D82A}">
                    <a16:rowId xmlns:a16="http://schemas.microsoft.com/office/drawing/2014/main" val="10002"/>
                  </a:ext>
                </a:extLst>
              </a:tr>
              <a:tr h="404213">
                <a:tc>
                  <a:txBody>
                    <a:bodyPr/>
                    <a:lstStyle/>
                    <a:p>
                      <a:r>
                        <a:rPr lang="en-IN" dirty="0">
                          <a:solidFill>
                            <a:schemeClr val="bg1"/>
                          </a:solidFill>
                        </a:rPr>
                        <a:t>USD 5 Million </a:t>
                      </a:r>
                    </a:p>
                  </a:txBody>
                  <a:tcPr>
                    <a:solidFill>
                      <a:schemeClr val="accent5">
                        <a:lumMod val="75000"/>
                      </a:schemeClr>
                    </a:solidFill>
                  </a:tcPr>
                </a:tc>
                <a:tc>
                  <a:txBody>
                    <a:bodyPr/>
                    <a:lstStyle/>
                    <a:p>
                      <a:r>
                        <a:rPr lang="en-IN" dirty="0"/>
                        <a:t>APG/SBLC Required </a:t>
                      </a:r>
                    </a:p>
                  </a:txBody>
                  <a:tcP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APG/SBLC Required </a:t>
                      </a:r>
                    </a:p>
                  </a:txBody>
                  <a:tcP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NOT Required </a:t>
                      </a:r>
                    </a:p>
                  </a:txBody>
                  <a:tcPr>
                    <a:solidFill>
                      <a:schemeClr val="accent6"/>
                    </a:solidFill>
                  </a:tcPr>
                </a:tc>
                <a:tc vMerge="1">
                  <a:txBody>
                    <a:bodyPr/>
                    <a:lstStyle/>
                    <a:p>
                      <a:endParaRPr lang="en-US"/>
                    </a:p>
                  </a:txBody>
                  <a:tcPr>
                    <a:solidFill>
                      <a:schemeClr val="accent6"/>
                    </a:solidFill>
                  </a:tcPr>
                </a:tc>
                <a:extLst>
                  <a:ext uri="{0D108BD9-81ED-4DB2-BD59-A6C34878D82A}">
                    <a16:rowId xmlns:a16="http://schemas.microsoft.com/office/drawing/2014/main" val="10003"/>
                  </a:ext>
                </a:extLst>
              </a:tr>
              <a:tr h="765812">
                <a:tc>
                  <a:txBody>
                    <a:bodyPr/>
                    <a:lstStyle/>
                    <a:p>
                      <a:r>
                        <a:rPr lang="en-IN" dirty="0">
                          <a:solidFill>
                            <a:schemeClr val="bg1"/>
                          </a:solidFill>
                        </a:rPr>
                        <a:t>USD 50 Million </a:t>
                      </a:r>
                    </a:p>
                  </a:txBody>
                  <a:tcPr>
                    <a:solidFill>
                      <a:schemeClr val="accent5">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APG/SBLC Required </a:t>
                      </a:r>
                    </a:p>
                    <a:p>
                      <a:endParaRPr lang="en-IN" dirty="0"/>
                    </a:p>
                  </a:txBody>
                  <a:tcP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APG/SBLC Required </a:t>
                      </a:r>
                    </a:p>
                    <a:p>
                      <a:endParaRPr lang="en-IN" dirty="0"/>
                    </a:p>
                  </a:txBody>
                  <a:tcP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t>APG/SBLC Required </a:t>
                      </a:r>
                    </a:p>
                    <a:p>
                      <a:endParaRPr lang="en-IN" dirty="0"/>
                    </a:p>
                  </a:txBody>
                  <a:tcPr>
                    <a:solidFill>
                      <a:schemeClr val="accent2">
                        <a:lumMod val="75000"/>
                      </a:schemeClr>
                    </a:solidFill>
                  </a:tcPr>
                </a:tc>
                <a:tc vMerge="1">
                  <a:txBody>
                    <a:bodyPr/>
                    <a:lstStyle/>
                    <a:p>
                      <a:endParaRPr lang="en-US"/>
                    </a:p>
                  </a:txBody>
                  <a:tcPr>
                    <a:solidFill>
                      <a:schemeClr val="accent6"/>
                    </a:solidFill>
                  </a:tcPr>
                </a:tc>
                <a:extLst>
                  <a:ext uri="{0D108BD9-81ED-4DB2-BD59-A6C34878D82A}">
                    <a16:rowId xmlns:a16="http://schemas.microsoft.com/office/drawing/2014/main" val="10004"/>
                  </a:ext>
                </a:extLst>
              </a:tr>
              <a:tr h="839711">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dirty="0">
                          <a:solidFill>
                            <a:schemeClr val="bg1"/>
                          </a:solidFill>
                        </a:rPr>
                        <a:t>USD 100,000</a:t>
                      </a:r>
                    </a:p>
                    <a:p>
                      <a:r>
                        <a:rPr lang="en-IN" dirty="0">
                          <a:solidFill>
                            <a:schemeClr val="bg1"/>
                          </a:solidFill>
                        </a:rPr>
                        <a:t>(PSU/GOVT DEPTT)</a:t>
                      </a:r>
                    </a:p>
                  </a:txBody>
                  <a:tcPr>
                    <a:solidFill>
                      <a:schemeClr val="accent5">
                        <a:lumMod val="75000"/>
                      </a:schemeClr>
                    </a:solidFill>
                  </a:tcPr>
                </a:tc>
                <a:tc>
                  <a:txBody>
                    <a:bodyPr/>
                    <a:lstStyle/>
                    <a:p>
                      <a:r>
                        <a:rPr lang="en-IN" sz="1200" dirty="0"/>
                        <a:t>Waiver of Guarantee by Finance Ministry</a:t>
                      </a:r>
                    </a:p>
                  </a:txBody>
                  <a:tcPr>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sz="1200" dirty="0"/>
                        <a:t>Waiver of Guarantee by Finance Ministry</a:t>
                      </a:r>
                    </a:p>
                  </a:txBody>
                  <a:tcPr>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sz="1200" dirty="0"/>
                        <a:t>Waiver of Guarantee by Finance Ministry</a:t>
                      </a:r>
                    </a:p>
                  </a:txBody>
                  <a:tcPr>
                    <a:solidFill>
                      <a:schemeClr val="accent4">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IN" sz="1200" dirty="0"/>
                        <a:t>Waiver of Guarantee by Finance Ministry</a:t>
                      </a:r>
                    </a:p>
                  </a:txBody>
                  <a:tcPr>
                    <a:solidFill>
                      <a:schemeClr val="accent4">
                        <a:lumMod val="40000"/>
                        <a:lumOff val="60000"/>
                      </a:schemeClr>
                    </a:solidFill>
                  </a:tcPr>
                </a:tc>
                <a:extLst>
                  <a:ext uri="{0D108BD9-81ED-4DB2-BD59-A6C34878D82A}">
                    <a16:rowId xmlns:a16="http://schemas.microsoft.com/office/drawing/2014/main" val="10005"/>
                  </a:ext>
                </a:extLst>
              </a:tr>
            </a:tbl>
          </a:graphicData>
        </a:graphic>
      </p:graphicFrame>
    </p:spTree>
  </p:cSld>
  <p:clrMapOvr>
    <a:masterClrMapping/>
  </p:clrMapOvr>
  <p:transition spd="med">
    <p:wheel/>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513" y="766617"/>
            <a:ext cx="8561387" cy="591127"/>
          </a:xfrm>
        </p:spPr>
        <p:txBody>
          <a:bodyPr/>
          <a:lstStyle/>
          <a:p>
            <a:pPr algn="just"/>
            <a:r>
              <a:rPr lang="en-US" sz="1800" b="1" dirty="0">
                <a:solidFill>
                  <a:srgbClr val="FF0000"/>
                </a:solidFill>
                <a:latin typeface="+mn-lt"/>
              </a:rPr>
              <a:t>Import of Shipping Vessel – Relaxation and Master Direction – Import of Goods and Services as per IC/638/2025.</a:t>
            </a:r>
          </a:p>
        </p:txBody>
      </p:sp>
      <p:sp>
        <p:nvSpPr>
          <p:cNvPr id="3" name="Content Placeholder 2"/>
          <p:cNvSpPr>
            <a:spLocks noGrp="1"/>
          </p:cNvSpPr>
          <p:nvPr>
            <p:ph idx="1"/>
          </p:nvPr>
        </p:nvSpPr>
        <p:spPr>
          <a:xfrm>
            <a:off x="73892" y="1357744"/>
            <a:ext cx="8931563" cy="4082473"/>
          </a:xfrm>
        </p:spPr>
        <p:txBody>
          <a:bodyPr/>
          <a:lstStyle/>
          <a:p>
            <a:pPr algn="just"/>
            <a:r>
              <a:rPr lang="en-US" dirty="0">
                <a:solidFill>
                  <a:srgbClr val="00B050"/>
                </a:solidFill>
              </a:rPr>
              <a:t>Importers are allowed to make advance remittance for import of shipping vessel, without bank guarantee, or an unconditional, irrevocable standby Letter of Credit </a:t>
            </a:r>
            <a:r>
              <a:rPr lang="en-US" dirty="0">
                <a:solidFill>
                  <a:srgbClr val="FF0000"/>
                </a:solidFill>
              </a:rPr>
              <a:t>up to USD 50 million.</a:t>
            </a:r>
          </a:p>
          <a:p>
            <a:pPr algn="just">
              <a:lnSpc>
                <a:spcPct val="105000"/>
              </a:lnSpc>
              <a:spcAft>
                <a:spcPct val="0"/>
              </a:spcAft>
            </a:pPr>
            <a:r>
              <a:rPr lang="en-US" sz="1800" dirty="0">
                <a:solidFill>
                  <a:srgbClr val="FF0000"/>
                </a:solidFill>
                <a:ea typeface="+mj-ea"/>
                <a:cs typeface="+mj-cs"/>
              </a:rPr>
              <a:t>Delegation of Power for waiver of Advance Payment Guarantee in case of advance remittance for import of shipping vessel as per IC/630/2025.</a:t>
            </a:r>
          </a:p>
          <a:p>
            <a:pPr algn="just">
              <a:lnSpc>
                <a:spcPct val="105000"/>
              </a:lnSpc>
              <a:spcAft>
                <a:spcPct val="0"/>
              </a:spcAft>
            </a:pPr>
            <a:r>
              <a:rPr lang="en-US" dirty="0">
                <a:solidFill>
                  <a:srgbClr val="00B050"/>
                </a:solidFill>
                <a:ea typeface="+mj-ea"/>
                <a:cs typeface="+mj-cs"/>
              </a:rPr>
              <a:t>The delegated powers to allow advance remittance for importers without insisting for APG ( Advance payment Guarantee)) / Unconditional, Irrevocable standby Letter of Credit are as under:</a:t>
            </a:r>
          </a:p>
          <a:p>
            <a:pPr marL="0" indent="0" algn="just">
              <a:lnSpc>
                <a:spcPct val="105000"/>
              </a:lnSpc>
              <a:spcAft>
                <a:spcPct val="0"/>
              </a:spcAft>
              <a:buNone/>
            </a:pPr>
            <a:endParaRPr lang="en-US" dirty="0">
              <a:solidFill>
                <a:srgbClr val="00B050"/>
              </a:solidFill>
              <a:ea typeface="+mj-ea"/>
              <a:cs typeface="+mj-cs"/>
            </a:endParaRPr>
          </a:p>
          <a:p>
            <a:pPr marL="0" indent="0" algn="just">
              <a:lnSpc>
                <a:spcPct val="105000"/>
              </a:lnSpc>
              <a:spcAft>
                <a:spcPct val="0"/>
              </a:spcAft>
              <a:buNone/>
            </a:pPr>
            <a:endParaRPr lang="en-US" dirty="0">
              <a:solidFill>
                <a:srgbClr val="00B050"/>
              </a:solidFill>
              <a:ea typeface="+mj-ea"/>
              <a:cs typeface="+mj-cs"/>
            </a:endParaRPr>
          </a:p>
          <a:p>
            <a:pPr marL="0" indent="0" algn="just">
              <a:lnSpc>
                <a:spcPct val="105000"/>
              </a:lnSpc>
              <a:spcAft>
                <a:spcPct val="0"/>
              </a:spcAft>
              <a:buNone/>
            </a:pPr>
            <a:endParaRPr lang="en-US" sz="1800" dirty="0">
              <a:solidFill>
                <a:srgbClr val="00B050"/>
              </a:solidFill>
              <a:ea typeface="+mj-ea"/>
              <a:cs typeface="+mj-cs"/>
            </a:endParaRPr>
          </a:p>
          <a:p>
            <a:pPr marL="0" indent="0" algn="just">
              <a:lnSpc>
                <a:spcPct val="105000"/>
              </a:lnSpc>
              <a:spcAft>
                <a:spcPct val="0"/>
              </a:spcAft>
              <a:buNone/>
            </a:pPr>
            <a:endParaRPr lang="en-US" sz="1800" dirty="0">
              <a:solidFill>
                <a:srgbClr val="FF0000"/>
              </a:solidFill>
              <a:ea typeface="+mj-ea"/>
              <a:cs typeface="+mj-cs"/>
            </a:endParaRPr>
          </a:p>
          <a:p>
            <a:pPr algn="just">
              <a:lnSpc>
                <a:spcPct val="105000"/>
              </a:lnSpc>
              <a:spcAft>
                <a:spcPct val="0"/>
              </a:spcAft>
            </a:pPr>
            <a:endParaRPr lang="en-US" sz="1800" dirty="0">
              <a:solidFill>
                <a:srgbClr val="FF0000"/>
              </a:solidFill>
              <a:ea typeface="+mj-ea"/>
              <a:cs typeface="+mj-cs"/>
            </a:endParaRPr>
          </a:p>
          <a:p>
            <a:pPr algn="just">
              <a:lnSpc>
                <a:spcPct val="105000"/>
              </a:lnSpc>
              <a:spcAft>
                <a:spcPct val="0"/>
              </a:spcAft>
            </a:pPr>
            <a:endParaRPr lang="en-US" sz="1800" dirty="0">
              <a:solidFill>
                <a:srgbClr val="FF0000"/>
              </a:solidFill>
              <a:ea typeface="+mj-ea"/>
              <a:cs typeface="+mj-cs"/>
            </a:endParaRPr>
          </a:p>
          <a:p>
            <a:pPr algn="just"/>
            <a:endParaRPr lang="en-US" sz="2400"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898041578"/>
              </p:ext>
            </p:extLst>
          </p:nvPr>
        </p:nvGraphicFramePr>
        <p:xfrm>
          <a:off x="290514" y="3657600"/>
          <a:ext cx="8714941" cy="2264765"/>
        </p:xfrm>
        <a:graphic>
          <a:graphicData uri="http://schemas.openxmlformats.org/drawingml/2006/table">
            <a:tbl>
              <a:tblPr firstRow="1" bandRow="1">
                <a:tableStyleId>{5C22544A-7EE6-4342-B048-85BDC9FD1C3A}</a:tableStyleId>
              </a:tblPr>
              <a:tblGrid>
                <a:gridCol w="596176">
                  <a:extLst>
                    <a:ext uri="{9D8B030D-6E8A-4147-A177-3AD203B41FA5}">
                      <a16:colId xmlns:a16="http://schemas.microsoft.com/office/drawing/2014/main" val="20000"/>
                    </a:ext>
                  </a:extLst>
                </a:gridCol>
                <a:gridCol w="2161311">
                  <a:extLst>
                    <a:ext uri="{9D8B030D-6E8A-4147-A177-3AD203B41FA5}">
                      <a16:colId xmlns:a16="http://schemas.microsoft.com/office/drawing/2014/main" val="20001"/>
                    </a:ext>
                  </a:extLst>
                </a:gridCol>
                <a:gridCol w="5957454">
                  <a:extLst>
                    <a:ext uri="{9D8B030D-6E8A-4147-A177-3AD203B41FA5}">
                      <a16:colId xmlns:a16="http://schemas.microsoft.com/office/drawing/2014/main" val="20002"/>
                    </a:ext>
                  </a:extLst>
                </a:gridCol>
              </a:tblGrid>
              <a:tr h="588365">
                <a:tc>
                  <a:txBody>
                    <a:bodyPr/>
                    <a:lstStyle/>
                    <a:p>
                      <a:r>
                        <a:rPr lang="en-US" sz="1400" dirty="0" err="1"/>
                        <a:t>Sl</a:t>
                      </a:r>
                      <a:r>
                        <a:rPr lang="en-US" sz="1400" baseline="0" dirty="0"/>
                        <a:t> no</a:t>
                      </a:r>
                      <a:endParaRPr lang="en-US" sz="1400" dirty="0"/>
                    </a:p>
                  </a:txBody>
                  <a:tcPr/>
                </a:tc>
                <a:tc>
                  <a:txBody>
                    <a:bodyPr/>
                    <a:lstStyle/>
                    <a:p>
                      <a:r>
                        <a:rPr lang="en-US" sz="1400" dirty="0"/>
                        <a:t>Permitting</a:t>
                      </a:r>
                    </a:p>
                    <a:p>
                      <a:r>
                        <a:rPr lang="en-US" sz="1400" dirty="0"/>
                        <a:t>Authority</a:t>
                      </a:r>
                    </a:p>
                  </a:txBody>
                  <a:tcPr/>
                </a:tc>
                <a:tc>
                  <a:txBody>
                    <a:bodyPr/>
                    <a:lstStyle/>
                    <a:p>
                      <a:r>
                        <a:rPr lang="en-US" sz="1400" dirty="0"/>
                        <a:t>Delegated powers to permit advance</a:t>
                      </a:r>
                    </a:p>
                    <a:p>
                      <a:r>
                        <a:rPr lang="en-US" sz="1400" dirty="0"/>
                        <a:t>remittance without insisting on APG (</a:t>
                      </a:r>
                      <a:r>
                        <a:rPr lang="en-US" sz="1400" b="1" kern="1200" dirty="0">
                          <a:solidFill>
                            <a:schemeClr val="bg1"/>
                          </a:solidFill>
                          <a:latin typeface="+mn-lt"/>
                          <a:ea typeface="+mn-ea"/>
                          <a:cs typeface="+mn-cs"/>
                        </a:rPr>
                        <a:t>Advance payment Guarantee)</a:t>
                      </a:r>
                      <a:endParaRPr lang="en-US" sz="1400" dirty="0">
                        <a:solidFill>
                          <a:schemeClr val="bg1"/>
                        </a:solidFill>
                      </a:endParaRPr>
                    </a:p>
                  </a:txBody>
                  <a:tcPr/>
                </a:tc>
                <a:extLst>
                  <a:ext uri="{0D108BD9-81ED-4DB2-BD59-A6C34878D82A}">
                    <a16:rowId xmlns:a16="http://schemas.microsoft.com/office/drawing/2014/main" val="10000"/>
                  </a:ext>
                </a:extLst>
              </a:tr>
              <a:tr h="682496">
                <a:tc>
                  <a:txBody>
                    <a:bodyPr/>
                    <a:lstStyle/>
                    <a:p>
                      <a:r>
                        <a:rPr lang="en-US" sz="1400" dirty="0"/>
                        <a:t>1</a:t>
                      </a:r>
                    </a:p>
                  </a:txBody>
                  <a:tcPr/>
                </a:tc>
                <a:tc>
                  <a:txBody>
                    <a:bodyPr/>
                    <a:lstStyle/>
                    <a:p>
                      <a:r>
                        <a:rPr lang="en-US" sz="1400" dirty="0"/>
                        <a:t>CGM/GM-CO-CAC</a:t>
                      </a:r>
                    </a:p>
                    <a:p>
                      <a:r>
                        <a:rPr lang="en-US" sz="1400" dirty="0"/>
                        <a:t>– Head of Circle</a:t>
                      </a:r>
                    </a:p>
                  </a:txBody>
                  <a:tcPr/>
                </a:tc>
                <a:tc>
                  <a:txBody>
                    <a:bodyPr/>
                    <a:lstStyle/>
                    <a:p>
                      <a:r>
                        <a:rPr lang="en-US" sz="1400" dirty="0">
                          <a:solidFill>
                            <a:srgbClr val="000000"/>
                          </a:solidFill>
                          <a:effectLst/>
                          <a:latin typeface="Caladea"/>
                        </a:rPr>
                        <a:t>Import of Services – </a:t>
                      </a:r>
                      <a:r>
                        <a:rPr lang="en-US" sz="1400" b="1" dirty="0">
                          <a:solidFill>
                            <a:srgbClr val="FF0000"/>
                          </a:solidFill>
                          <a:effectLst/>
                          <a:latin typeface="Caladea"/>
                        </a:rPr>
                        <a:t>Up-to USD </a:t>
                      </a:r>
                      <a:r>
                        <a:rPr lang="en-US" sz="1400" b="1" dirty="0" smtClean="0">
                          <a:solidFill>
                            <a:srgbClr val="FF0000"/>
                          </a:solidFill>
                          <a:effectLst/>
                          <a:latin typeface="Caladea"/>
                        </a:rPr>
                        <a:t> 500,000</a:t>
                      </a:r>
                      <a:r>
                        <a:rPr lang="en-US" sz="1400" b="1" dirty="0">
                          <a:solidFill>
                            <a:srgbClr val="FF0000"/>
                          </a:solidFill>
                          <a:effectLst/>
                          <a:latin typeface="Caladea"/>
                        </a:rPr>
                        <a:t>/- </a:t>
                      </a:r>
                      <a:r>
                        <a:rPr lang="en-US" sz="1400" b="1" baseline="0" dirty="0">
                          <a:solidFill>
                            <a:srgbClr val="FF0000"/>
                          </a:solidFill>
                          <a:effectLst/>
                          <a:latin typeface="+mn-lt"/>
                        </a:rPr>
                        <a:t> </a:t>
                      </a:r>
                      <a:r>
                        <a:rPr lang="en-US" sz="1400" dirty="0">
                          <a:solidFill>
                            <a:srgbClr val="000000"/>
                          </a:solidFill>
                          <a:effectLst/>
                          <a:latin typeface="Caladea"/>
                        </a:rPr>
                        <a:t>Import of Goods including Rough Diamonds, </a:t>
                      </a:r>
                      <a:r>
                        <a:rPr lang="en-US" sz="1400" b="1" i="1" dirty="0">
                          <a:solidFill>
                            <a:srgbClr val="000000"/>
                          </a:solidFill>
                          <a:effectLst/>
                          <a:latin typeface="Caladea-BoldItalic"/>
                        </a:rPr>
                        <a:t>shipping vessel </a:t>
                      </a:r>
                      <a:r>
                        <a:rPr lang="en-US" sz="1400" dirty="0">
                          <a:solidFill>
                            <a:srgbClr val="000000"/>
                          </a:solidFill>
                          <a:effectLst/>
                          <a:latin typeface="Caladea"/>
                        </a:rPr>
                        <a:t>(Excluding </a:t>
                      </a:r>
                      <a:r>
                        <a:rPr lang="en-US" sz="1400" dirty="0" smtClean="0">
                          <a:solidFill>
                            <a:srgbClr val="000000"/>
                          </a:solidFill>
                          <a:effectLst/>
                          <a:latin typeface="Caladea"/>
                        </a:rPr>
                        <a:t>Air </a:t>
                      </a:r>
                      <a:r>
                        <a:rPr lang="en-US" sz="1400" dirty="0">
                          <a:solidFill>
                            <a:srgbClr val="000000"/>
                          </a:solidFill>
                          <a:effectLst/>
                          <a:latin typeface="Caladea"/>
                        </a:rPr>
                        <a:t>craft) – </a:t>
                      </a:r>
                      <a:r>
                        <a:rPr lang="en-US" sz="1400" b="1" dirty="0">
                          <a:solidFill>
                            <a:srgbClr val="FF0000"/>
                          </a:solidFill>
                          <a:effectLst/>
                          <a:latin typeface="Caladea"/>
                        </a:rPr>
                        <a:t>Up-to USD 5 million </a:t>
                      </a:r>
                      <a:r>
                        <a:rPr lang="en-US" sz="1400" dirty="0">
                          <a:solidFill>
                            <a:srgbClr val="000000"/>
                          </a:solidFill>
                          <a:effectLst/>
                          <a:latin typeface="Caladea"/>
                        </a:rPr>
                        <a:t>or up-to </a:t>
                      </a:r>
                      <a:r>
                        <a:rPr lang="en-US" sz="1400" baseline="0" dirty="0">
                          <a:solidFill>
                            <a:schemeClr val="dk1"/>
                          </a:solidFill>
                          <a:effectLst/>
                          <a:latin typeface="+mn-lt"/>
                        </a:rPr>
                        <a:t> t</a:t>
                      </a:r>
                      <a:r>
                        <a:rPr lang="en-US" sz="1400" dirty="0">
                          <a:solidFill>
                            <a:srgbClr val="000000"/>
                          </a:solidFill>
                          <a:effectLst/>
                          <a:latin typeface="Caladea"/>
                        </a:rPr>
                        <a:t>he limit permitted by the RBI, whichever </a:t>
                      </a:r>
                      <a:r>
                        <a:rPr lang="en-US" sz="1400" dirty="0" smtClean="0">
                          <a:solidFill>
                            <a:srgbClr val="000000"/>
                          </a:solidFill>
                          <a:effectLst/>
                          <a:latin typeface="Caladea"/>
                        </a:rPr>
                        <a:t>is </a:t>
                      </a:r>
                      <a:r>
                        <a:rPr lang="en-US" sz="1400" dirty="0">
                          <a:solidFill>
                            <a:srgbClr val="000000"/>
                          </a:solidFill>
                          <a:effectLst/>
                          <a:latin typeface="Caladea"/>
                        </a:rPr>
                        <a:t>lesser. </a:t>
                      </a:r>
                      <a:endParaRPr lang="en-US" sz="1400" dirty="0"/>
                    </a:p>
                  </a:txBody>
                  <a:tcPr/>
                </a:tc>
                <a:extLst>
                  <a:ext uri="{0D108BD9-81ED-4DB2-BD59-A6C34878D82A}">
                    <a16:rowId xmlns:a16="http://schemas.microsoft.com/office/drawing/2014/main" val="10001"/>
                  </a:ext>
                </a:extLst>
              </a:tr>
              <a:tr h="931578">
                <a:tc>
                  <a:txBody>
                    <a:bodyPr/>
                    <a:lstStyle/>
                    <a:p>
                      <a:r>
                        <a:rPr lang="en-US" sz="1400" dirty="0"/>
                        <a:t>2</a:t>
                      </a:r>
                    </a:p>
                  </a:txBody>
                  <a:tcPr/>
                </a:tc>
                <a:tc>
                  <a:txBody>
                    <a:bodyPr/>
                    <a:lstStyle/>
                    <a:p>
                      <a:r>
                        <a:rPr lang="en-US" sz="1400" dirty="0"/>
                        <a:t>CGM/GM–HO</a:t>
                      </a:r>
                      <a:r>
                        <a:rPr lang="en-US" sz="1400" baseline="0" dirty="0"/>
                        <a:t> </a:t>
                      </a:r>
                      <a:r>
                        <a:rPr lang="en-US" sz="1400" dirty="0"/>
                        <a:t>CAC</a:t>
                      </a:r>
                    </a:p>
                  </a:txBody>
                  <a:tcPr/>
                </a:tc>
                <a:tc>
                  <a:txBody>
                    <a:bodyPr/>
                    <a:lstStyle/>
                    <a:p>
                      <a:r>
                        <a:rPr lang="en-US" sz="1400" dirty="0"/>
                        <a:t>Services and Goods (including rough</a:t>
                      </a:r>
                      <a:r>
                        <a:rPr lang="en-US" sz="1400" baseline="0" dirty="0"/>
                        <a:t> </a:t>
                      </a:r>
                      <a:r>
                        <a:rPr lang="en-US" sz="1400" dirty="0"/>
                        <a:t>diamonds Aircraft and shipping vessel) -</a:t>
                      </a:r>
                    </a:p>
                    <a:p>
                      <a:r>
                        <a:rPr lang="en-US" sz="1400" dirty="0"/>
                        <a:t>Beyond the powers delegated to Head of</a:t>
                      </a:r>
                      <a:r>
                        <a:rPr lang="en-US" sz="1400" baseline="0" dirty="0"/>
                        <a:t> </a:t>
                      </a:r>
                      <a:r>
                        <a:rPr lang="en-US" sz="1400" dirty="0"/>
                        <a:t>circle as above or the limit permitted by</a:t>
                      </a:r>
                      <a:r>
                        <a:rPr lang="en-US" sz="1400" baseline="0" dirty="0"/>
                        <a:t> </a:t>
                      </a:r>
                      <a:r>
                        <a:rPr lang="en-US" sz="1400" dirty="0"/>
                        <a:t>the RBI, whichever is lesser.</a:t>
                      </a:r>
                    </a:p>
                  </a:txBody>
                  <a:tcPr/>
                </a:tc>
                <a:extLst>
                  <a:ext uri="{0D108BD9-81ED-4DB2-BD59-A6C34878D82A}">
                    <a16:rowId xmlns:a16="http://schemas.microsoft.com/office/drawing/2014/main" val="10002"/>
                  </a:ext>
                </a:extLst>
              </a:tr>
            </a:tbl>
          </a:graphicData>
        </a:graphic>
      </p:graphicFrame>
    </p:spTree>
  </p:cSld>
  <p:clrMapOvr>
    <a:masterClrMapping/>
  </p:clrMapOvr>
  <p:transition spd="med">
    <p:wheel/>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936" y="1789535"/>
            <a:ext cx="8647896" cy="4453069"/>
          </a:xfrm>
        </p:spPr>
        <p:txBody>
          <a:bodyPr/>
          <a:lstStyle/>
          <a:p>
            <a:pPr>
              <a:spcAft>
                <a:spcPct val="0"/>
              </a:spcAft>
              <a:buNone/>
            </a:pPr>
            <a:r>
              <a:rPr lang="en-US" dirty="0">
                <a:solidFill>
                  <a:srgbClr val="7030A0"/>
                </a:solidFill>
              </a:rPr>
              <a:t>    </a:t>
            </a:r>
          </a:p>
          <a:p>
            <a:pPr algn="ctr">
              <a:spcAft>
                <a:spcPct val="0"/>
              </a:spcAft>
              <a:buNone/>
            </a:pPr>
            <a:r>
              <a:rPr lang="en-IN" dirty="0">
                <a:solidFill>
                  <a:srgbClr val="C00000"/>
                </a:solidFill>
              </a:rPr>
              <a:t>Renewal of Agreement with the 5 Service Providers </a:t>
            </a:r>
          </a:p>
          <a:p>
            <a:pPr algn="ctr">
              <a:spcAft>
                <a:spcPct val="0"/>
              </a:spcAft>
              <a:buNone/>
            </a:pPr>
            <a:r>
              <a:rPr lang="en-IN" dirty="0">
                <a:solidFill>
                  <a:srgbClr val="FF0000"/>
                </a:solidFill>
              </a:rPr>
              <a:t>from 01.01.2025 to 31.12.2027</a:t>
            </a:r>
            <a:endParaRPr lang="en-US" dirty="0">
              <a:solidFill>
                <a:srgbClr val="FF0000"/>
              </a:solidFill>
            </a:endParaRPr>
          </a:p>
          <a:p>
            <a:pPr>
              <a:spcAft>
                <a:spcPct val="0"/>
              </a:spcAft>
              <a:buNone/>
            </a:pPr>
            <a:endParaRPr lang="en-US" dirty="0">
              <a:solidFill>
                <a:srgbClr val="7030A0"/>
              </a:solidFill>
            </a:endParaRPr>
          </a:p>
          <a:p>
            <a:pPr algn="just">
              <a:spcAft>
                <a:spcPct val="0"/>
              </a:spcAft>
              <a:buNone/>
            </a:pPr>
            <a:r>
              <a:rPr lang="en-US" dirty="0">
                <a:solidFill>
                  <a:srgbClr val="7030A0"/>
                </a:solidFill>
              </a:rPr>
              <a:t>Status Report/ OPL on overseas entities for opening Import LC &amp; Advance.</a:t>
            </a:r>
          </a:p>
          <a:p>
            <a:pPr algn="just">
              <a:spcAft>
                <a:spcPct val="0"/>
              </a:spcAft>
              <a:buNone/>
            </a:pPr>
            <a:r>
              <a:rPr lang="en-IN" dirty="0">
                <a:solidFill>
                  <a:srgbClr val="7030A0"/>
                </a:solidFill>
              </a:rPr>
              <a:t>Risk categorizations/ratings, as mentioned below are considered satisfactory.</a:t>
            </a:r>
          </a:p>
          <a:p>
            <a:pPr>
              <a:spcAft>
                <a:spcPct val="0"/>
              </a:spcAft>
              <a:buNone/>
            </a:pPr>
            <a:endParaRPr lang="en-US" dirty="0">
              <a:solidFill>
                <a:srgbClr val="7030A0"/>
              </a:solidFill>
            </a:endParaRPr>
          </a:p>
          <a:p>
            <a:pPr>
              <a:spcAft>
                <a:spcPct val="0"/>
              </a:spcAft>
            </a:pPr>
            <a:r>
              <a:rPr lang="en-IN" dirty="0">
                <a:solidFill>
                  <a:srgbClr val="7030A0"/>
                </a:solidFill>
              </a:rPr>
              <a:t>a) </a:t>
            </a:r>
            <a:r>
              <a:rPr lang="en-US" dirty="0">
                <a:solidFill>
                  <a:srgbClr val="7030A0"/>
                </a:solidFill>
              </a:rPr>
              <a:t>M/s</a:t>
            </a:r>
            <a:r>
              <a:rPr lang="en-US" dirty="0">
                <a:solidFill>
                  <a:srgbClr val="FF0000"/>
                </a:solidFill>
              </a:rPr>
              <a:t>. M</a:t>
            </a:r>
            <a:r>
              <a:rPr lang="en-US" dirty="0">
                <a:solidFill>
                  <a:srgbClr val="7030A0"/>
                </a:solidFill>
              </a:rPr>
              <a:t>ira Inform Private Limited         - </a:t>
            </a:r>
            <a:r>
              <a:rPr lang="en-US" dirty="0">
                <a:solidFill>
                  <a:srgbClr val="C00000"/>
                </a:solidFill>
              </a:rPr>
              <a:t>Up to Medium </a:t>
            </a:r>
          </a:p>
          <a:p>
            <a:pPr>
              <a:spcAft>
                <a:spcPct val="0"/>
              </a:spcAft>
            </a:pPr>
            <a:r>
              <a:rPr lang="en-US" dirty="0">
                <a:solidFill>
                  <a:srgbClr val="7030A0"/>
                </a:solidFill>
              </a:rPr>
              <a:t>b) M/s. </a:t>
            </a:r>
            <a:r>
              <a:rPr lang="en-US" dirty="0">
                <a:solidFill>
                  <a:srgbClr val="FF0000"/>
                </a:solidFill>
              </a:rPr>
              <a:t>D</a:t>
            </a:r>
            <a:r>
              <a:rPr lang="en-US" dirty="0">
                <a:solidFill>
                  <a:srgbClr val="7030A0"/>
                </a:solidFill>
              </a:rPr>
              <a:t>un and Bradstreet Information Services India Private Limited      </a:t>
            </a:r>
          </a:p>
          <a:p>
            <a:pPr>
              <a:spcAft>
                <a:spcPct val="0"/>
              </a:spcAft>
            </a:pPr>
            <a:r>
              <a:rPr lang="en-IN" dirty="0">
                <a:solidFill>
                  <a:srgbClr val="7030A0"/>
                </a:solidFill>
              </a:rPr>
              <a:t>   -  </a:t>
            </a:r>
            <a:r>
              <a:rPr lang="en-IN" dirty="0">
                <a:solidFill>
                  <a:srgbClr val="C00000"/>
                </a:solidFill>
              </a:rPr>
              <a:t>Up to Moderate </a:t>
            </a:r>
            <a:endParaRPr lang="en-US" dirty="0">
              <a:solidFill>
                <a:srgbClr val="C00000"/>
              </a:solidFill>
            </a:endParaRPr>
          </a:p>
          <a:p>
            <a:pPr>
              <a:spcAft>
                <a:spcPct val="0"/>
              </a:spcAft>
            </a:pPr>
            <a:r>
              <a:rPr lang="en-US" dirty="0">
                <a:solidFill>
                  <a:srgbClr val="7030A0"/>
                </a:solidFill>
              </a:rPr>
              <a:t>d) M/s. MN</a:t>
            </a:r>
            <a:r>
              <a:rPr lang="en-US" dirty="0">
                <a:solidFill>
                  <a:srgbClr val="FF0000"/>
                </a:solidFill>
              </a:rPr>
              <a:t>S </a:t>
            </a:r>
            <a:r>
              <a:rPr lang="en-US" dirty="0">
                <a:solidFill>
                  <a:srgbClr val="7030A0"/>
                </a:solidFill>
              </a:rPr>
              <a:t>Credit Management Group Private Limited–</a:t>
            </a:r>
            <a:r>
              <a:rPr lang="en-US" dirty="0">
                <a:solidFill>
                  <a:srgbClr val="C00000"/>
                </a:solidFill>
              </a:rPr>
              <a:t>Up to Satisfactory</a:t>
            </a:r>
          </a:p>
          <a:p>
            <a:r>
              <a:rPr lang="en-IN" dirty="0">
                <a:solidFill>
                  <a:srgbClr val="7030A0"/>
                </a:solidFill>
              </a:rPr>
              <a:t>e ) M/s. CRIF Solutions Private Limited  </a:t>
            </a:r>
            <a:r>
              <a:rPr lang="en-IN" dirty="0">
                <a:solidFill>
                  <a:srgbClr val="C00000"/>
                </a:solidFill>
              </a:rPr>
              <a:t>-  Up to Average</a:t>
            </a:r>
          </a:p>
          <a:p>
            <a:r>
              <a:rPr lang="en-IN" dirty="0">
                <a:solidFill>
                  <a:srgbClr val="7030A0"/>
                </a:solidFill>
              </a:rPr>
              <a:t>f) M/s. </a:t>
            </a:r>
            <a:r>
              <a:rPr lang="en-IN" dirty="0" err="1">
                <a:solidFill>
                  <a:srgbClr val="7030A0"/>
                </a:solidFill>
              </a:rPr>
              <a:t>Rubix</a:t>
            </a:r>
            <a:r>
              <a:rPr lang="en-IN" dirty="0">
                <a:solidFill>
                  <a:srgbClr val="7030A0"/>
                </a:solidFill>
              </a:rPr>
              <a:t> Data Sciences Private Ltd  -  </a:t>
            </a:r>
            <a:r>
              <a:rPr lang="en-IN" dirty="0">
                <a:solidFill>
                  <a:srgbClr val="C00000"/>
                </a:solidFill>
              </a:rPr>
              <a:t>Up to Rx5</a:t>
            </a:r>
          </a:p>
          <a:p>
            <a:pPr lvl="0" algn="just"/>
            <a:r>
              <a:rPr lang="en-IN" dirty="0">
                <a:solidFill>
                  <a:srgbClr val="00B050"/>
                </a:solidFill>
              </a:rPr>
              <a:t>Customer  account  should be debited on the same day the service is provided with recovery of our </a:t>
            </a:r>
            <a:r>
              <a:rPr lang="en-IN" dirty="0">
                <a:solidFill>
                  <a:srgbClr val="FF0000"/>
                </a:solidFill>
              </a:rPr>
              <a:t>commission of Rs.1000/- </a:t>
            </a:r>
            <a:r>
              <a:rPr lang="en-IN" dirty="0">
                <a:solidFill>
                  <a:srgbClr val="00B050"/>
                </a:solidFill>
              </a:rPr>
              <a:t>(per OPL) in addition to OPL charges</a:t>
            </a:r>
            <a:r>
              <a:rPr lang="en-US" dirty="0">
                <a:solidFill>
                  <a:srgbClr val="00B050"/>
                </a:solidFill>
              </a:rPr>
              <a:t> plus applicable GST. Recovered GST, should be remitted as per norms. </a:t>
            </a:r>
          </a:p>
          <a:p>
            <a:pPr algn="just"/>
            <a:endParaRPr lang="en-US" sz="2000" dirty="0">
              <a:solidFill>
                <a:srgbClr val="00B050"/>
              </a:solidFill>
            </a:endParaRPr>
          </a:p>
        </p:txBody>
      </p:sp>
      <p:sp>
        <p:nvSpPr>
          <p:cNvPr id="4" name="Title 1"/>
          <p:cNvSpPr txBox="1"/>
          <p:nvPr/>
        </p:nvSpPr>
        <p:spPr>
          <a:xfrm>
            <a:off x="182936" y="705067"/>
            <a:ext cx="8847942" cy="1084468"/>
          </a:xfrm>
          <a:prstGeom prst="rect">
            <a:avLst/>
          </a:prstGeom>
        </p:spPr>
        <p:txBody>
          <a:bodyPr/>
          <a:lstStyle/>
          <a:p>
            <a:pPr marL="0" marR="0" lvl="0" indent="0" algn="ctr" defTabSz="449580" rtl="0" eaLnBrk="1" fontAlgn="base" latinLnBrk="0" hangingPunct="1">
              <a:lnSpc>
                <a:spcPct val="105000"/>
              </a:lnSpc>
              <a:spcBef>
                <a:spcPct val="0"/>
              </a:spcBef>
              <a:spcAft>
                <a:spcPct val="0"/>
              </a:spcAft>
              <a:buClr>
                <a:srgbClr val="000000"/>
              </a:buClr>
              <a:buSzTx/>
              <a:buFont typeface="Times New Roman" panose="02020603050405020304" pitchFamily="16" charset="0"/>
              <a:buNone/>
              <a:defRPr/>
            </a:pPr>
            <a:r>
              <a:rPr kumimoji="0" lang="en-US" sz="2400" b="0" i="0" u="none" strike="noStrike" kern="0" cap="none" spc="0" normalizeH="0" baseline="0" noProof="0" dirty="0">
                <a:ln>
                  <a:noFill/>
                </a:ln>
                <a:solidFill>
                  <a:srgbClr val="7F0000"/>
                </a:solidFill>
                <a:effectLst/>
                <a:uLnTx/>
                <a:uFillTx/>
                <a:latin typeface="+mj-lt"/>
                <a:ea typeface="+mj-ea"/>
                <a:cs typeface="+mj-cs"/>
              </a:rPr>
              <a:t> </a:t>
            </a:r>
            <a:r>
              <a:rPr kumimoji="0" lang="en-US" sz="2000" b="1" i="0" u="none" strike="noStrike" kern="0" cap="none" spc="0" normalizeH="0" baseline="0" noProof="0" dirty="0">
                <a:ln>
                  <a:noFill/>
                </a:ln>
                <a:solidFill>
                  <a:srgbClr val="7030A0"/>
                </a:solidFill>
                <a:effectLst/>
                <a:uLnTx/>
                <a:uFillTx/>
                <a:latin typeface="+mj-lt"/>
                <a:ea typeface="+mj-ea"/>
                <a:cs typeface="+mj-cs"/>
              </a:rPr>
              <a:t>STATUS REPORT / OPINION LETTER (OPL) ON OVERSEAS ENTITY </a:t>
            </a:r>
            <a:br>
              <a:rPr kumimoji="0" lang="en-US" sz="2000" b="1" i="0" u="none" strike="noStrike" kern="0" cap="none" spc="0" normalizeH="0" baseline="0" noProof="0" dirty="0">
                <a:ln>
                  <a:noFill/>
                </a:ln>
                <a:solidFill>
                  <a:srgbClr val="7030A0"/>
                </a:solidFill>
                <a:effectLst/>
                <a:uLnTx/>
                <a:uFillTx/>
                <a:latin typeface="+mj-lt"/>
                <a:ea typeface="+mj-ea"/>
                <a:cs typeface="+mj-cs"/>
              </a:rPr>
            </a:br>
            <a:r>
              <a:rPr kumimoji="0" lang="en-US" sz="2000" b="1" i="0" u="none" strike="noStrike" kern="0" cap="none" spc="0" normalizeH="0" baseline="0" noProof="0" dirty="0">
                <a:ln>
                  <a:noFill/>
                </a:ln>
                <a:solidFill>
                  <a:srgbClr val="7030A0"/>
                </a:solidFill>
                <a:effectLst/>
                <a:uLnTx/>
                <a:uFillTx/>
                <a:latin typeface="+mj-lt"/>
                <a:ea typeface="+mj-ea"/>
                <a:cs typeface="+mj-cs"/>
              </a:rPr>
              <a:t>for effecting advance remittance towards Import Payment</a:t>
            </a:r>
            <a:r>
              <a:rPr kumimoji="0" lang="en-US" sz="2000" b="1" i="0" u="none" strike="noStrike" kern="0" cap="none" spc="0" normalizeH="0" baseline="0" noProof="0" dirty="0">
                <a:ln>
                  <a:noFill/>
                </a:ln>
                <a:solidFill>
                  <a:srgbClr val="7F0000"/>
                </a:solidFill>
                <a:effectLst/>
                <a:uLnTx/>
                <a:uFillTx/>
                <a:latin typeface="+mj-lt"/>
                <a:ea typeface="+mj-ea"/>
                <a:cs typeface="+mj-cs"/>
              </a:rPr>
              <a:t>.</a:t>
            </a:r>
            <a:br>
              <a:rPr kumimoji="0" lang="en-US" sz="2000" b="1" i="0" u="none" strike="noStrike" kern="0" cap="none" spc="0" normalizeH="0" baseline="0" noProof="0" dirty="0">
                <a:ln>
                  <a:noFill/>
                </a:ln>
                <a:solidFill>
                  <a:srgbClr val="7F0000"/>
                </a:solidFill>
                <a:effectLst/>
                <a:uLnTx/>
                <a:uFillTx/>
                <a:latin typeface="+mj-lt"/>
                <a:ea typeface="+mj-ea"/>
                <a:cs typeface="+mj-cs"/>
              </a:rPr>
            </a:br>
            <a:r>
              <a:rPr kumimoji="0" lang="en-IN" sz="16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Trebuchet MS" panose="020B0603020202020204" pitchFamily="34" charset="0"/>
                <a:ea typeface="+mj-ea"/>
                <a:cs typeface="+mj-cs"/>
              </a:rPr>
              <a:t>Cir No IC</a:t>
            </a:r>
            <a:r>
              <a:rPr kumimoji="0" lang="en-IN" sz="1600" b="0" i="0" u="none" strike="noStrike" kern="0" cap="none" spc="0" normalizeH="0" noProof="0" dirty="0">
                <a:ln>
                  <a:noFill/>
                </a:ln>
                <a:solidFill>
                  <a:srgbClr val="FF0000"/>
                </a:solidFill>
                <a:effectLst>
                  <a:outerShdw blurRad="38100" dist="38100" dir="2700000" algn="tl">
                    <a:srgbClr val="000000">
                      <a:alpha val="43137"/>
                    </a:srgbClr>
                  </a:outerShdw>
                </a:effectLst>
                <a:uLnTx/>
                <a:uFillTx/>
                <a:latin typeface="Trebuchet MS" panose="020B0603020202020204" pitchFamily="34" charset="0"/>
                <a:ea typeface="+mj-ea"/>
                <a:cs typeface="+mj-cs"/>
              </a:rPr>
              <a:t> 5/2024,899/2024.</a:t>
            </a:r>
            <a:endParaRPr kumimoji="0" lang="en-IN" sz="16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Trebuchet MS" panose="020B0603020202020204" pitchFamily="34" charset="0"/>
              <a:ea typeface="+mj-ea"/>
              <a:cs typeface="+mj-cs"/>
            </a:endParaRPr>
          </a:p>
        </p:txBody>
      </p:sp>
      <p:graphicFrame>
        <p:nvGraphicFramePr>
          <p:cNvPr id="5" name="Table 4"/>
          <p:cNvGraphicFramePr>
            <a:graphicFrameLocks noGrp="1"/>
          </p:cNvGraphicFramePr>
          <p:nvPr/>
        </p:nvGraphicFramePr>
        <p:xfrm>
          <a:off x="11000232" y="4589727"/>
          <a:ext cx="368372" cy="731520"/>
        </p:xfrm>
        <a:graphic>
          <a:graphicData uri="http://schemas.openxmlformats.org/drawingml/2006/table">
            <a:tbl>
              <a:tblPr firstRow="1" bandRow="1">
                <a:tableStyleId>{5C22544A-7EE6-4342-B048-85BDC9FD1C3A}</a:tableStyleId>
              </a:tblPr>
              <a:tblGrid>
                <a:gridCol w="368372">
                  <a:extLst>
                    <a:ext uri="{9D8B030D-6E8A-4147-A177-3AD203B41FA5}">
                      <a16:colId xmlns:a16="http://schemas.microsoft.com/office/drawing/2014/main" val="20000"/>
                    </a:ext>
                  </a:extLst>
                </a:gridCol>
              </a:tblGrid>
              <a:tr h="155729">
                <a:tc>
                  <a:txBody>
                    <a:bodyPr/>
                    <a:lstStyle/>
                    <a:p>
                      <a:endParaRPr lang="en-US"/>
                    </a:p>
                  </a:txBody>
                  <a:tcPr/>
                </a:tc>
                <a:extLst>
                  <a:ext uri="{0D108BD9-81ED-4DB2-BD59-A6C34878D82A}">
                    <a16:rowId xmlns:a16="http://schemas.microsoft.com/office/drawing/2014/main" val="10000"/>
                  </a:ext>
                </a:extLst>
              </a:tr>
              <a:tr h="155729">
                <a:tc>
                  <a:txBody>
                    <a:bodyPr/>
                    <a:lstStyle/>
                    <a:p>
                      <a:endParaRPr lang="en-US"/>
                    </a:p>
                  </a:txBody>
                  <a:tcPr/>
                </a:tc>
                <a:extLst>
                  <a:ext uri="{0D108BD9-81ED-4DB2-BD59-A6C34878D82A}">
                    <a16:rowId xmlns:a16="http://schemas.microsoft.com/office/drawing/2014/main" val="10001"/>
                  </a:ext>
                </a:extLst>
              </a:tr>
            </a:tbl>
          </a:graphicData>
        </a:graphic>
      </p:graphicFrame>
      <p:sp>
        <p:nvSpPr>
          <p:cNvPr id="6" name="New shape"/>
          <p:cNvSpPr/>
          <p:nvPr/>
        </p:nvSpPr>
        <p:spPr>
          <a:xfrm>
            <a:off x="4080510" y="6139180"/>
            <a:ext cx="9829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DAA520">
                    <a:alpha val="70196"/>
                  </a:srgbClr>
                </a:solidFill>
                <a:latin typeface="Arial" panose="020B0604020202020204"/>
                <a:ea typeface="Arial" panose="020B0604020202020204"/>
                <a:cs typeface="Arial" panose="020B0604020202020204"/>
              </a:rPr>
              <a:t>Confidential</a:t>
            </a:r>
          </a:p>
        </p:txBody>
      </p:sp>
      <p:sp>
        <p:nvSpPr>
          <p:cNvPr id="2"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94" y="945324"/>
            <a:ext cx="8950306" cy="575906"/>
          </a:xfrm>
        </p:spPr>
        <p:txBody>
          <a:bodyPr/>
          <a:lstStyle/>
          <a:p>
            <a:pPr algn="ctr"/>
            <a:r>
              <a:rPr lang="en-US" sz="2000" b="1">
                <a:solidFill>
                  <a:srgbClr val="C00000"/>
                </a:solidFill>
              </a:rPr>
              <a:t>SWIFT- Society for Worldwide Interbank Financial Telecommunication</a:t>
            </a:r>
            <a:r>
              <a:rPr lang="en-US"/>
              <a:t/>
            </a:r>
            <a:br>
              <a:rPr lang="en-US"/>
            </a:br>
            <a:endParaRPr lang="en-US"/>
          </a:p>
        </p:txBody>
      </p:sp>
      <p:sp>
        <p:nvSpPr>
          <p:cNvPr id="3" name="Content Placeholder 2"/>
          <p:cNvSpPr>
            <a:spLocks noGrp="1"/>
          </p:cNvSpPr>
          <p:nvPr>
            <p:ph idx="1"/>
          </p:nvPr>
        </p:nvSpPr>
        <p:spPr>
          <a:xfrm>
            <a:off x="525808" y="1521231"/>
            <a:ext cx="8286078" cy="4881326"/>
          </a:xfrm>
        </p:spPr>
        <p:txBody>
          <a:bodyPr/>
          <a:lstStyle/>
          <a:p>
            <a:pPr marL="0" indent="0">
              <a:buNone/>
            </a:pPr>
            <a:r>
              <a:rPr lang="en-US" sz="1800"/>
              <a:t>SWIFT provides a network that enables financial Institutions worldwide to send and receive information about financial transactions in a secure, standardized and reliable environment.</a:t>
            </a:r>
          </a:p>
          <a:p>
            <a:pPr marL="0" indent="0">
              <a:buNone/>
            </a:pPr>
            <a:r>
              <a:rPr lang="en-US" sz="1800"/>
              <a:t>The financial Institutes have an unique  SWIFT Code which is of 11or 8 digits.</a:t>
            </a:r>
          </a:p>
          <a:p>
            <a:pPr marL="0" indent="0">
              <a:buNone/>
            </a:pPr>
            <a:r>
              <a:rPr lang="en-US" sz="1800"/>
              <a:t>First 4 letters:- Institution Code or Bank Code</a:t>
            </a:r>
          </a:p>
          <a:p>
            <a:pPr marL="0" indent="0">
              <a:buNone/>
            </a:pPr>
            <a:r>
              <a:rPr lang="en-US" sz="1800"/>
              <a:t>Next  2 letters:- Country Code</a:t>
            </a:r>
          </a:p>
          <a:p>
            <a:pPr marL="0" indent="0">
              <a:buNone/>
            </a:pPr>
            <a:r>
              <a:rPr lang="en-US" sz="1800"/>
              <a:t>Next 2 letters or Digits:- Location Code</a:t>
            </a:r>
          </a:p>
          <a:p>
            <a:pPr marL="0" indent="0">
              <a:buNone/>
            </a:pPr>
            <a:r>
              <a:rPr lang="en-US" sz="1800"/>
              <a:t>Last 3 letters or Digits: Branch Code</a:t>
            </a:r>
          </a:p>
          <a:p>
            <a:pPr marL="0" indent="0">
              <a:buNone/>
            </a:pPr>
            <a:r>
              <a:rPr lang="en-US" sz="1800"/>
              <a:t>Our Bank SWIFT CODE is </a:t>
            </a:r>
            <a:r>
              <a:rPr lang="en-US" sz="2800">
                <a:solidFill>
                  <a:srgbClr val="00B0F0"/>
                </a:solidFill>
              </a:rPr>
              <a:t>CNRB</a:t>
            </a:r>
            <a:r>
              <a:rPr lang="en-US" sz="2800"/>
              <a:t>IN</a:t>
            </a:r>
            <a:r>
              <a:rPr lang="en-US" sz="2800">
                <a:solidFill>
                  <a:srgbClr val="0070C0"/>
                </a:solidFill>
              </a:rPr>
              <a:t>BB</a:t>
            </a:r>
            <a:r>
              <a:rPr lang="en-US" sz="2800"/>
              <a:t>BFD</a:t>
            </a:r>
          </a:p>
          <a:p>
            <a:pPr marL="0" indent="0">
              <a:buNone/>
            </a:pPr>
            <a:r>
              <a:rPr lang="en-US" sz="2000"/>
              <a:t>Coverage 209 Countries, almost 10,000 banks, 24x7 network</a:t>
            </a:r>
          </a:p>
          <a:p>
            <a:pPr marL="0" indent="0">
              <a:buNone/>
            </a:pPr>
            <a:r>
              <a:rPr lang="en-US" sz="2000"/>
              <a:t>Message traffic – 3 Billion per day. In india since Oct, 1991 </a:t>
            </a:r>
          </a:p>
          <a:p>
            <a:pPr marL="0" indent="0">
              <a:buNone/>
            </a:pPr>
            <a:endParaRPr lang="en-US" sz="2800"/>
          </a:p>
          <a:p>
            <a:pPr marL="0" indent="0">
              <a:buNone/>
            </a:pPr>
            <a:endParaRPr lang="en-US" sz="1800"/>
          </a:p>
          <a:p>
            <a:pPr marL="0" indent="0">
              <a:buNone/>
            </a:pPr>
            <a:endParaRPr lang="en-US" sz="1800"/>
          </a:p>
        </p:txBody>
      </p:sp>
      <p:sp>
        <p:nvSpPr>
          <p:cNvPr id="44" name="radarfort"/>
          <p:cNvSpPr txBox="1"/>
          <p:nvPr/>
        </p:nvSpPr>
        <p:spPr>
          <a:xfrm>
            <a:off x="4318000" y="6477000"/>
            <a:ext cx="1905000" cy="276999"/>
          </a:xfrm>
          <a:prstGeom prst="rect">
            <a:avLst/>
          </a:prstGeom>
          <a:noFill/>
        </p:spPr>
        <p:txBody>
          <a:bodyPr vert="horz" rtlCol="0">
            <a:spAutoFit/>
          </a:bodyPr>
          <a:lstStyle/>
          <a:p>
            <a:r>
              <a:rPr lang="en-IN" sz="1200">
                <a:solidFill>
                  <a:srgbClr val="FFC390"/>
                </a:solidFill>
                <a:latin typeface="Arial" panose="020B0604020202020204" pitchFamily="34" charset="0"/>
              </a:rPr>
              <a:t>Confidential</a:t>
            </a:r>
          </a:p>
        </p:txBody>
      </p:sp>
    </p:spTree>
  </p:cSld>
  <p:clrMapOvr>
    <a:masterClrMapping/>
  </p:clrMapOvr>
  <p:transition spd="med">
    <p:whee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1.02.14"/>
  <p:tag name="AS_TITLE" val="Aspose.Slides for .NET 2.0"/>
  <p:tag name="AS_VERSION" val="21.2"/>
</p:tagLst>
</file>

<file path=ppt/theme/theme1.xml><?xml version="1.0" encoding="utf-8"?>
<a:theme xmlns:a="http://schemas.openxmlformats.org/drawingml/2006/main" name="Theme2">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heSans B4 SemiLight"/>
        <a:ea typeface="Microsoft YaHei"/>
        <a:cs typeface="Arial"/>
      </a:majorFont>
      <a:minorFont>
        <a:latin typeface="Arial"/>
        <a:ea typeface="Microsoft YaHei"/>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449580" rtl="0" eaLnBrk="1" fontAlgn="base" latinLnBrk="0" hangingPunct="0">
          <a:lnSpc>
            <a:spcPct val="93000"/>
          </a:lnSpc>
          <a:spcBef>
            <a:spcPct val="0"/>
          </a:spcBef>
          <a:spcAft>
            <a:spcPct val="0"/>
          </a:spcAft>
          <a:buClr>
            <a:srgbClr val="000000"/>
          </a:buClr>
          <a:buSzPct val="100000"/>
          <a:buFont typeface="Times New Roman" panose="02020603050405020304" pitchFamily="16" charset="0"/>
          <a:buNone/>
          <a:defRPr kumimoji="0" lang="en-GB" sz="1800" b="0" i="0" u="none" strike="noStrike" cap="none" normalizeH="0" baseline="0" smtClean="0">
            <a:ln>
              <a:noFill/>
            </a:ln>
            <a:effectLst/>
            <a:latin typeface="Arial" panose="020B0604020202020204" pitchFamily="34" charset="0"/>
            <a:ea typeface="Microsoft YaHei" panose="020B050302020402020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449580" rtl="0" eaLnBrk="1" fontAlgn="base" latinLnBrk="0" hangingPunct="0">
          <a:lnSpc>
            <a:spcPct val="93000"/>
          </a:lnSpc>
          <a:spcBef>
            <a:spcPct val="0"/>
          </a:spcBef>
          <a:spcAft>
            <a:spcPct val="0"/>
          </a:spcAft>
          <a:buClr>
            <a:srgbClr val="000000"/>
          </a:buClr>
          <a:buSzPct val="100000"/>
          <a:buFont typeface="Times New Roman" panose="02020603050405020304" pitchFamily="16" charset="0"/>
          <a:buNone/>
          <a:defRPr kumimoji="0" lang="en-GB" sz="1800" b="0" i="0" u="none" strike="noStrike" cap="none" normalizeH="0" baseline="0" smtClean="0">
            <a:ln>
              <a:noFill/>
            </a:ln>
            <a:effectLst/>
            <a:latin typeface="Arial" panose="020B0604020202020204" pitchFamily="34" charset="0"/>
            <a:ea typeface="Microsoft YaHei" panose="020B050302020402020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4467</TotalTime>
  <Words>12409</Words>
  <Application>Microsoft Office PowerPoint</Application>
  <PresentationFormat>On-screen Show (4:3)</PresentationFormat>
  <Paragraphs>1480</Paragraphs>
  <Slides>120</Slides>
  <Notes>9</Notes>
  <HiddenSlides>3</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120</vt:i4>
      </vt:variant>
    </vt:vector>
  </HeadingPairs>
  <TitlesOfParts>
    <vt:vector size="143" baseType="lpstr">
      <vt:lpstr>Microsoft YaHei</vt:lpstr>
      <vt:lpstr>Aharoni</vt:lpstr>
      <vt:lpstr>Arial</vt:lpstr>
      <vt:lpstr>Arial Black</vt:lpstr>
      <vt:lpstr>Arial Body</vt:lpstr>
      <vt:lpstr>Bookman Old Style</vt:lpstr>
      <vt:lpstr>Caladea</vt:lpstr>
      <vt:lpstr>Caladea-BoldItalic</vt:lpstr>
      <vt:lpstr>Caladea-Regular</vt:lpstr>
      <vt:lpstr>Calibri</vt:lpstr>
      <vt:lpstr>Calibri Light</vt:lpstr>
      <vt:lpstr>Cooper Black</vt:lpstr>
      <vt:lpstr>Gabriola</vt:lpstr>
      <vt:lpstr>Google Sans Text</vt:lpstr>
      <vt:lpstr>Mangal</vt:lpstr>
      <vt:lpstr>Segoe UI</vt:lpstr>
      <vt:lpstr>Symbol</vt:lpstr>
      <vt:lpstr>TheSans B4 SemiLight</vt:lpstr>
      <vt:lpstr>Times New Roman</vt:lpstr>
      <vt:lpstr>Trebuchet MS</vt:lpstr>
      <vt:lpstr>Wingdings</vt:lpstr>
      <vt:lpstr>Theme2</vt:lpstr>
      <vt:lpstr>1_Office Theme</vt:lpstr>
      <vt:lpstr>PowerPoint Presentation</vt:lpstr>
      <vt:lpstr>PowerPoint Presentation</vt:lpstr>
      <vt:lpstr>PowerPoint Presentation</vt:lpstr>
      <vt:lpstr> ACCOUNTS IN FOREIGN CURRENCY FOR SETTLEMENT  (RBI amends FEMA 10 (R) (IC/67/2025)</vt:lpstr>
      <vt:lpstr>RBI amends FEMA 5 (R) permitting as below as per (IC/68/2025)  </vt:lpstr>
      <vt:lpstr>Accounts maintained by Banks</vt:lpstr>
      <vt:lpstr> RBI amends FEMA 10 (R) to align the definition of ‘startup’ with the Govt. of India notification G.S.R. 127 (E) dated 19.02.2019 issued by the Department for Promotion of Industry and Internal Trade (DPIIT) as per IC/836/2024.</vt:lpstr>
      <vt:lpstr>NORMAL TRANSIT PERIOD FEDAI RULE NO 2 </vt:lpstr>
      <vt:lpstr>RATE MECHANISM</vt:lpstr>
      <vt:lpstr>RATE MECHANISM</vt:lpstr>
      <vt:lpstr>PowerPoint Presentation</vt:lpstr>
      <vt:lpstr>PowerPoint Presentation</vt:lpstr>
      <vt:lpstr>PowerPoint Presentation</vt:lpstr>
      <vt:lpstr>PowerPoint Presentation</vt:lpstr>
      <vt:lpstr>PowerPoint Presentation</vt:lpstr>
      <vt:lpstr>PowerPoint Presentation</vt:lpstr>
      <vt:lpstr>MONITORING OF MARK TO MARKET (MTM)  POSITION OF FORWARD CONTRACT (680/2025)</vt:lpstr>
      <vt:lpstr>PowerPoint Presentation</vt:lpstr>
      <vt:lpstr> Reporting of transactions in gold derivatives undertaken by banks and the customers / constituents: (IC/55/2025) </vt:lpstr>
      <vt:lpstr>FINANCIAL ACTION TASK FORCE (FATF) IC/476/2025) Anti-Money Laundering (AML)/Combating of financing of terrorism (CFT)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LRS- LIBERALISED REMITTANCE SCHEME(IC/521/2024)  </vt:lpstr>
      <vt:lpstr>LRS- LIBERALISED REMITTANCE SCHEME….Contd  </vt:lpstr>
      <vt:lpstr>Tax Collected at Source on LRS w.e.f. 1.04.2025 (IC/260/2025)</vt:lpstr>
      <vt:lpstr>ONLINE SUBMISSION OF FORM A2 (877/2024)</vt:lpstr>
      <vt:lpstr>PowerPoint Presentation</vt:lpstr>
      <vt:lpstr>PowerPoint Presentation</vt:lpstr>
      <vt:lpstr>UPI-PayNow: India- Singapore Cross Border Remittance System through UPI – IC/570/2025</vt:lpstr>
      <vt:lpstr>PowerPoint Presentation</vt:lpstr>
      <vt:lpstr>Foreign Currency for Travellers  </vt:lpstr>
      <vt:lpstr>Foreign Currency for Travellers  </vt:lpstr>
      <vt:lpstr>Travellers Carrying of Currency Notes Of Government Of India &amp;  Reserve Bank Of India Notes  </vt:lpstr>
      <vt:lpstr>Foreign Exchange Management (Manner of Receipt and Payment) (Amendment) Regulations, 2025, (IC/119/2025 &amp; IC/208/2025)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Importer Exporter Code (IEC)  </vt:lpstr>
      <vt:lpstr>EXPORTS  </vt:lpstr>
      <vt:lpstr>TIME LIMITS FOR EXPORTS  </vt:lpstr>
      <vt:lpstr>Exports through warehouses at ‘Bharat Mart’ in UAE – relaxations (IC/385/2025)</vt:lpstr>
      <vt:lpstr>  </vt:lpstr>
      <vt:lpstr>SIMPLIFIED PROCEDURES FOR HANDLING E-COMMERCE EXPORTS (649/2024)</vt:lpstr>
      <vt:lpstr>Interest Equalisation Scheme on Pre and Post Shipment Rupee Export Credit (IC/728/2024), (IC/665/2024) &amp; (IC/594/2024)</vt:lpstr>
      <vt:lpstr>EXPORTS- ADVANCE PAYMENT(IC/382/2025)  </vt:lpstr>
      <vt:lpstr> Foreign Exchange Management (Export of Goods &amp; Services) Amendment Regulations,2025-Exemptions from Export Declarations IC/635/2025) </vt:lpstr>
      <vt:lpstr> Foreign Exchange Management (Export of Goods &amp; Services) Amendment Regulations,2025-Exemptions from Export Declarations IC/635/2025) </vt:lpstr>
      <vt:lpstr>EXPORTS  </vt:lpstr>
      <vt:lpstr>Foreign Trade Policy 2023  </vt:lpstr>
      <vt:lpstr>PowerPoint Presentation</vt:lpstr>
      <vt:lpstr>PowerPoint Presentation</vt:lpstr>
      <vt:lpstr>CONCESSION IN CHARGES UNDER FX4U (514/2025)</vt:lpstr>
      <vt:lpstr>PowerPoint Presentation</vt:lpstr>
      <vt:lpstr>PowerPoint Presentation</vt:lpstr>
      <vt:lpstr>PowerPoint Presentation</vt:lpstr>
      <vt:lpstr>PowerPoint Presentation</vt:lpstr>
      <vt:lpstr>PowerPoint Presentation</vt:lpstr>
      <vt:lpstr>PowerPoint Presentation</vt:lpstr>
      <vt:lpstr>LINE OF CREDIT (LOC)  </vt:lpstr>
      <vt:lpstr>                 Centralisation of External Commercial Borrowing (ECB) – Guidelines and Standard Operating Procedures (SOP) (IC/677/2025)  </vt:lpstr>
      <vt:lpstr>PowerPoint Presentation</vt:lpstr>
      <vt:lpstr>PowerPoint Presentation</vt:lpstr>
      <vt:lpstr>PowerPoint Presentation</vt:lpstr>
      <vt:lpstr>PowerPoint Presentation</vt:lpstr>
      <vt:lpstr>PowerPoint Presentation</vt:lpstr>
      <vt:lpstr>REVISED APPLICATION FORMS FOR ISSUANCE OF  INLAND LETTERS OF CREDIT &amp;  INLAND/FOREIGN BANK GUARANTEES (IC/184/2025)</vt:lpstr>
      <vt:lpstr>Export Credit Guarantee Corporation of India Ltd  </vt:lpstr>
      <vt:lpstr>PowerPoint Presentation</vt:lpstr>
      <vt:lpstr>PowerPoint Presentation</vt:lpstr>
      <vt:lpstr>PowerPoint Presentation</vt:lpstr>
      <vt:lpstr>ECGC – COUNTRY RISK CLASSIFICATION IC/20/2025,  IC/366/2025</vt:lpstr>
      <vt:lpstr>PowerPoint Presentation</vt:lpstr>
      <vt:lpstr>PowerPoint Presentation</vt:lpstr>
      <vt:lpstr>PowerPoint Presentation</vt:lpstr>
      <vt:lpstr>PowerPoint Presentation</vt:lpstr>
      <vt:lpstr>FOREIGN CURRENCY LOANS TO RESIDENTS (FCLR) IC/223/2025 </vt:lpstr>
      <vt:lpstr>PowerPoint Presentation</vt:lpstr>
      <vt:lpstr>PowerPoint Presentation</vt:lpstr>
      <vt:lpstr>PowerPoint Presentation</vt:lpstr>
      <vt:lpstr>IMPORTS  </vt:lpstr>
      <vt:lpstr>ADVANCE REMITTANCE </vt:lpstr>
      <vt:lpstr>ADVANCE REMITTANCE – 684/2024</vt:lpstr>
      <vt:lpstr>Import of Shipping Vessel – Relaxation and Master Direction – Import of Goods and Services as per IC/638/2025.</vt:lpstr>
      <vt:lpstr>PowerPoint Presentation</vt:lpstr>
      <vt:lpstr>SWIFT- Society for Worldwide Interbank Financial Telecommunication </vt:lpstr>
      <vt:lpstr>PowerPoint Presentation</vt:lpstr>
      <vt:lpstr>PowerPoint Presentation</vt:lpstr>
      <vt:lpstr>04. INVESTMENTS: In-Bound &amp; Out-Bound </vt:lpstr>
      <vt:lpstr>Operational framework for reclassification of Foreign Portfolio Investment (FPI) to Foreign Direct Investment (FDI)(IC/801/2024) </vt:lpstr>
      <vt:lpstr>04. Investments:  In-Bound  &amp; Out – Bound (IC/562/2025)</vt:lpstr>
      <vt:lpstr>04. Investments:  In-Bound  &amp; Out – Bound (IC/562/2025)</vt:lpstr>
      <vt:lpstr> FOREIGN EXCHANGE MANAGEMENT(NON-DEBT INSTRUMENTS) RULES, 2025 IC/562/2025</vt:lpstr>
      <vt:lpstr>FOREIGN EXCHANGE MANAGEMENT (DEBT INSTRUMENTS) MASTER DIRECTIONS 2025- (IC/69/2025).     </vt:lpstr>
      <vt:lpstr>International Trade Settlement in Indian Rupees (INR) and Master Direction – Exports of Goods and Services (IC/639/2025)</vt:lpstr>
      <vt:lpstr>PowerPoint Presentation</vt:lpstr>
      <vt:lpstr>Fully Accessible Route &amp; Specified Security (FX/08/2023, IC/567/2024)</vt:lpstr>
      <vt:lpstr>Reporting on FIRMS(Foreign Investment Reporting and Management System) portal –   Issuance of Partly Paid Units by Investment Vehicles (IC/408/2025):     </vt:lpstr>
      <vt:lpstr>COMPOUNDING OF CONTRAVENTIONS UNDER FEMA, 1999 (IC/725/2024): </vt:lpstr>
      <vt:lpstr>PowerPoint Presentation</vt:lpstr>
      <vt:lpstr>MASTER DIRECTIONS - COMPOUNDING OF CONTRAVENTIONS UNDER FEMA,1999(IC/380/2025):</vt:lpstr>
      <vt:lpstr>PowerPoint Presentation</vt:lpstr>
      <vt:lpstr>PowerPoint Presentation</vt:lpstr>
      <vt:lpstr>PowerPoint Presentation</vt:lpstr>
      <vt:lpstr>PowerPoint Presentation</vt:lpstr>
      <vt:lpstr>Fully Accessible Route &amp; Specified Security (FX/08/2023, IC/567/2024)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 AMPILI</dc:creator>
  <cp:lastModifiedBy>litu4u@gmail.com</cp:lastModifiedBy>
  <cp:revision>1810</cp:revision>
  <dcterms:created xsi:type="dcterms:W3CDTF">2025-09-06T06:21:16Z</dcterms:created>
  <dcterms:modified xsi:type="dcterms:W3CDTF">2025-10-07T12:45:52Z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ISARadarClassification">
    <vt:lpwstr>Confidential</vt:lpwstr>
  </property>
  <property fmtid="{D5CDD505-2E9C-101B-9397-08002B2CF9AE}" pid="3" name="SISARadarPurpose">
    <vt:lpwstr/>
  </property>
  <property fmtid="{D5CDD505-2E9C-101B-9397-08002B2CF9AE}" pid="4" name="ICV">
    <vt:lpwstr>03CC5E5560C84D9B8621A9EBD7C03CC5_13</vt:lpwstr>
  </property>
  <property fmtid="{D5CDD505-2E9C-101B-9397-08002B2CF9AE}" pid="5" name="KSOProductBuildVer">
    <vt:lpwstr>1033-12.2.0.22530</vt:lpwstr>
  </property>
</Properties>
</file>